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Montserrat"/>
      <p:regular r:id="rId40"/>
      <p:bold r:id="rId41"/>
      <p:italic r:id="rId42"/>
      <p:boldItalic r:id="rId43"/>
    </p:embeddedFont>
    <p:embeddedFont>
      <p:font typeface="Montserrat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F+t3qocuEAHftTbKz2ctpi6Ew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20" Type="http://schemas.openxmlformats.org/officeDocument/2006/relationships/slide" Target="slides/slide15.xml"/><Relationship Id="rId42" Type="http://schemas.openxmlformats.org/officeDocument/2006/relationships/font" Target="fonts/Montserrat-italic.fntdata"/><Relationship Id="rId41" Type="http://schemas.openxmlformats.org/officeDocument/2006/relationships/font" Target="fonts/Montserrat-bold.fntdata"/><Relationship Id="rId22" Type="http://schemas.openxmlformats.org/officeDocument/2006/relationships/slide" Target="slides/slide17.xml"/><Relationship Id="rId44" Type="http://schemas.openxmlformats.org/officeDocument/2006/relationships/font" Target="fonts/MontserratLight-regular.fntdata"/><Relationship Id="rId21" Type="http://schemas.openxmlformats.org/officeDocument/2006/relationships/slide" Target="slides/slide16.xml"/><Relationship Id="rId43" Type="http://schemas.openxmlformats.org/officeDocument/2006/relationships/font" Target="fonts/Montserrat-boldItalic.fntdata"/><Relationship Id="rId24" Type="http://schemas.openxmlformats.org/officeDocument/2006/relationships/slide" Target="slides/slide19.xml"/><Relationship Id="rId46" Type="http://schemas.openxmlformats.org/officeDocument/2006/relationships/font" Target="fonts/MontserratLight-italic.fntdata"/><Relationship Id="rId23" Type="http://schemas.openxmlformats.org/officeDocument/2006/relationships/slide" Target="slides/slide18.xml"/><Relationship Id="rId45" Type="http://schemas.openxmlformats.org/officeDocument/2006/relationships/font" Target="fonts/Montserrat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Montserrat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ed978021da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3ed978021da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Speak the language of employers.</a:t>
            </a:r>
            <a:endParaRPr/>
          </a:p>
          <a:p>
            <a:pPr indent="0" lvl="0" marL="0" rtl="0" algn="l">
              <a:spcBef>
                <a:spcPts val="0"/>
              </a:spcBef>
              <a:spcAft>
                <a:spcPts val="0"/>
              </a:spcAft>
              <a:buNone/>
            </a:pPr>
            <a:r>
              <a:rPr lang="en-GB"/>
              <a:t>Focus on:</a:t>
            </a:r>
            <a:endParaRPr/>
          </a:p>
          <a:p>
            <a:pPr indent="0" lvl="0" marL="0" rtl="0" algn="l">
              <a:spcBef>
                <a:spcPts val="0"/>
              </a:spcBef>
              <a:spcAft>
                <a:spcPts val="0"/>
              </a:spcAft>
              <a:buNone/>
            </a:pPr>
            <a:r>
              <a:rPr lang="en-GB"/>
              <a:t>efficiency </a:t>
            </a:r>
            <a:endParaRPr/>
          </a:p>
          <a:p>
            <a:pPr indent="0" lvl="0" marL="0" rtl="0" algn="l">
              <a:spcBef>
                <a:spcPts val="0"/>
              </a:spcBef>
              <a:spcAft>
                <a:spcPts val="0"/>
              </a:spcAft>
              <a:buNone/>
            </a:pPr>
            <a:r>
              <a:rPr lang="en-GB"/>
              <a:t>cost </a:t>
            </a:r>
            <a:endParaRPr/>
          </a:p>
          <a:p>
            <a:pPr indent="0" lvl="0" marL="0" rtl="0" algn="l">
              <a:spcBef>
                <a:spcPts val="0"/>
              </a:spcBef>
              <a:spcAft>
                <a:spcPts val="0"/>
              </a:spcAft>
              <a:buNone/>
            </a:pPr>
            <a:r>
              <a:rPr lang="en-GB"/>
              <a:t>risk </a:t>
            </a:r>
            <a:endParaRPr/>
          </a:p>
          <a:p>
            <a:pPr indent="0" lvl="0" marL="0" rtl="0" algn="l">
              <a:spcBef>
                <a:spcPts val="0"/>
              </a:spcBef>
              <a:spcAft>
                <a:spcPts val="0"/>
              </a:spcAft>
              <a:buNone/>
            </a:pPr>
            <a:r>
              <a:rPr lang="en-GB"/>
              <a:t>retention </a:t>
            </a:r>
            <a:endParaRPr/>
          </a:p>
          <a:p>
            <a:pPr indent="0" lvl="0" marL="0" rtl="0" algn="l">
              <a:spcBef>
                <a:spcPts val="0"/>
              </a:spcBef>
              <a:spcAft>
                <a:spcPts val="0"/>
              </a:spcAft>
              <a:buNone/>
            </a:pPr>
            <a:r>
              <a:rPr lang="en-GB"/>
              <a:t>Avoid framing this as diversity or CSR.</a:t>
            </a:r>
            <a:endParaRPr/>
          </a:p>
          <a:p>
            <a:pPr indent="0" lvl="0" marL="0" rtl="0" algn="l">
              <a:spcBef>
                <a:spcPts val="0"/>
              </a:spcBef>
              <a:spcAft>
                <a:spcPts val="0"/>
              </a:spcAft>
              <a:buNone/>
            </a:pPr>
            <a:r>
              <a:rPr lang="en-GB"/>
              <a:t>This is about improving recruitment outcomes.</a:t>
            </a:r>
            <a:endParaRPr/>
          </a:p>
          <a:p>
            <a:pPr indent="0" lvl="0" marL="0" rtl="0" algn="l">
              <a:spcBef>
                <a:spcPts val="0"/>
              </a:spcBef>
              <a:spcAft>
                <a:spcPts val="0"/>
              </a:spcAft>
              <a:buNone/>
            </a:pPr>
            <a:r>
              <a:t/>
            </a:r>
            <a:endParaRPr/>
          </a:p>
        </p:txBody>
      </p:sp>
      <p:sp>
        <p:nvSpPr>
          <p:cNvPr id="367" name="Google Shape;36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This is expectation management.</a:t>
            </a:r>
            <a:endParaRPr/>
          </a:p>
          <a:p>
            <a:pPr indent="0" lvl="0" marL="0" rtl="0" algn="l">
              <a:spcBef>
                <a:spcPts val="0"/>
              </a:spcBef>
              <a:spcAft>
                <a:spcPts val="0"/>
              </a:spcAft>
              <a:buNone/>
            </a:pPr>
            <a:r>
              <a:rPr lang="en-GB"/>
              <a:t>Many collaborations fail because expectations are unrealistic.</a:t>
            </a:r>
            <a:endParaRPr/>
          </a:p>
          <a:p>
            <a:pPr indent="0" lvl="0" marL="0" rtl="0" algn="l">
              <a:spcBef>
                <a:spcPts val="0"/>
              </a:spcBef>
              <a:spcAft>
                <a:spcPts val="0"/>
              </a:spcAft>
              <a:buNone/>
            </a:pPr>
            <a:r>
              <a:rPr lang="en-GB"/>
              <a:t>Reinforce:</a:t>
            </a:r>
            <a:endParaRPr/>
          </a:p>
          <a:p>
            <a:pPr indent="0" lvl="0" marL="0" rtl="0" algn="l">
              <a:spcBef>
                <a:spcPts val="0"/>
              </a:spcBef>
              <a:spcAft>
                <a:spcPts val="0"/>
              </a:spcAft>
              <a:buNone/>
            </a:pPr>
            <a:r>
              <a:rPr lang="en-GB"/>
              <a:t>this is relationship-based </a:t>
            </a:r>
            <a:endParaRPr/>
          </a:p>
          <a:p>
            <a:pPr indent="0" lvl="0" marL="0" rtl="0" algn="l">
              <a:spcBef>
                <a:spcPts val="0"/>
              </a:spcBef>
              <a:spcAft>
                <a:spcPts val="0"/>
              </a:spcAft>
              <a:buNone/>
            </a:pPr>
            <a:r>
              <a:rPr lang="en-GB"/>
              <a:t>not immediate </a:t>
            </a:r>
            <a:endParaRPr/>
          </a:p>
          <a:p>
            <a:pPr indent="0" lvl="0" marL="0" rtl="0" algn="l">
              <a:spcBef>
                <a:spcPts val="0"/>
              </a:spcBef>
              <a:spcAft>
                <a:spcPts val="0"/>
              </a:spcAft>
              <a:buNone/>
            </a:pPr>
            <a:r>
              <a:rPr lang="en-GB"/>
              <a:t>not transactional </a:t>
            </a:r>
            <a:endParaRPr/>
          </a:p>
          <a:p>
            <a:pPr indent="0" lvl="0" marL="0" rtl="0" algn="l">
              <a:spcBef>
                <a:spcPts val="0"/>
              </a:spcBef>
              <a:spcAft>
                <a:spcPts val="0"/>
              </a:spcAft>
              <a:buNone/>
            </a:pPr>
            <a:r>
              <a:rPr lang="en-GB"/>
              <a:t>Encourage a “test and learn” mindset.</a:t>
            </a:r>
            <a:endParaRPr/>
          </a:p>
          <a:p>
            <a:pPr indent="0" lvl="0" marL="0" rtl="0" algn="l">
              <a:spcBef>
                <a:spcPts val="0"/>
              </a:spcBef>
              <a:spcAft>
                <a:spcPts val="0"/>
              </a:spcAft>
              <a:buNone/>
            </a:pPr>
            <a:r>
              <a:rPr lang="en-GB"/>
              <a:t>.</a:t>
            </a:r>
            <a:endParaRPr/>
          </a:p>
          <a:p>
            <a:pPr indent="0" lvl="0" marL="0" rtl="0" algn="l">
              <a:spcBef>
                <a:spcPts val="0"/>
              </a:spcBef>
              <a:spcAft>
                <a:spcPts val="0"/>
              </a:spcAft>
              <a:buNone/>
            </a:pPr>
            <a:r>
              <a:t/>
            </a:r>
            <a:endParaRPr/>
          </a:p>
        </p:txBody>
      </p:sp>
      <p:sp>
        <p:nvSpPr>
          <p:cNvPr id="376" name="Google Shape;37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slide is about managing expectations.</a:t>
            </a:r>
            <a:endParaRPr/>
          </a:p>
          <a:p>
            <a:pPr indent="0" lvl="0" marL="0" rtl="0" algn="l">
              <a:spcBef>
                <a:spcPts val="0"/>
              </a:spcBef>
              <a:spcAft>
                <a:spcPts val="0"/>
              </a:spcAft>
              <a:buNone/>
            </a:pPr>
            <a:r>
              <a:rPr lang="en-GB"/>
              <a:t>Many collaborations fail not because the idea is wrong, but because expectations are unrealistic.</a:t>
            </a:r>
            <a:endParaRPr/>
          </a:p>
          <a:p>
            <a:pPr indent="0" lvl="0" marL="0" rtl="0" algn="l">
              <a:spcBef>
                <a:spcPts val="0"/>
              </a:spcBef>
              <a:spcAft>
                <a:spcPts val="0"/>
              </a:spcAft>
              <a:buNone/>
            </a:pPr>
            <a:r>
              <a:rPr lang="en-GB"/>
              <a:t>The most successful approaches are:</a:t>
            </a:r>
            <a:endParaRPr/>
          </a:p>
          <a:p>
            <a:pPr indent="0" lvl="0" marL="0" rtl="0" algn="l">
              <a:spcBef>
                <a:spcPts val="0"/>
              </a:spcBef>
              <a:spcAft>
                <a:spcPts val="0"/>
              </a:spcAft>
              <a:buNone/>
            </a:pPr>
            <a:r>
              <a:rPr lang="en-GB"/>
              <a:t>small-scale </a:t>
            </a:r>
            <a:endParaRPr/>
          </a:p>
          <a:p>
            <a:pPr indent="0" lvl="0" marL="0" rtl="0" algn="l">
              <a:spcBef>
                <a:spcPts val="0"/>
              </a:spcBef>
              <a:spcAft>
                <a:spcPts val="0"/>
              </a:spcAft>
              <a:buNone/>
            </a:pPr>
            <a:r>
              <a:rPr lang="en-GB"/>
              <a:t>structured </a:t>
            </a:r>
            <a:endParaRPr/>
          </a:p>
          <a:p>
            <a:pPr indent="0" lvl="0" marL="0" rtl="0" algn="l">
              <a:spcBef>
                <a:spcPts val="0"/>
              </a:spcBef>
              <a:spcAft>
                <a:spcPts val="0"/>
              </a:spcAft>
              <a:buNone/>
            </a:pPr>
            <a:r>
              <a:rPr lang="en-GB"/>
              <a:t>relationship-based </a:t>
            </a:r>
            <a:endParaRPr/>
          </a:p>
          <a:p>
            <a:pPr indent="0" lvl="0" marL="0" rtl="0" algn="l">
              <a:spcBef>
                <a:spcPts val="0"/>
              </a:spcBef>
              <a:spcAft>
                <a:spcPts val="0"/>
              </a:spcAft>
              <a:buNone/>
            </a:pPr>
            <a:r>
              <a:rPr lang="en-GB"/>
              <a:t>Especially in today’s context, where organisations have limited time and resources, starting small and testing collaboration is the most effective approach.</a:t>
            </a:r>
            <a:endParaRPr/>
          </a:p>
        </p:txBody>
      </p:sp>
      <p:sp>
        <p:nvSpPr>
          <p:cNvPr id="383" name="Google Shape;38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Speaker’s notes:</a:t>
            </a:r>
            <a:endParaRPr/>
          </a:p>
          <a:p>
            <a:pPr indent="0" lvl="0" marL="0" rtl="0" algn="l">
              <a:spcBef>
                <a:spcPts val="0"/>
              </a:spcBef>
              <a:spcAft>
                <a:spcPts val="0"/>
              </a:spcAft>
              <a:buNone/>
            </a:pPr>
            <a:r>
              <a:rPr lang="en-GB"/>
              <a:t>Click on the link in the slide to open the video in your browser.</a:t>
            </a:r>
            <a:br>
              <a:rPr lang="en-GB"/>
            </a:br>
            <a:r>
              <a:rPr lang="en-GB"/>
              <a:t>The video is short - 2 min. and illustrates how this approach works in practice.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GB"/>
              <a:t>IKEA is a strong example of how collaboration with migrant and refugee communities can be translated into a practical recruitment strategy.</a:t>
            </a:r>
            <a:endParaRPr/>
          </a:p>
          <a:p>
            <a:pPr indent="0" lvl="0" marL="0" rtl="0" algn="l">
              <a:spcBef>
                <a:spcPts val="0"/>
              </a:spcBef>
              <a:spcAft>
                <a:spcPts val="0"/>
              </a:spcAft>
              <a:buNone/>
            </a:pPr>
            <a:r>
              <a:rPr lang="en-GB"/>
              <a:t>Instead of treating inclusion as a separate initiative, IKEA integrates it into its core talent processes. The company works closely with local organisations to identify candidates, support onboarding, and provide mentoring.</a:t>
            </a:r>
            <a:endParaRPr/>
          </a:p>
          <a:p>
            <a:pPr indent="0" lvl="0" marL="0" rtl="0" algn="l">
              <a:spcBef>
                <a:spcPts val="0"/>
              </a:spcBef>
              <a:spcAft>
                <a:spcPts val="0"/>
              </a:spcAft>
              <a:buNone/>
            </a:pPr>
            <a:r>
              <a:rPr lang="en-GB"/>
              <a:t>What is important here is not the scale — but the structure. IKEA did not start with a large programme. It started with pilots, tested what works, and then scaled.</a:t>
            </a:r>
            <a:endParaRPr/>
          </a:p>
          <a:p>
            <a:pPr indent="0" lvl="0" marL="0" rtl="0" algn="l">
              <a:spcBef>
                <a:spcPts val="0"/>
              </a:spcBef>
              <a:spcAft>
                <a:spcPts val="0"/>
              </a:spcAft>
              <a:buNone/>
            </a:pPr>
            <a:r>
              <a:rPr lang="en-GB"/>
              <a:t>For employers, the key takeaway is this:</a:t>
            </a:r>
            <a:br>
              <a:rPr lang="en-GB"/>
            </a:br>
            <a:r>
              <a:rPr lang="en-GB"/>
              <a:t>When collaboration is structured and consistent, it leads not only to social impact, but also to better recruitment outcomes and stronger retention.</a:t>
            </a:r>
            <a:endParaRPr/>
          </a:p>
        </p:txBody>
      </p:sp>
      <p:sp>
        <p:nvSpPr>
          <p:cNvPr id="391" name="Google Shape;39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Speaker’s notes:</a:t>
            </a:r>
            <a:endParaRPr/>
          </a:p>
          <a:p>
            <a:pPr indent="0" lvl="0" marL="0" rtl="0" algn="l">
              <a:spcBef>
                <a:spcPts val="0"/>
              </a:spcBef>
              <a:spcAft>
                <a:spcPts val="0"/>
              </a:spcAft>
              <a:buNone/>
            </a:pPr>
            <a:r>
              <a:rPr lang="en-GB"/>
              <a:t>Click on the link in the slide to open the video in your browser.</a:t>
            </a:r>
            <a:br>
              <a:rPr lang="en-GB"/>
            </a:br>
            <a:r>
              <a:rPr lang="en-GB"/>
              <a:t>The video is approx. 8 min. and illustrates how this approach works in 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short video shows a concrete example from Croatia, where IKEA has worked with UNHCR to integrate refugees into the workforce.</a:t>
            </a:r>
            <a:endParaRPr/>
          </a:p>
          <a:p>
            <a:pPr indent="0" lvl="0" marL="0" rtl="0" algn="l">
              <a:spcBef>
                <a:spcPts val="0"/>
              </a:spcBef>
              <a:spcAft>
                <a:spcPts val="0"/>
              </a:spcAft>
              <a:buNone/>
            </a:pPr>
            <a:r>
              <a:rPr lang="en-GB"/>
              <a:t>In this case, the company hired seven refugees and offered internships to fifteen more, including a strong representation of women.</a:t>
            </a:r>
            <a:endParaRPr/>
          </a:p>
          <a:p>
            <a:pPr indent="0" lvl="0" marL="0" rtl="0" algn="l">
              <a:spcBef>
                <a:spcPts val="0"/>
              </a:spcBef>
              <a:spcAft>
                <a:spcPts val="0"/>
              </a:spcAft>
              <a:buNone/>
            </a:pPr>
            <a:r>
              <a:rPr lang="en-GB"/>
              <a:t>What is important here is not just the numbers, but the structure behind it. The collaboration with UNHCR provided access to candidates, but also support in onboarding and integration.</a:t>
            </a:r>
            <a:endParaRPr/>
          </a:p>
          <a:p>
            <a:pPr indent="0" lvl="0" marL="0" rtl="0" algn="l">
              <a:spcBef>
                <a:spcPts val="0"/>
              </a:spcBef>
              <a:spcAft>
                <a:spcPts val="0"/>
              </a:spcAft>
              <a:buNone/>
            </a:pPr>
            <a:r>
              <a:rPr lang="en-GB"/>
              <a:t>This reflects a broader pattern we see across Europe — employers do not need to build everything from scratch. There are already organisations that can act as partners and help reduce uncertainty.</a:t>
            </a:r>
            <a:endParaRPr/>
          </a:p>
          <a:p>
            <a:pPr indent="0" lvl="0" marL="0" rtl="0" algn="l">
              <a:spcBef>
                <a:spcPts val="0"/>
              </a:spcBef>
              <a:spcAft>
                <a:spcPts val="0"/>
              </a:spcAft>
              <a:buNone/>
            </a:pPr>
            <a:r>
              <a:rPr lang="en-GB"/>
              <a:t>It is also worth noting that these initiatives often start small. A limited number of hires or internships can already create measurable value — both for the organisation and for the individuals involved.</a:t>
            </a:r>
            <a:endParaRPr/>
          </a:p>
          <a:p>
            <a:pPr indent="0" lvl="0" marL="0" rtl="0" algn="l">
              <a:spcBef>
                <a:spcPts val="0"/>
              </a:spcBef>
              <a:spcAft>
                <a:spcPts val="0"/>
              </a:spcAft>
              <a:buNone/>
            </a:pPr>
            <a:r>
              <a:rPr lang="en-GB"/>
              <a:t>This example also shows that inclusion is not abstract. It happens in very practical ways: through recruitment, onboarding, and everyday work.</a:t>
            </a:r>
            <a:endParaRPr/>
          </a:p>
          <a:p>
            <a:pPr indent="0" lvl="0" marL="0" rtl="0" algn="l">
              <a:spcBef>
                <a:spcPts val="0"/>
              </a:spcBef>
              <a:spcAft>
                <a:spcPts val="0"/>
              </a:spcAft>
              <a:buNone/>
            </a:pPr>
            <a:r>
              <a:rPr lang="en-GB"/>
              <a:t>This example from Croatia shows that this approach is not limited to large markets — it is relevant and feasible across different European contexts.</a:t>
            </a:r>
            <a:endParaRPr/>
          </a:p>
          <a:p>
            <a:pPr indent="0" lvl="0" marL="0" rtl="0" algn="l">
              <a:spcBef>
                <a:spcPts val="0"/>
              </a:spcBef>
              <a:spcAft>
                <a:spcPts val="0"/>
              </a:spcAft>
              <a:buNone/>
            </a:pPr>
            <a:r>
              <a:t/>
            </a:r>
            <a:endParaRPr/>
          </a:p>
        </p:txBody>
      </p:sp>
      <p:sp>
        <p:nvSpPr>
          <p:cNvPr id="401" name="Google Shape;40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This slide connects short-term actions to long-term value.</a:t>
            </a:r>
            <a:endParaRPr/>
          </a:p>
          <a:p>
            <a:pPr indent="0" lvl="0" marL="0" rtl="0" algn="l">
              <a:spcBef>
                <a:spcPts val="0"/>
              </a:spcBef>
              <a:spcAft>
                <a:spcPts val="0"/>
              </a:spcAft>
              <a:buNone/>
            </a:pPr>
            <a:r>
              <a:rPr lang="en-GB"/>
              <a:t>Emphasise:</a:t>
            </a:r>
            <a:br>
              <a:rPr lang="en-GB"/>
            </a:br>
            <a:r>
              <a:rPr lang="en-GB"/>
              <a:t>companies that diversify recruitment channels are more resilient.</a:t>
            </a:r>
            <a:endParaRPr/>
          </a:p>
          <a:p>
            <a:pPr indent="0" lvl="0" marL="0" rtl="0" algn="l">
              <a:spcBef>
                <a:spcPts val="0"/>
              </a:spcBef>
              <a:spcAft>
                <a:spcPts val="0"/>
              </a:spcAft>
              <a:buNone/>
            </a:pPr>
            <a:r>
              <a:rPr lang="en-GB"/>
              <a:t>This is particularly important in competitive labour markets.</a:t>
            </a:r>
            <a:endParaRPr/>
          </a:p>
          <a:p>
            <a:pPr indent="0" lvl="0" marL="0" rtl="0" algn="l">
              <a:spcBef>
                <a:spcPts val="0"/>
              </a:spcBef>
              <a:spcAft>
                <a:spcPts val="0"/>
              </a:spcAft>
              <a:buNone/>
            </a:pPr>
            <a:r>
              <a:rPr lang="en-GB"/>
              <a:t>So the question is not only </a:t>
            </a:r>
            <a:r>
              <a:rPr i="1" lang="en-GB"/>
              <a:t>why collaboration matters</a:t>
            </a:r>
            <a:r>
              <a:rPr lang="en-GB"/>
              <a:t>, but also </a:t>
            </a:r>
            <a:r>
              <a:rPr i="1" lang="en-GB"/>
              <a:t>where to start and who to connect with</a:t>
            </a:r>
            <a:r>
              <a:rPr lang="en-GB"/>
              <a:t>.</a:t>
            </a:r>
            <a:br>
              <a:rPr lang="en-GB"/>
            </a:br>
            <a:r>
              <a:rPr lang="en-GB"/>
              <a:t>That is what we will look at next.</a:t>
            </a:r>
            <a:endParaRPr/>
          </a:p>
          <a:p>
            <a:pPr indent="0" lvl="0" marL="0" rtl="0" algn="l">
              <a:spcBef>
                <a:spcPts val="0"/>
              </a:spcBef>
              <a:spcAft>
                <a:spcPts val="0"/>
              </a:spcAft>
              <a:buNone/>
            </a:pPr>
            <a:r>
              <a:t/>
            </a:r>
            <a:endParaRPr/>
          </a:p>
        </p:txBody>
      </p:sp>
      <p:sp>
        <p:nvSpPr>
          <p:cNvPr id="412" name="Google Shape;41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Explain that many employers already have indirect links.</a:t>
            </a:r>
            <a:endParaRPr/>
          </a:p>
          <a:p>
            <a:pPr indent="0" lvl="0" marL="0" rtl="0" algn="l">
              <a:spcBef>
                <a:spcPts val="0"/>
              </a:spcBef>
              <a:spcAft>
                <a:spcPts val="0"/>
              </a:spcAft>
              <a:buNone/>
            </a:pPr>
            <a:r>
              <a:rPr lang="en-GB"/>
              <a:t>These might include:</a:t>
            </a:r>
            <a:endParaRPr/>
          </a:p>
          <a:p>
            <a:pPr indent="0" lvl="0" marL="0" rtl="0" algn="l">
              <a:spcBef>
                <a:spcPts val="0"/>
              </a:spcBef>
              <a:spcAft>
                <a:spcPts val="0"/>
              </a:spcAft>
              <a:buNone/>
            </a:pPr>
            <a:r>
              <a:rPr lang="en-GB"/>
              <a:t>employees </a:t>
            </a:r>
            <a:endParaRPr/>
          </a:p>
          <a:p>
            <a:pPr indent="0" lvl="0" marL="0" rtl="0" algn="l">
              <a:spcBef>
                <a:spcPts val="0"/>
              </a:spcBef>
              <a:spcAft>
                <a:spcPts val="0"/>
              </a:spcAft>
              <a:buNone/>
            </a:pPr>
            <a:r>
              <a:rPr lang="en-GB"/>
              <a:t>suppliers </a:t>
            </a:r>
            <a:endParaRPr/>
          </a:p>
          <a:p>
            <a:pPr indent="0" lvl="0" marL="0" rtl="0" algn="l">
              <a:spcBef>
                <a:spcPts val="0"/>
              </a:spcBef>
              <a:spcAft>
                <a:spcPts val="0"/>
              </a:spcAft>
              <a:buNone/>
            </a:pPr>
            <a:r>
              <a:rPr lang="en-GB"/>
              <a:t>local contacts </a:t>
            </a:r>
            <a:endParaRPr/>
          </a:p>
          <a:p>
            <a:pPr indent="0" lvl="0" marL="0" rtl="0" algn="l">
              <a:spcBef>
                <a:spcPts val="0"/>
              </a:spcBef>
              <a:spcAft>
                <a:spcPts val="0"/>
              </a:spcAft>
              <a:buNone/>
            </a:pPr>
            <a:r>
              <a:rPr lang="en-GB"/>
              <a:t>The goal is to make these connections visible and usable.</a:t>
            </a:r>
            <a:endParaRPr/>
          </a:p>
        </p:txBody>
      </p:sp>
      <p:sp>
        <p:nvSpPr>
          <p:cNvPr id="428" name="Google Shape;42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Explain that this slide must be adapted locally.</a:t>
            </a:r>
            <a:endParaRPr/>
          </a:p>
          <a:p>
            <a:pPr indent="0" lvl="0" marL="0" rtl="0" algn="l">
              <a:spcBef>
                <a:spcPts val="0"/>
              </a:spcBef>
              <a:spcAft>
                <a:spcPts val="0"/>
              </a:spcAft>
              <a:buNone/>
            </a:pPr>
            <a:r>
              <a:rPr lang="en-GB"/>
              <a:t>Encourage facilitators to:</a:t>
            </a:r>
            <a:endParaRPr/>
          </a:p>
          <a:p>
            <a:pPr indent="0" lvl="0" marL="0" rtl="0" algn="l">
              <a:spcBef>
                <a:spcPts val="0"/>
              </a:spcBef>
              <a:spcAft>
                <a:spcPts val="0"/>
              </a:spcAft>
              <a:buNone/>
            </a:pPr>
            <a:r>
              <a:rPr lang="en-GB"/>
              <a:t>replace generic categories with real organisations </a:t>
            </a:r>
            <a:endParaRPr/>
          </a:p>
          <a:p>
            <a:pPr indent="0" lvl="0" marL="0" rtl="0" algn="l">
              <a:spcBef>
                <a:spcPts val="0"/>
              </a:spcBef>
              <a:spcAft>
                <a:spcPts val="0"/>
              </a:spcAft>
              <a:buNone/>
            </a:pPr>
            <a:r>
              <a:rPr lang="en-GB"/>
              <a:t>use names participants recognise </a:t>
            </a:r>
            <a:endParaRPr/>
          </a:p>
          <a:p>
            <a:pPr indent="0" lvl="0" marL="0" rtl="0" algn="l">
              <a:spcBef>
                <a:spcPts val="0"/>
              </a:spcBef>
              <a:spcAft>
                <a:spcPts val="0"/>
              </a:spcAft>
              <a:buNone/>
            </a:pPr>
            <a:r>
              <a:rPr lang="en-GB"/>
              <a:t>Local relevance increases engagement significantly.</a:t>
            </a:r>
            <a:endParaRPr/>
          </a:p>
        </p:txBody>
      </p:sp>
      <p:sp>
        <p:nvSpPr>
          <p:cNvPr id="435" name="Google Shape;43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Use this as a concrete example.</a:t>
            </a:r>
            <a:endParaRPr/>
          </a:p>
          <a:p>
            <a:pPr indent="0" lvl="0" marL="0" rtl="0" algn="l">
              <a:spcBef>
                <a:spcPts val="0"/>
              </a:spcBef>
              <a:spcAft>
                <a:spcPts val="0"/>
              </a:spcAft>
              <a:buNone/>
            </a:pPr>
            <a:r>
              <a:rPr lang="en-GB"/>
              <a:t>Highlight how many actors are already involved.</a:t>
            </a:r>
            <a:endParaRPr/>
          </a:p>
          <a:p>
            <a:pPr indent="0" lvl="0" marL="0" rtl="0" algn="l">
              <a:spcBef>
                <a:spcPts val="0"/>
              </a:spcBef>
              <a:spcAft>
                <a:spcPts val="0"/>
              </a:spcAft>
              <a:buNone/>
            </a:pPr>
            <a:r>
              <a:rPr lang="en-GB"/>
              <a:t>Key message:</a:t>
            </a:r>
            <a:br>
              <a:rPr lang="en-GB"/>
            </a:br>
            <a:r>
              <a:rPr lang="en-GB"/>
              <a:t>The infrastructure exists — the missing element is connection.</a:t>
            </a:r>
            <a:endParaRPr/>
          </a:p>
          <a:p>
            <a:pPr indent="0" lvl="0" marL="0" rtl="0" algn="l">
              <a:spcBef>
                <a:spcPts val="0"/>
              </a:spcBef>
              <a:spcAft>
                <a:spcPts val="0"/>
              </a:spcAft>
              <a:buNone/>
            </a:pPr>
            <a:r>
              <a:t/>
            </a:r>
            <a:endParaRPr/>
          </a:p>
        </p:txBody>
      </p:sp>
      <p:sp>
        <p:nvSpPr>
          <p:cNvPr id="443" name="Google Shape;44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Reassure participants.</a:t>
            </a:r>
            <a:endParaRPr/>
          </a:p>
          <a:p>
            <a:pPr indent="0" lvl="0" marL="0" rtl="0" algn="l">
              <a:spcBef>
                <a:spcPts val="0"/>
              </a:spcBef>
              <a:spcAft>
                <a:spcPts val="0"/>
              </a:spcAft>
              <a:buNone/>
            </a:pPr>
            <a:r>
              <a:rPr lang="en-GB"/>
              <a:t>They do not need to implement all models.</a:t>
            </a:r>
            <a:endParaRPr/>
          </a:p>
          <a:p>
            <a:pPr indent="0" lvl="0" marL="0" rtl="0" algn="l">
              <a:spcBef>
                <a:spcPts val="0"/>
              </a:spcBef>
              <a:spcAft>
                <a:spcPts val="0"/>
              </a:spcAft>
              <a:buNone/>
            </a:pPr>
            <a:r>
              <a:rPr lang="en-GB"/>
              <a:t>The goal is to identify one realistic entry point.</a:t>
            </a:r>
            <a:endParaRPr/>
          </a:p>
          <a:p>
            <a:pPr indent="0" lvl="0" marL="0" rtl="0" algn="l">
              <a:spcBef>
                <a:spcPts val="0"/>
              </a:spcBef>
              <a:spcAft>
                <a:spcPts val="0"/>
              </a:spcAft>
              <a:buNone/>
            </a:pPr>
            <a:r>
              <a:rPr lang="en-GB"/>
              <a:t>Encourage:</a:t>
            </a:r>
            <a:br>
              <a:rPr lang="en-GB"/>
            </a:br>
            <a:r>
              <a:rPr lang="en-GB"/>
              <a:t>start small → test → learn → adjust</a:t>
            </a:r>
            <a:endParaRPr/>
          </a:p>
        </p:txBody>
      </p:sp>
      <p:sp>
        <p:nvSpPr>
          <p:cNvPr id="459" name="Google Shape;45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Short discussion.</a:t>
            </a:r>
            <a:endParaRPr/>
          </a:p>
          <a:p>
            <a:pPr indent="0" lvl="0" marL="0" rtl="0" algn="l">
              <a:spcBef>
                <a:spcPts val="0"/>
              </a:spcBef>
              <a:spcAft>
                <a:spcPts val="0"/>
              </a:spcAft>
              <a:buNone/>
            </a:pPr>
            <a:r>
              <a:rPr lang="en-GB"/>
              <a:t>Encourage participants to choose based on:</a:t>
            </a:r>
            <a:endParaRPr/>
          </a:p>
          <a:p>
            <a:pPr indent="0" lvl="0" marL="0" rtl="0" algn="l">
              <a:spcBef>
                <a:spcPts val="0"/>
              </a:spcBef>
              <a:spcAft>
                <a:spcPts val="0"/>
              </a:spcAft>
              <a:buNone/>
            </a:pPr>
            <a:r>
              <a:rPr lang="en-GB"/>
              <a:t>effort </a:t>
            </a:r>
            <a:endParaRPr/>
          </a:p>
          <a:p>
            <a:pPr indent="0" lvl="0" marL="0" rtl="0" algn="l">
              <a:spcBef>
                <a:spcPts val="0"/>
              </a:spcBef>
              <a:spcAft>
                <a:spcPts val="0"/>
              </a:spcAft>
              <a:buNone/>
            </a:pPr>
            <a:r>
              <a:rPr lang="en-GB"/>
              <a:t>feasibility </a:t>
            </a:r>
            <a:endParaRPr/>
          </a:p>
          <a:p>
            <a:pPr indent="0" lvl="0" marL="0" rtl="0" algn="l">
              <a:spcBef>
                <a:spcPts val="0"/>
              </a:spcBef>
              <a:spcAft>
                <a:spcPts val="0"/>
              </a:spcAft>
              <a:buNone/>
            </a:pPr>
            <a:r>
              <a:rPr lang="en-GB"/>
              <a:t>relevance </a:t>
            </a:r>
            <a:endParaRPr/>
          </a:p>
          <a:p>
            <a:pPr indent="0" lvl="0" marL="0" rtl="0" algn="l">
              <a:spcBef>
                <a:spcPts val="0"/>
              </a:spcBef>
              <a:spcAft>
                <a:spcPts val="0"/>
              </a:spcAft>
              <a:buNone/>
            </a:pPr>
            <a:r>
              <a:rPr lang="en-GB"/>
              <a:t>Not ideal scenario — realistic scenario.</a:t>
            </a:r>
            <a:endParaRPr/>
          </a:p>
        </p:txBody>
      </p:sp>
      <p:sp>
        <p:nvSpPr>
          <p:cNvPr id="469" name="Google Shape;46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Position mentoring as the easiest starting point.</a:t>
            </a:r>
            <a:endParaRPr/>
          </a:p>
          <a:p>
            <a:pPr indent="0" lvl="0" marL="0" rtl="0" algn="l">
              <a:spcBef>
                <a:spcPts val="0"/>
              </a:spcBef>
              <a:spcAft>
                <a:spcPts val="0"/>
              </a:spcAft>
              <a:buNone/>
            </a:pPr>
            <a:r>
              <a:rPr lang="en-GB"/>
              <a:t>Low cost, low risk, high learning value.</a:t>
            </a:r>
            <a:endParaRPr/>
          </a:p>
          <a:p>
            <a:pPr indent="0" lvl="0" marL="0" rtl="0" algn="l">
              <a:spcBef>
                <a:spcPts val="0"/>
              </a:spcBef>
              <a:spcAft>
                <a:spcPts val="0"/>
              </a:spcAft>
              <a:buNone/>
            </a:pPr>
            <a:r>
              <a:rPr lang="en-GB"/>
              <a:t>Especially relevant for SMEs.</a:t>
            </a:r>
            <a:endParaRPr/>
          </a:p>
        </p:txBody>
      </p:sp>
      <p:sp>
        <p:nvSpPr>
          <p:cNvPr id="476" name="Google Shape;47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2:notes"/>
          <p:cNvSpPr txBox="1"/>
          <p:nvPr>
            <p:ph idx="1" type="body"/>
          </p:nvPr>
        </p:nvSpPr>
        <p:spPr>
          <a:xfrm>
            <a:off x="685800" y="4314051"/>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Click on the link in the slide to explore how Accenture structures its collaboration with partner organisations.</a:t>
            </a:r>
            <a:br>
              <a:rPr lang="en-GB"/>
            </a:br>
            <a:r>
              <a:rPr lang="en-GB"/>
              <a:t>This provides a concrete example of how inclusive recruitment can be implemented in practice.</a:t>
            </a:r>
            <a:endParaRPr/>
          </a:p>
          <a:p>
            <a:pPr indent="0" lvl="0" marL="0" rtl="0" algn="l">
              <a:spcBef>
                <a:spcPts val="0"/>
              </a:spcBef>
              <a:spcAft>
                <a:spcPts val="0"/>
              </a:spcAft>
              <a:buNone/>
            </a:pPr>
            <a:r>
              <a:rPr lang="en-GB"/>
              <a:t>Accenture provides a strong example of how companies can operationalise inclusive recruitment at scale.</a:t>
            </a:r>
            <a:endParaRPr/>
          </a:p>
          <a:p>
            <a:pPr indent="0" lvl="0" marL="0" rtl="0" algn="l">
              <a:spcBef>
                <a:spcPts val="0"/>
              </a:spcBef>
              <a:spcAft>
                <a:spcPts val="0"/>
              </a:spcAft>
              <a:buNone/>
            </a:pPr>
            <a:r>
              <a:rPr lang="en-GB"/>
              <a:t>The company committed to supporting 16,000 refugee and migrant job seekers across Europe, including Ukrainian women, through training, mentoring, and employment pathways. </a:t>
            </a:r>
            <a:endParaRPr/>
          </a:p>
          <a:p>
            <a:pPr indent="0" lvl="0" marL="0" rtl="0" algn="l">
              <a:spcBef>
                <a:spcPts val="0"/>
              </a:spcBef>
              <a:spcAft>
                <a:spcPts val="0"/>
              </a:spcAft>
              <a:buNone/>
            </a:pPr>
            <a:r>
              <a:rPr lang="en-GB"/>
              <a:t>Importantly, this is not done alone. Accenture works with partner organisations such as Upwardly Global, YMCA, and the Tent Partnership for Refugees to identify candidates, support their development, and connect them to jobs. </a:t>
            </a:r>
            <a:endParaRPr/>
          </a:p>
          <a:p>
            <a:pPr indent="0" lvl="0" marL="0" rtl="0" algn="l">
              <a:spcBef>
                <a:spcPts val="0"/>
              </a:spcBef>
              <a:spcAft>
                <a:spcPts val="0"/>
              </a:spcAft>
              <a:buNone/>
            </a:pPr>
            <a:r>
              <a:rPr lang="en-GB"/>
              <a:t>In practice, this includes activities such as CV adaptation, mentoring, and job matching — helping translate existing experience into skills that are visible and relevant in the local labour market. </a:t>
            </a:r>
            <a:endParaRPr/>
          </a:p>
          <a:p>
            <a:pPr indent="0" lvl="0" marL="0" rtl="0" algn="l">
              <a:spcBef>
                <a:spcPts val="0"/>
              </a:spcBef>
              <a:spcAft>
                <a:spcPts val="0"/>
              </a:spcAft>
              <a:buNone/>
            </a:pPr>
            <a:r>
              <a:rPr lang="en-GB"/>
              <a:t>What this example shows is that the challenge is not a lack of talent. Many candidates are already highly skilled — but they remain invisible without the right connections and support.</a:t>
            </a:r>
            <a:endParaRPr/>
          </a:p>
          <a:p>
            <a:pPr indent="0" lvl="0" marL="0" rtl="0" algn="l">
              <a:spcBef>
                <a:spcPts val="0"/>
              </a:spcBef>
              <a:spcAft>
                <a:spcPts val="0"/>
              </a:spcAft>
              <a:buNone/>
            </a:pPr>
            <a:r>
              <a:rPr b="1" lang="en-GB"/>
              <a:t>Key takeaway:</a:t>
            </a:r>
            <a:br>
              <a:rPr lang="en-GB"/>
            </a:br>
            <a:r>
              <a:rPr lang="en-GB"/>
              <a:t>This does not require a large-scale programme.</a:t>
            </a:r>
            <a:br>
              <a:rPr lang="en-GB"/>
            </a:br>
            <a:r>
              <a:rPr lang="en-GB"/>
              <a:t>Even small steps — such as sharing vacancies through a trusted organisation or testing a mentoring initiative — follow the same logic. This example shows how larger organisations approach the same challenge at scale hence it is not the size of the company, but the structured approach:</a:t>
            </a:r>
            <a:br>
              <a:rPr lang="en-GB"/>
            </a:br>
            <a:r>
              <a:rPr lang="en-GB"/>
              <a:t>partnerships, mentoring, and clear pathways into employment.</a:t>
            </a:r>
            <a:endParaRPr/>
          </a:p>
          <a:p>
            <a:pPr indent="0" lvl="0" marL="0" rtl="0" algn="l">
              <a:spcBef>
                <a:spcPts val="0"/>
              </a:spcBef>
              <a:spcAft>
                <a:spcPts val="0"/>
              </a:spcAft>
              <a:buNone/>
            </a:pPr>
            <a:r>
              <a:t/>
            </a:r>
            <a:endParaRPr/>
          </a:p>
        </p:txBody>
      </p:sp>
      <p:sp>
        <p:nvSpPr>
          <p:cNvPr id="484" name="Google Shape;48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Link to visibility.</a:t>
            </a:r>
            <a:endParaRPr/>
          </a:p>
          <a:p>
            <a:pPr indent="0" lvl="0" marL="0" rtl="0" algn="l">
              <a:spcBef>
                <a:spcPts val="0"/>
              </a:spcBef>
              <a:spcAft>
                <a:spcPts val="0"/>
              </a:spcAft>
              <a:buNone/>
            </a:pPr>
            <a:r>
              <a:rPr lang="en-GB"/>
              <a:t>Employers often underestimate how important reputation is in underreached communities.</a:t>
            </a:r>
            <a:endParaRPr/>
          </a:p>
          <a:p>
            <a:pPr indent="0" lvl="0" marL="0" rtl="0" algn="l">
              <a:spcBef>
                <a:spcPts val="0"/>
              </a:spcBef>
              <a:spcAft>
                <a:spcPts val="0"/>
              </a:spcAft>
              <a:buNone/>
            </a:pPr>
            <a:r>
              <a:rPr lang="en-GB"/>
              <a:t>Word-of-mouth plays a significant role.</a:t>
            </a:r>
            <a:endParaRPr/>
          </a:p>
          <a:p>
            <a:pPr indent="0" lvl="0" marL="0" rtl="0" algn="l">
              <a:spcBef>
                <a:spcPts val="0"/>
              </a:spcBef>
              <a:spcAft>
                <a:spcPts val="0"/>
              </a:spcAft>
              <a:buNone/>
            </a:pPr>
            <a:r>
              <a:rPr lang="en-GB"/>
              <a:t>Community trust can directly influence recruitment success.</a:t>
            </a:r>
            <a:endParaRPr/>
          </a:p>
        </p:txBody>
      </p:sp>
      <p:sp>
        <p:nvSpPr>
          <p:cNvPr id="493" name="Google Shape;49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Explain progression.</a:t>
            </a:r>
            <a:endParaRPr/>
          </a:p>
          <a:p>
            <a:pPr indent="0" lvl="0" marL="0" rtl="0" algn="l">
              <a:spcBef>
                <a:spcPts val="0"/>
              </a:spcBef>
              <a:spcAft>
                <a:spcPts val="0"/>
              </a:spcAft>
              <a:buNone/>
            </a:pPr>
            <a:r>
              <a:rPr lang="en-GB"/>
              <a:t>This is not a one-time activity.</a:t>
            </a:r>
            <a:endParaRPr/>
          </a:p>
          <a:p>
            <a:pPr indent="0" lvl="0" marL="0" rtl="0" algn="l">
              <a:spcBef>
                <a:spcPts val="0"/>
              </a:spcBef>
              <a:spcAft>
                <a:spcPts val="0"/>
              </a:spcAft>
              <a:buNone/>
            </a:pPr>
            <a:r>
              <a:rPr lang="en-GB"/>
              <a:t>It evolves through:</a:t>
            </a:r>
            <a:endParaRPr/>
          </a:p>
          <a:p>
            <a:pPr indent="-171450" lvl="0" marL="171450" rtl="0" algn="l">
              <a:spcBef>
                <a:spcPts val="0"/>
              </a:spcBef>
              <a:spcAft>
                <a:spcPts val="0"/>
              </a:spcAft>
              <a:buClr>
                <a:schemeClr val="dk1"/>
              </a:buClr>
              <a:buSzPts val="1200"/>
              <a:buFont typeface="Arial"/>
              <a:buChar char="•"/>
            </a:pPr>
            <a:r>
              <a:rPr lang="en-GB"/>
              <a:t>repetition </a:t>
            </a:r>
            <a:endParaRPr/>
          </a:p>
          <a:p>
            <a:pPr indent="-171450" lvl="0" marL="171450" rtl="0" algn="l">
              <a:spcBef>
                <a:spcPts val="0"/>
              </a:spcBef>
              <a:spcAft>
                <a:spcPts val="0"/>
              </a:spcAft>
              <a:buClr>
                <a:schemeClr val="dk1"/>
              </a:buClr>
              <a:buSzPts val="1200"/>
              <a:buFont typeface="Arial"/>
              <a:buChar char="•"/>
            </a:pPr>
            <a:r>
              <a:rPr lang="en-GB"/>
              <a:t>trust </a:t>
            </a:r>
            <a:endParaRPr/>
          </a:p>
          <a:p>
            <a:pPr indent="-171450" lvl="0" marL="171450" rtl="0" algn="l">
              <a:spcBef>
                <a:spcPts val="0"/>
              </a:spcBef>
              <a:spcAft>
                <a:spcPts val="0"/>
              </a:spcAft>
              <a:buClr>
                <a:schemeClr val="dk1"/>
              </a:buClr>
              <a:buSzPts val="1200"/>
              <a:buFont typeface="Arial"/>
              <a:buChar char="•"/>
            </a:pPr>
            <a:r>
              <a:rPr lang="en-GB"/>
              <a:t>feedback</a:t>
            </a:r>
            <a:endParaRPr/>
          </a:p>
        </p:txBody>
      </p:sp>
      <p:sp>
        <p:nvSpPr>
          <p:cNvPr id="509" name="Google Shape;50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Make this very practical.</a:t>
            </a:r>
            <a:endParaRPr/>
          </a:p>
          <a:p>
            <a:pPr indent="0" lvl="0" marL="0" rtl="0" algn="l">
              <a:spcBef>
                <a:spcPts val="0"/>
              </a:spcBef>
              <a:spcAft>
                <a:spcPts val="0"/>
              </a:spcAft>
              <a:buNone/>
            </a:pPr>
            <a:r>
              <a:rPr lang="en-GB"/>
              <a:t>Encourage participants to visualise actual steps.</a:t>
            </a:r>
            <a:endParaRPr/>
          </a:p>
          <a:p>
            <a:pPr indent="0" lvl="0" marL="0" rtl="0" algn="l">
              <a:spcBef>
                <a:spcPts val="0"/>
              </a:spcBef>
              <a:spcAft>
                <a:spcPts val="0"/>
              </a:spcAft>
              <a:buNone/>
            </a:pPr>
            <a:r>
              <a:rPr lang="en-GB"/>
              <a:t>Not abstract planning — concrete action.</a:t>
            </a:r>
            <a:endParaRPr/>
          </a:p>
        </p:txBody>
      </p:sp>
      <p:sp>
        <p:nvSpPr>
          <p:cNvPr id="518" name="Google Shape;51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a:t>
            </a:r>
            <a:endParaRPr/>
          </a:p>
          <a:p>
            <a:pPr indent="0" lvl="0" marL="0" rtl="0" algn="l">
              <a:spcBef>
                <a:spcPts val="0"/>
              </a:spcBef>
              <a:spcAft>
                <a:spcPts val="0"/>
              </a:spcAft>
              <a:buNone/>
            </a:pPr>
            <a:r>
              <a:rPr lang="en-GB"/>
              <a:t>Connect to project output.</a:t>
            </a:r>
            <a:endParaRPr/>
          </a:p>
          <a:p>
            <a:pPr indent="0" lvl="0" marL="0" rtl="0" algn="l">
              <a:spcBef>
                <a:spcPts val="0"/>
              </a:spcBef>
              <a:spcAft>
                <a:spcPts val="0"/>
              </a:spcAft>
              <a:buNone/>
            </a:pPr>
            <a:r>
              <a:rPr lang="en-GB"/>
              <a:t>Participants are not starting from zero.</a:t>
            </a:r>
            <a:endParaRPr/>
          </a:p>
          <a:p>
            <a:pPr indent="0" lvl="0" marL="0" rtl="0" algn="l">
              <a:spcBef>
                <a:spcPts val="0"/>
              </a:spcBef>
              <a:spcAft>
                <a:spcPts val="0"/>
              </a:spcAft>
              <a:buNone/>
            </a:pPr>
            <a:r>
              <a:rPr lang="en-GB"/>
              <a:t>Candidates already have:</a:t>
            </a:r>
            <a:endParaRPr/>
          </a:p>
          <a:p>
            <a:pPr indent="0" lvl="0" marL="0" rtl="0" algn="l">
              <a:spcBef>
                <a:spcPts val="0"/>
              </a:spcBef>
              <a:spcAft>
                <a:spcPts val="0"/>
              </a:spcAft>
              <a:buNone/>
            </a:pPr>
            <a:r>
              <a:rPr lang="en-GB"/>
              <a:t>structured profiles </a:t>
            </a:r>
            <a:endParaRPr/>
          </a:p>
          <a:p>
            <a:pPr indent="0" lvl="0" marL="0" rtl="0" algn="l">
              <a:spcBef>
                <a:spcPts val="0"/>
              </a:spcBef>
              <a:spcAft>
                <a:spcPts val="0"/>
              </a:spcAft>
              <a:buNone/>
            </a:pPr>
            <a:r>
              <a:rPr lang="en-GB"/>
              <a:t>prepared materials </a:t>
            </a:r>
            <a:endParaRPr/>
          </a:p>
          <a:p>
            <a:pPr indent="0" lvl="0" marL="0" rtl="0" algn="l">
              <a:spcBef>
                <a:spcPts val="0"/>
              </a:spcBef>
              <a:spcAft>
                <a:spcPts val="0"/>
              </a:spcAft>
              <a:buNone/>
            </a:pPr>
            <a:r>
              <a:rPr lang="en-GB"/>
              <a:t>support from networks </a:t>
            </a:r>
            <a:endParaRPr/>
          </a:p>
          <a:p>
            <a:pPr indent="0" lvl="0" marL="0" rtl="0" algn="l">
              <a:spcBef>
                <a:spcPts val="0"/>
              </a:spcBef>
              <a:spcAft>
                <a:spcPts val="0"/>
              </a:spcAft>
              <a:buNone/>
            </a:pPr>
            <a:r>
              <a:rPr lang="en-GB"/>
              <a:t>This reduces effort for employers.</a:t>
            </a:r>
            <a:endParaRPr/>
          </a:p>
        </p:txBody>
      </p:sp>
      <p:sp>
        <p:nvSpPr>
          <p:cNvPr id="533" name="Google Shape;53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br>
              <a:rPr lang="en-GB"/>
            </a:br>
            <a:r>
              <a:rPr lang="en-GB"/>
              <a:t>This session focuses on a very practical question:</a:t>
            </a:r>
            <a:br>
              <a:rPr lang="en-GB"/>
            </a:br>
            <a:r>
              <a:rPr lang="en-GB"/>
              <a:t>How can employers access highly skilled migrant talent more effectively?</a:t>
            </a:r>
            <a:endParaRPr/>
          </a:p>
          <a:p>
            <a:pPr indent="0" lvl="0" marL="0" rtl="0" algn="l">
              <a:spcBef>
                <a:spcPts val="0"/>
              </a:spcBef>
              <a:spcAft>
                <a:spcPts val="0"/>
              </a:spcAft>
              <a:buNone/>
            </a:pPr>
            <a:r>
              <a:rPr lang="en-GB"/>
              <a:t>We will look at migrant networks not as social actors, but as strategic partners that can help solve real recruitment challenges.</a:t>
            </a:r>
            <a:endParaRPr/>
          </a:p>
          <a:p>
            <a:pPr indent="0" lvl="0" marL="0" rtl="0" algn="l">
              <a:spcBef>
                <a:spcPts val="0"/>
              </a:spcBef>
              <a:spcAft>
                <a:spcPts val="0"/>
              </a:spcAft>
              <a:buNone/>
            </a:pPr>
            <a:r>
              <a:rPr lang="en-GB"/>
              <a:t>The goal is not to introduce theory, but to explore practical, low-risk ways to test collaboration.</a:t>
            </a:r>
            <a:endParaRPr/>
          </a:p>
        </p:txBody>
      </p:sp>
      <p:sp>
        <p:nvSpPr>
          <p:cNvPr id="309" name="Google Shape;3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Give 2–3 minutes for individual reflection.</a:t>
            </a:r>
            <a:endParaRPr/>
          </a:p>
          <a:p>
            <a:pPr indent="0" lvl="0" marL="0" rtl="0" algn="l">
              <a:spcBef>
                <a:spcPts val="0"/>
              </a:spcBef>
              <a:spcAft>
                <a:spcPts val="0"/>
              </a:spcAft>
              <a:buNone/>
            </a:pPr>
            <a:r>
              <a:rPr lang="en-GB"/>
              <a:t>Encourage writing down one concrete step.</a:t>
            </a:r>
            <a:endParaRPr/>
          </a:p>
        </p:txBody>
      </p:sp>
      <p:sp>
        <p:nvSpPr>
          <p:cNvPr id="550" name="Google Shape;55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This is a key moment.</a:t>
            </a:r>
            <a:endParaRPr/>
          </a:p>
          <a:p>
            <a:pPr indent="0" lvl="0" marL="0" rtl="0" algn="l">
              <a:spcBef>
                <a:spcPts val="0"/>
              </a:spcBef>
              <a:spcAft>
                <a:spcPts val="0"/>
              </a:spcAft>
              <a:buNone/>
            </a:pPr>
            <a:r>
              <a:rPr lang="en-GB"/>
              <a:t>Ask participants to choose ONE action.</a:t>
            </a:r>
            <a:endParaRPr/>
          </a:p>
          <a:p>
            <a:pPr indent="0" lvl="0" marL="0" rtl="0" algn="l">
              <a:spcBef>
                <a:spcPts val="0"/>
              </a:spcBef>
              <a:spcAft>
                <a:spcPts val="0"/>
              </a:spcAft>
              <a:buNone/>
            </a:pPr>
            <a:r>
              <a:rPr lang="en-GB"/>
              <a:t>Not multiple — one realistic step.</a:t>
            </a:r>
            <a:endParaRPr/>
          </a:p>
        </p:txBody>
      </p:sp>
      <p:sp>
        <p:nvSpPr>
          <p:cNvPr id="557" name="Google Shape;55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Summarise briefly.</a:t>
            </a:r>
            <a:endParaRPr/>
          </a:p>
          <a:p>
            <a:pPr indent="0" lvl="0" marL="0" rtl="0" algn="l">
              <a:spcBef>
                <a:spcPts val="0"/>
              </a:spcBef>
              <a:spcAft>
                <a:spcPts val="0"/>
              </a:spcAft>
              <a:buNone/>
            </a:pPr>
            <a:r>
              <a:rPr lang="en-GB"/>
              <a:t>Do not read the slide.</a:t>
            </a:r>
            <a:endParaRPr/>
          </a:p>
          <a:p>
            <a:pPr indent="0" lvl="0" marL="0" rtl="0" algn="l">
              <a:spcBef>
                <a:spcPts val="0"/>
              </a:spcBef>
              <a:spcAft>
                <a:spcPts val="0"/>
              </a:spcAft>
              <a:buNone/>
            </a:pPr>
            <a:r>
              <a:rPr lang="en-GB"/>
              <a:t>Highlight 2–3 most important points depending on time.</a:t>
            </a:r>
            <a:endParaRPr/>
          </a:p>
        </p:txBody>
      </p:sp>
      <p:sp>
        <p:nvSpPr>
          <p:cNvPr id="564" name="Google Shape;56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Make expectations very clear.</a:t>
            </a:r>
            <a:endParaRPr/>
          </a:p>
          <a:p>
            <a:pPr indent="0" lvl="0" marL="0" rtl="0" algn="l">
              <a:spcBef>
                <a:spcPts val="0"/>
              </a:spcBef>
              <a:spcAft>
                <a:spcPts val="0"/>
              </a:spcAft>
              <a:buNone/>
            </a:pPr>
            <a:r>
              <a:rPr lang="en-GB"/>
              <a:t>Participants are not expected to become experts in migrant integration.</a:t>
            </a:r>
            <a:endParaRPr/>
          </a:p>
          <a:p>
            <a:pPr indent="0" lvl="0" marL="0" rtl="0" algn="l">
              <a:spcBef>
                <a:spcPts val="0"/>
              </a:spcBef>
              <a:spcAft>
                <a:spcPts val="0"/>
              </a:spcAft>
              <a:buNone/>
            </a:pPr>
            <a:r>
              <a:rPr lang="en-GB"/>
              <a:t>Instead, the goal is to:</a:t>
            </a:r>
            <a:endParaRPr/>
          </a:p>
          <a:p>
            <a:pPr indent="-171450" lvl="0" marL="171450" rtl="0" algn="l">
              <a:spcBef>
                <a:spcPts val="0"/>
              </a:spcBef>
              <a:spcAft>
                <a:spcPts val="0"/>
              </a:spcAft>
              <a:buClr>
                <a:schemeClr val="dk1"/>
              </a:buClr>
              <a:buSzPts val="1200"/>
              <a:buFont typeface="Arial"/>
              <a:buChar char="•"/>
            </a:pPr>
            <a:r>
              <a:rPr lang="en-GB"/>
              <a:t>understand one new channel for accessing talent </a:t>
            </a:r>
            <a:endParaRPr/>
          </a:p>
          <a:p>
            <a:pPr indent="-171450" lvl="0" marL="171450" rtl="0" algn="l">
              <a:spcBef>
                <a:spcPts val="0"/>
              </a:spcBef>
              <a:spcAft>
                <a:spcPts val="0"/>
              </a:spcAft>
              <a:buClr>
                <a:schemeClr val="dk1"/>
              </a:buClr>
              <a:buSzPts val="1200"/>
              <a:buFont typeface="Arial"/>
              <a:buChar char="•"/>
            </a:pPr>
            <a:r>
              <a:rPr lang="en-GB"/>
              <a:t>identify one realistic entry point </a:t>
            </a:r>
            <a:endParaRPr/>
          </a:p>
          <a:p>
            <a:pPr indent="-171450" lvl="0" marL="171450" rtl="0" algn="l">
              <a:spcBef>
                <a:spcPts val="0"/>
              </a:spcBef>
              <a:spcAft>
                <a:spcPts val="0"/>
              </a:spcAft>
              <a:buClr>
                <a:schemeClr val="dk1"/>
              </a:buClr>
              <a:buSzPts val="1200"/>
              <a:buFont typeface="Arial"/>
              <a:buChar char="•"/>
            </a:pPr>
            <a:r>
              <a:rPr lang="en-GB"/>
              <a:t>define one action they can test </a:t>
            </a:r>
            <a:endParaRPr/>
          </a:p>
          <a:p>
            <a:pPr indent="0" lvl="0" marL="0" rtl="0" algn="l">
              <a:spcBef>
                <a:spcPts val="0"/>
              </a:spcBef>
              <a:spcAft>
                <a:spcPts val="0"/>
              </a:spcAft>
              <a:buNone/>
            </a:pPr>
            <a:r>
              <a:rPr lang="en-GB"/>
              <a:t>Keep it action-oriented.</a:t>
            </a:r>
            <a:endParaRPr/>
          </a:p>
        </p:txBody>
      </p:sp>
      <p:sp>
        <p:nvSpPr>
          <p:cNvPr id="319" name="Google Shape;3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This is a key slide — slow down here.</a:t>
            </a:r>
            <a:endParaRPr/>
          </a:p>
          <a:p>
            <a:pPr indent="0" lvl="0" marL="0" rtl="0" algn="l">
              <a:spcBef>
                <a:spcPts val="0"/>
              </a:spcBef>
              <a:spcAft>
                <a:spcPts val="0"/>
              </a:spcAft>
              <a:buNone/>
            </a:pPr>
            <a:r>
              <a:rPr lang="en-GB"/>
              <a:t>Explain that migrant networks reduce risk for employers.</a:t>
            </a:r>
            <a:endParaRPr/>
          </a:p>
          <a:p>
            <a:pPr indent="0" lvl="0" marL="0" rtl="0" algn="l">
              <a:spcBef>
                <a:spcPts val="0"/>
              </a:spcBef>
              <a:spcAft>
                <a:spcPts val="0"/>
              </a:spcAft>
              <a:buNone/>
            </a:pPr>
            <a:r>
              <a:rPr lang="en-GB"/>
              <a:t>They provide:</a:t>
            </a:r>
            <a:endParaRPr/>
          </a:p>
          <a:p>
            <a:pPr indent="-171450" lvl="0" marL="171450" rtl="0" algn="l">
              <a:spcBef>
                <a:spcPts val="0"/>
              </a:spcBef>
              <a:spcAft>
                <a:spcPts val="0"/>
              </a:spcAft>
              <a:buClr>
                <a:schemeClr val="dk1"/>
              </a:buClr>
              <a:buSzPts val="1200"/>
              <a:buFont typeface="Arial"/>
              <a:buChar char="•"/>
            </a:pPr>
            <a:r>
              <a:rPr lang="en-GB"/>
              <a:t>informal pre-screening </a:t>
            </a:r>
            <a:endParaRPr/>
          </a:p>
          <a:p>
            <a:pPr indent="-171450" lvl="0" marL="171450" rtl="0" algn="l">
              <a:spcBef>
                <a:spcPts val="0"/>
              </a:spcBef>
              <a:spcAft>
                <a:spcPts val="0"/>
              </a:spcAft>
              <a:buClr>
                <a:schemeClr val="dk1"/>
              </a:buClr>
              <a:buSzPts val="1200"/>
              <a:buFont typeface="Arial"/>
              <a:buChar char="•"/>
            </a:pPr>
            <a:r>
              <a:rPr lang="en-GB"/>
              <a:t>contextual knowledge </a:t>
            </a:r>
            <a:endParaRPr/>
          </a:p>
          <a:p>
            <a:pPr indent="-171450" lvl="0" marL="171450" rtl="0" algn="l">
              <a:spcBef>
                <a:spcPts val="0"/>
              </a:spcBef>
              <a:spcAft>
                <a:spcPts val="0"/>
              </a:spcAft>
              <a:buClr>
                <a:schemeClr val="dk1"/>
              </a:buClr>
              <a:buSzPts val="1200"/>
              <a:buFont typeface="Arial"/>
              <a:buChar char="•"/>
            </a:pPr>
            <a:r>
              <a:rPr lang="en-GB"/>
              <a:t>support beyond recruitment </a:t>
            </a:r>
            <a:endParaRPr/>
          </a:p>
          <a:p>
            <a:pPr indent="0" lvl="0" marL="0" rtl="0" algn="l">
              <a:spcBef>
                <a:spcPts val="0"/>
              </a:spcBef>
              <a:spcAft>
                <a:spcPts val="0"/>
              </a:spcAft>
              <a:buNone/>
            </a:pPr>
            <a:r>
              <a:rPr lang="en-GB"/>
              <a:t>This is especially valuable when employers are unsure about candidate fit or communication.</a:t>
            </a:r>
            <a:endParaRPr/>
          </a:p>
          <a:p>
            <a:pPr indent="0" lvl="0" marL="0" rtl="0" algn="l">
              <a:spcBef>
                <a:spcPts val="0"/>
              </a:spcBef>
              <a:spcAft>
                <a:spcPts val="0"/>
              </a:spcAft>
              <a:buNone/>
            </a:pPr>
            <a:r>
              <a:t/>
            </a:r>
            <a:endParaRPr/>
          </a:p>
        </p:txBody>
      </p:sp>
      <p:sp>
        <p:nvSpPr>
          <p:cNvPr id="337" name="Google Shape;33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Clarify the shift in perception.</a:t>
            </a:r>
            <a:endParaRPr/>
          </a:p>
          <a:p>
            <a:pPr indent="0" lvl="0" marL="0" rtl="0" algn="l">
              <a:spcBef>
                <a:spcPts val="0"/>
              </a:spcBef>
              <a:spcAft>
                <a:spcPts val="0"/>
              </a:spcAft>
              <a:buNone/>
            </a:pPr>
            <a:r>
              <a:rPr lang="en-GB"/>
              <a:t>Many employers see these organisations as social or support actors.</a:t>
            </a:r>
            <a:endParaRPr/>
          </a:p>
          <a:p>
            <a:pPr indent="0" lvl="0" marL="0" rtl="0" algn="l">
              <a:spcBef>
                <a:spcPts val="0"/>
              </a:spcBef>
              <a:spcAft>
                <a:spcPts val="0"/>
              </a:spcAft>
              <a:buNone/>
            </a:pPr>
            <a:r>
              <a:rPr lang="en-GB"/>
              <a:t>In reality, they often have strong knowledge of:</a:t>
            </a:r>
            <a:endParaRPr/>
          </a:p>
          <a:p>
            <a:pPr indent="-171450" lvl="0" marL="171450" rtl="0" algn="l">
              <a:spcBef>
                <a:spcPts val="0"/>
              </a:spcBef>
              <a:spcAft>
                <a:spcPts val="0"/>
              </a:spcAft>
              <a:buClr>
                <a:schemeClr val="dk1"/>
              </a:buClr>
              <a:buSzPts val="1200"/>
              <a:buFont typeface="Arial"/>
              <a:buChar char="•"/>
            </a:pPr>
            <a:r>
              <a:rPr lang="en-GB"/>
              <a:t>candidate readiness </a:t>
            </a:r>
            <a:endParaRPr/>
          </a:p>
          <a:p>
            <a:pPr indent="-171450" lvl="0" marL="171450" rtl="0" algn="l">
              <a:spcBef>
                <a:spcPts val="0"/>
              </a:spcBef>
              <a:spcAft>
                <a:spcPts val="0"/>
              </a:spcAft>
              <a:buClr>
                <a:schemeClr val="dk1"/>
              </a:buClr>
              <a:buSzPts val="1200"/>
              <a:buFont typeface="Arial"/>
              <a:buChar char="•"/>
            </a:pPr>
            <a:r>
              <a:rPr lang="en-GB"/>
              <a:t>skills </a:t>
            </a:r>
            <a:endParaRPr/>
          </a:p>
          <a:p>
            <a:pPr indent="-171450" lvl="0" marL="171450" rtl="0" algn="l">
              <a:spcBef>
                <a:spcPts val="0"/>
              </a:spcBef>
              <a:spcAft>
                <a:spcPts val="0"/>
              </a:spcAft>
              <a:buClr>
                <a:schemeClr val="dk1"/>
              </a:buClr>
              <a:buSzPts val="1200"/>
              <a:buFont typeface="Arial"/>
              <a:buChar char="•"/>
            </a:pPr>
            <a:r>
              <a:rPr lang="en-GB"/>
              <a:t>motivation </a:t>
            </a:r>
            <a:endParaRPr/>
          </a:p>
          <a:p>
            <a:pPr indent="0" lvl="0" marL="0" rtl="0" algn="l">
              <a:spcBef>
                <a:spcPts val="0"/>
              </a:spcBef>
              <a:spcAft>
                <a:spcPts val="0"/>
              </a:spcAft>
              <a:buNone/>
            </a:pPr>
            <a:r>
              <a:rPr lang="en-GB"/>
              <a:t>Reinforce:</a:t>
            </a:r>
            <a:br>
              <a:rPr lang="en-GB"/>
            </a:br>
            <a:r>
              <a:rPr lang="en-GB"/>
              <a:t>They are not beneficiaries — they are partners.</a:t>
            </a:r>
            <a:endParaRPr/>
          </a:p>
          <a:p>
            <a:pPr indent="0" lvl="0" marL="0" rtl="0" algn="l">
              <a:spcBef>
                <a:spcPts val="0"/>
              </a:spcBef>
              <a:spcAft>
                <a:spcPts val="0"/>
              </a:spcAft>
              <a:buNone/>
            </a:pPr>
            <a:r>
              <a:t/>
            </a:r>
            <a:endParaRPr/>
          </a:p>
        </p:txBody>
      </p:sp>
      <p:sp>
        <p:nvSpPr>
          <p:cNvPr id="345" name="Google Shape;3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Make it concrete.</a:t>
            </a:r>
            <a:endParaRPr/>
          </a:p>
          <a:p>
            <a:pPr indent="0" lvl="0" marL="0" rtl="0" algn="l">
              <a:spcBef>
                <a:spcPts val="0"/>
              </a:spcBef>
              <a:spcAft>
                <a:spcPts val="0"/>
              </a:spcAft>
              <a:buNone/>
            </a:pPr>
            <a:r>
              <a:rPr lang="en-GB"/>
              <a:t>This slide answers the question:</a:t>
            </a:r>
            <a:br>
              <a:rPr lang="en-GB"/>
            </a:br>
            <a:r>
              <a:rPr lang="en-GB"/>
              <a:t>“What do they actually do in practice?”</a:t>
            </a:r>
            <a:endParaRPr/>
          </a:p>
          <a:p>
            <a:pPr indent="0" lvl="0" marL="0" rtl="0" algn="l">
              <a:spcBef>
                <a:spcPts val="0"/>
              </a:spcBef>
              <a:spcAft>
                <a:spcPts val="0"/>
              </a:spcAft>
              <a:buNone/>
            </a:pPr>
            <a:r>
              <a:rPr lang="en-GB"/>
              <a:t>Encourage participants to connect this to their own recruitment process.</a:t>
            </a:r>
            <a:endParaRPr/>
          </a:p>
          <a:p>
            <a:pPr indent="0" lvl="0" marL="0" rtl="0" algn="l">
              <a:spcBef>
                <a:spcPts val="0"/>
              </a:spcBef>
              <a:spcAft>
                <a:spcPts val="0"/>
              </a:spcAft>
              <a:buNone/>
            </a:pPr>
            <a:r>
              <a:rPr lang="en-GB"/>
              <a:t>Where could these functions fit into what you already do?</a:t>
            </a:r>
            <a:endParaRPr/>
          </a:p>
        </p:txBody>
      </p:sp>
      <p:sp>
        <p:nvSpPr>
          <p:cNvPr id="352" name="Google Shape;35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Speaker notes:</a:t>
            </a:r>
            <a:endParaRPr/>
          </a:p>
          <a:p>
            <a:pPr indent="0" lvl="0" marL="0" rtl="0" algn="l">
              <a:spcBef>
                <a:spcPts val="0"/>
              </a:spcBef>
              <a:spcAft>
                <a:spcPts val="0"/>
              </a:spcAft>
              <a:buNone/>
            </a:pPr>
            <a:r>
              <a:rPr lang="en-GB"/>
              <a:t>Give clear timing:</a:t>
            </a:r>
            <a:br>
              <a:rPr lang="en-GB"/>
            </a:br>
            <a:r>
              <a:rPr lang="en-GB"/>
              <a:t>1–2 minutes individual reflection</a:t>
            </a:r>
            <a:br>
              <a:rPr lang="en-GB"/>
            </a:br>
            <a:r>
              <a:rPr lang="en-GB"/>
              <a:t>3–4 minutes discussion</a:t>
            </a:r>
            <a:endParaRPr/>
          </a:p>
          <a:p>
            <a:pPr indent="0" lvl="0" marL="0" rtl="0" algn="l">
              <a:spcBef>
                <a:spcPts val="0"/>
              </a:spcBef>
              <a:spcAft>
                <a:spcPts val="0"/>
              </a:spcAft>
              <a:buNone/>
            </a:pPr>
            <a:r>
              <a:rPr lang="en-GB"/>
              <a:t>If group is quiet ask for assumptions, not only experiences.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Close with 2–3 quick insights from participants.</a:t>
            </a:r>
            <a:endParaRPr/>
          </a:p>
          <a:p>
            <a:pPr indent="0" lvl="0" marL="0" rtl="0" algn="l">
              <a:spcBef>
                <a:spcPts val="0"/>
              </a:spcBef>
              <a:spcAft>
                <a:spcPts val="0"/>
              </a:spcAft>
              <a:buNone/>
            </a:pPr>
            <a:r>
              <a:t/>
            </a:r>
            <a:endParaRPr/>
          </a:p>
        </p:txBody>
      </p:sp>
      <p:sp>
        <p:nvSpPr>
          <p:cNvPr id="359" name="Google Shape;3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hyperlink" Target="https://gamma.app/?utm_source=made-with-gamma" TargetMode="Externa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hyperlink" Target="https://gamma.app/?utm_source=made-with-gamma" TargetMode="Externa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12" name="Shape 12"/>
        <p:cNvGrpSpPr/>
        <p:nvPr/>
      </p:nvGrpSpPr>
      <p:grpSpPr>
        <a:xfrm>
          <a:off x="0" y="0"/>
          <a:ext cx="0" cy="0"/>
          <a:chOff x="0" y="0"/>
          <a:chExt cx="0" cy="0"/>
        </a:xfrm>
      </p:grpSpPr>
      <p:sp>
        <p:nvSpPr>
          <p:cNvPr id="13" name="Google Shape;13;p44"/>
          <p:cNvSpPr/>
          <p:nvPr/>
        </p:nvSpPr>
        <p:spPr>
          <a:xfrm>
            <a:off x="0" y="3300983"/>
            <a:ext cx="4883406" cy="2433658"/>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spcBef>
                <a:spcPts val="0"/>
              </a:spcBef>
              <a:spcAft>
                <a:spcPts val="0"/>
              </a:spcAft>
              <a:buNone/>
            </a:pPr>
            <a:r>
              <a:t/>
            </a:r>
            <a:endParaRPr sz="529">
              <a:solidFill>
                <a:schemeClr val="lt1"/>
              </a:solidFill>
              <a:latin typeface="Calibri"/>
              <a:ea typeface="Calibri"/>
              <a:cs typeface="Calibri"/>
              <a:sym typeface="Calibri"/>
            </a:endParaRPr>
          </a:p>
        </p:txBody>
      </p:sp>
      <p:sp>
        <p:nvSpPr>
          <p:cNvPr id="14" name="Google Shape;14;p44"/>
          <p:cNvSpPr/>
          <p:nvPr>
            <p:ph idx="2" type="pic"/>
          </p:nvPr>
        </p:nvSpPr>
        <p:spPr>
          <a:xfrm>
            <a:off x="0" y="1504101"/>
            <a:ext cx="12192000" cy="3714675"/>
          </a:xfrm>
          <a:prstGeom prst="rect">
            <a:avLst/>
          </a:prstGeom>
          <a:solidFill>
            <a:srgbClr val="D8D8D8"/>
          </a:solidFill>
          <a:ln>
            <a:noFill/>
          </a:ln>
        </p:spPr>
      </p:sp>
      <p:pic>
        <p:nvPicPr>
          <p:cNvPr id="15" name="Google Shape;15;p44"/>
          <p:cNvPicPr preferRelativeResize="0"/>
          <p:nvPr/>
        </p:nvPicPr>
        <p:blipFill rotWithShape="1">
          <a:blip r:embed="rId2">
            <a:alphaModFix/>
          </a:blip>
          <a:srcRect b="0" l="0" r="0" t="0"/>
          <a:stretch/>
        </p:blipFill>
        <p:spPr>
          <a:xfrm>
            <a:off x="694879" y="5885360"/>
            <a:ext cx="9926230" cy="972640"/>
          </a:xfrm>
          <a:prstGeom prst="rect">
            <a:avLst/>
          </a:prstGeom>
          <a:noFill/>
          <a:ln>
            <a:noFill/>
          </a:ln>
        </p:spPr>
      </p:pic>
      <p:pic>
        <p:nvPicPr>
          <p:cNvPr id="16" name="Google Shape;16;p44"/>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78" name="Shape 78"/>
        <p:cNvGrpSpPr/>
        <p:nvPr/>
      </p:nvGrpSpPr>
      <p:grpSpPr>
        <a:xfrm>
          <a:off x="0" y="0"/>
          <a:ext cx="0" cy="0"/>
          <a:chOff x="0" y="0"/>
          <a:chExt cx="0" cy="0"/>
        </a:xfrm>
      </p:grpSpPr>
      <p:sp>
        <p:nvSpPr>
          <p:cNvPr id="79" name="Google Shape;79;p53"/>
          <p:cNvSpPr txBox="1"/>
          <p:nvPr>
            <p:ph idx="1" type="body"/>
          </p:nvPr>
        </p:nvSpPr>
        <p:spPr>
          <a:xfrm>
            <a:off x="6578872" y="593866"/>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53"/>
          <p:cNvSpPr txBox="1"/>
          <p:nvPr>
            <p:ph idx="2" type="body"/>
          </p:nvPr>
        </p:nvSpPr>
        <p:spPr>
          <a:xfrm>
            <a:off x="6578871" y="1890384"/>
            <a:ext cx="4990998"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53"/>
          <p:cNvSpPr/>
          <p:nvPr/>
        </p:nvSpPr>
        <p:spPr>
          <a:xfrm flipH="1" rot="10800000">
            <a:off x="0" y="0"/>
            <a:ext cx="847493"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82" name="Google Shape;82;p53"/>
          <p:cNvCxnSpPr/>
          <p:nvPr/>
        </p:nvCxnSpPr>
        <p:spPr>
          <a:xfrm>
            <a:off x="319172" y="6535423"/>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83" name="Google Shape;83;p53"/>
          <p:cNvSpPr txBox="1"/>
          <p:nvPr/>
        </p:nvSpPr>
        <p:spPr>
          <a:xfrm rot="-5400000">
            <a:off x="-1499073" y="4502834"/>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84" name="Shape 84"/>
        <p:cNvGrpSpPr/>
        <p:nvPr/>
      </p:nvGrpSpPr>
      <p:grpSpPr>
        <a:xfrm>
          <a:off x="0" y="0"/>
          <a:ext cx="0" cy="0"/>
          <a:chOff x="0" y="0"/>
          <a:chExt cx="0" cy="0"/>
        </a:xfrm>
      </p:grpSpPr>
      <p:sp>
        <p:nvSpPr>
          <p:cNvPr id="85" name="Google Shape;85;p54"/>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54"/>
          <p:cNvSpPr/>
          <p:nvPr/>
        </p:nvSpPr>
        <p:spPr>
          <a:xfrm rot="-5400000">
            <a:off x="4865194" y="-19370"/>
            <a:ext cx="6141020" cy="68967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87" name="Google Shape;87;p54"/>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54"/>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9" name="Google Shape;89;p54"/>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90" name="Google Shape;90;p54"/>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91" name="Shape 91"/>
        <p:cNvGrpSpPr/>
        <p:nvPr/>
      </p:nvGrpSpPr>
      <p:grpSpPr>
        <a:xfrm>
          <a:off x="0" y="0"/>
          <a:ext cx="0" cy="0"/>
          <a:chOff x="0" y="0"/>
          <a:chExt cx="0" cy="0"/>
        </a:xfrm>
      </p:grpSpPr>
      <p:sp>
        <p:nvSpPr>
          <p:cNvPr id="92" name="Google Shape;92;p55"/>
          <p:cNvSpPr/>
          <p:nvPr/>
        </p:nvSpPr>
        <p:spPr>
          <a:xfrm>
            <a:off x="7396842" y="5079821"/>
            <a:ext cx="4795157" cy="697353"/>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 name="Google Shape;93;p55"/>
          <p:cNvSpPr/>
          <p:nvPr>
            <p:ph idx="2" type="pic"/>
          </p:nvPr>
        </p:nvSpPr>
        <p:spPr>
          <a:xfrm>
            <a:off x="0" y="1291776"/>
            <a:ext cx="12192000" cy="3977264"/>
          </a:xfrm>
          <a:prstGeom prst="rect">
            <a:avLst/>
          </a:prstGeom>
          <a:solidFill>
            <a:srgbClr val="D8D8D8"/>
          </a:solidFill>
          <a:ln>
            <a:noFill/>
          </a:ln>
        </p:spPr>
      </p:sp>
      <p:sp>
        <p:nvSpPr>
          <p:cNvPr id="94" name="Google Shape;94;p55"/>
          <p:cNvSpPr txBox="1"/>
          <p:nvPr>
            <p:ph idx="1" type="body"/>
          </p:nvPr>
        </p:nvSpPr>
        <p:spPr>
          <a:xfrm>
            <a:off x="7551945" y="5195433"/>
            <a:ext cx="4381736" cy="46612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55"/>
          <p:cNvSpPr txBox="1"/>
          <p:nvPr>
            <p:ph idx="3" type="body"/>
          </p:nvPr>
        </p:nvSpPr>
        <p:spPr>
          <a:xfrm>
            <a:off x="639015" y="3438326"/>
            <a:ext cx="5881764" cy="6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6" name="Google Shape;96;p55"/>
          <p:cNvPicPr preferRelativeResize="0"/>
          <p:nvPr/>
        </p:nvPicPr>
        <p:blipFill rotWithShape="1">
          <a:blip r:embed="rId2">
            <a:alphaModFix/>
          </a:blip>
          <a:srcRect b="0" l="0" r="0" t="0"/>
          <a:stretch/>
        </p:blipFill>
        <p:spPr>
          <a:xfrm>
            <a:off x="671433" y="5838468"/>
            <a:ext cx="9926230" cy="972640"/>
          </a:xfrm>
          <a:prstGeom prst="rect">
            <a:avLst/>
          </a:prstGeom>
          <a:noFill/>
          <a:ln>
            <a:noFill/>
          </a:ln>
        </p:spPr>
      </p:pic>
      <p:pic>
        <p:nvPicPr>
          <p:cNvPr id="97" name="Google Shape;97;p55"/>
          <p:cNvPicPr preferRelativeResize="0"/>
          <p:nvPr/>
        </p:nvPicPr>
        <p:blipFill rotWithShape="1">
          <a:blip r:embed="rId3">
            <a:alphaModFix/>
          </a:blip>
          <a:srcRect b="0" l="0" r="0" t="0"/>
          <a:stretch/>
        </p:blipFill>
        <p:spPr>
          <a:xfrm>
            <a:off x="8784771" y="271218"/>
            <a:ext cx="2774184" cy="8084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98" name="Shape 98"/>
        <p:cNvGrpSpPr/>
        <p:nvPr/>
      </p:nvGrpSpPr>
      <p:grpSpPr>
        <a:xfrm>
          <a:off x="0" y="0"/>
          <a:ext cx="0" cy="0"/>
          <a:chOff x="0" y="0"/>
          <a:chExt cx="0" cy="0"/>
        </a:xfrm>
      </p:grpSpPr>
      <p:sp>
        <p:nvSpPr>
          <p:cNvPr id="99" name="Google Shape;99;p56"/>
          <p:cNvSpPr/>
          <p:nvPr/>
        </p:nvSpPr>
        <p:spPr>
          <a:xfrm>
            <a:off x="0" y="0"/>
            <a:ext cx="12192000" cy="6858001"/>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56"/>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01" name="Google Shape;101;p56"/>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3000" u="none" strike="noStrike">
                <a:solidFill>
                  <a:schemeClr val="lt1"/>
                </a:solidFill>
                <a:latin typeface="Calibri"/>
                <a:ea typeface="Calibri"/>
                <a:cs typeface="Calibri"/>
                <a:sym typeface="Calibri"/>
              </a:rPr>
              <a:t>PLEASE</a:t>
            </a:r>
            <a:r>
              <a:rPr b="0" i="0" lang="en-GB"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48 point </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Divider</a:t>
            </a:r>
            <a:r>
              <a:rPr b="0" i="0" lang="en-GB"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36 point</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30 point</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	</a:t>
            </a:r>
            <a:r>
              <a:rPr b="0" i="0" lang="en-GB" sz="3000" u="none" strike="noStrike">
                <a:solidFill>
                  <a:schemeClr val="lt1"/>
                </a:solidFill>
                <a:latin typeface="Calibri"/>
                <a:ea typeface="Calibri"/>
                <a:cs typeface="Calibri"/>
                <a:sym typeface="Calibri"/>
              </a:rPr>
              <a:t>       </a:t>
            </a:r>
            <a:r>
              <a:rPr b="0" i="0" lang="en-GB"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24 point</a:t>
            </a:r>
            <a:r>
              <a:rPr b="0" i="0" lang="en-GB" sz="3000" u="none" strike="noStrike">
                <a:solidFill>
                  <a:schemeClr val="lt1"/>
                </a:solidFill>
                <a:latin typeface="Calibri"/>
                <a:ea typeface="Calibri"/>
                <a:cs typeface="Calibri"/>
                <a:sym typeface="Calibri"/>
              </a:rPr>
              <a:t>  -  Main </a:t>
            </a:r>
            <a:r>
              <a:rPr b="0" i="0" lang="en-GB"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102" name="Google Shape;102;p56"/>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GB"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GB" sz="2400" u="none" strike="noStrike">
                <a:solidFill>
                  <a:schemeClr val="lt1"/>
                </a:solidFill>
                <a:latin typeface="Calibri"/>
                <a:ea typeface="Calibri"/>
                <a:cs typeface="Calibri"/>
                <a:sym typeface="Calibri"/>
              </a:rPr>
              <a:t>PROMOTE </a:t>
            </a:r>
            <a:r>
              <a:rPr b="0" i="0" lang="en-GB" sz="2400" u="none" strike="noStrike">
                <a:solidFill>
                  <a:schemeClr val="lt1"/>
                </a:solidFill>
                <a:latin typeface="Calibri"/>
                <a:ea typeface="Calibri"/>
                <a:cs typeface="Calibri"/>
                <a:sym typeface="Calibri"/>
              </a:rPr>
              <a:t>PowerPoint is….</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GB"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03" name="Google Shape;103;p56"/>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04" name="Google Shape;104;p56"/>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05" name="Google Shape;105;p56"/>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lt1"/>
                </a:solidFill>
                <a:latin typeface="Calibri"/>
                <a:ea typeface="Calibri"/>
                <a:cs typeface="Calibri"/>
                <a:sym typeface="Calibri"/>
              </a:rPr>
              <a:t>*** </a:t>
            </a:r>
            <a:r>
              <a:rPr b="1" lang="en-GB" sz="2400">
                <a:solidFill>
                  <a:schemeClr val="lt1"/>
                </a:solidFill>
                <a:latin typeface="Calibri"/>
                <a:ea typeface="Calibri"/>
                <a:cs typeface="Calibri"/>
                <a:sym typeface="Calibri"/>
              </a:rPr>
              <a:t>PLEASE DELETE THIS INSTRUCTION SLIDE BEFORE PRESENTING FINAL PRESENTATION </a:t>
            </a:r>
            <a:r>
              <a:rPr lang="en-GB"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06" name="Google Shape;106;p56"/>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107" name="Shape 107"/>
        <p:cNvGrpSpPr/>
        <p:nvPr/>
      </p:nvGrpSpPr>
      <p:grpSpPr>
        <a:xfrm>
          <a:off x="0" y="0"/>
          <a:ext cx="0" cy="0"/>
          <a:chOff x="0" y="0"/>
          <a:chExt cx="0" cy="0"/>
        </a:xfrm>
      </p:grpSpPr>
      <p:sp>
        <p:nvSpPr>
          <p:cNvPr id="108" name="Google Shape;108;p57"/>
          <p:cNvSpPr/>
          <p:nvPr>
            <p:ph idx="2" type="pic"/>
          </p:nvPr>
        </p:nvSpPr>
        <p:spPr>
          <a:xfrm>
            <a:off x="0" y="1547839"/>
            <a:ext cx="12192000" cy="3973272"/>
          </a:xfrm>
          <a:prstGeom prst="rect">
            <a:avLst/>
          </a:prstGeom>
          <a:solidFill>
            <a:srgbClr val="BFBFBF"/>
          </a:solidFill>
          <a:ln>
            <a:noFill/>
          </a:ln>
        </p:spPr>
      </p:sp>
      <p:pic>
        <p:nvPicPr>
          <p:cNvPr id="109" name="Google Shape;109;p57"/>
          <p:cNvPicPr preferRelativeResize="0"/>
          <p:nvPr/>
        </p:nvPicPr>
        <p:blipFill rotWithShape="1">
          <a:blip r:embed="rId2">
            <a:alphaModFix/>
          </a:blip>
          <a:srcRect b="0" l="0" r="0" t="0"/>
          <a:stretch/>
        </p:blipFill>
        <p:spPr>
          <a:xfrm>
            <a:off x="694879" y="5745058"/>
            <a:ext cx="9926230" cy="972640"/>
          </a:xfrm>
          <a:prstGeom prst="rect">
            <a:avLst/>
          </a:prstGeom>
          <a:noFill/>
          <a:ln>
            <a:noFill/>
          </a:ln>
        </p:spPr>
      </p:pic>
      <p:pic>
        <p:nvPicPr>
          <p:cNvPr id="110" name="Google Shape;110;p57"/>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111" name="Shape 111"/>
        <p:cNvGrpSpPr/>
        <p:nvPr/>
      </p:nvGrpSpPr>
      <p:grpSpPr>
        <a:xfrm>
          <a:off x="0" y="0"/>
          <a:ext cx="0" cy="0"/>
          <a:chOff x="0" y="0"/>
          <a:chExt cx="0" cy="0"/>
        </a:xfrm>
      </p:grpSpPr>
      <p:sp>
        <p:nvSpPr>
          <p:cNvPr id="112" name="Google Shape;112;p58"/>
          <p:cNvSpPr/>
          <p:nvPr>
            <p:ph idx="2" type="pic"/>
          </p:nvPr>
        </p:nvSpPr>
        <p:spPr>
          <a:xfrm>
            <a:off x="482600" y="1562099"/>
            <a:ext cx="2095500" cy="3733801"/>
          </a:xfrm>
          <a:prstGeom prst="rect">
            <a:avLst/>
          </a:prstGeom>
          <a:solidFill>
            <a:srgbClr val="BFBFBF"/>
          </a:solidFill>
          <a:ln>
            <a:noFill/>
          </a:ln>
        </p:spPr>
      </p:sp>
      <p:sp>
        <p:nvSpPr>
          <p:cNvPr id="113" name="Google Shape;113;p58"/>
          <p:cNvSpPr/>
          <p:nvPr>
            <p:ph idx="3" type="pic"/>
          </p:nvPr>
        </p:nvSpPr>
        <p:spPr>
          <a:xfrm>
            <a:off x="2781300" y="1562099"/>
            <a:ext cx="2095500" cy="3733801"/>
          </a:xfrm>
          <a:prstGeom prst="rect">
            <a:avLst/>
          </a:prstGeom>
          <a:solidFill>
            <a:srgbClr val="BFBFBF"/>
          </a:solidFill>
          <a:ln>
            <a:noFill/>
          </a:ln>
        </p:spPr>
      </p:sp>
      <p:sp>
        <p:nvSpPr>
          <p:cNvPr id="114" name="Google Shape;114;p58"/>
          <p:cNvSpPr/>
          <p:nvPr>
            <p:ph idx="4" type="pic"/>
          </p:nvPr>
        </p:nvSpPr>
        <p:spPr>
          <a:xfrm>
            <a:off x="5080000" y="1562099"/>
            <a:ext cx="2095500" cy="3733801"/>
          </a:xfrm>
          <a:prstGeom prst="rect">
            <a:avLst/>
          </a:prstGeom>
          <a:solidFill>
            <a:srgbClr val="BFBFBF"/>
          </a:solidFill>
          <a:ln>
            <a:noFill/>
          </a:ln>
        </p:spPr>
      </p:sp>
      <p:sp>
        <p:nvSpPr>
          <p:cNvPr id="115" name="Google Shape;115;p58"/>
          <p:cNvSpPr/>
          <p:nvPr>
            <p:ph idx="5" type="pic"/>
          </p:nvPr>
        </p:nvSpPr>
        <p:spPr>
          <a:xfrm>
            <a:off x="7378700" y="1562099"/>
            <a:ext cx="2095500" cy="3733801"/>
          </a:xfrm>
          <a:prstGeom prst="rect">
            <a:avLst/>
          </a:prstGeom>
          <a:solidFill>
            <a:srgbClr val="BFBFBF"/>
          </a:solidFill>
          <a:ln>
            <a:noFill/>
          </a:ln>
        </p:spPr>
      </p:sp>
      <p:sp>
        <p:nvSpPr>
          <p:cNvPr id="116" name="Google Shape;116;p58"/>
          <p:cNvSpPr/>
          <p:nvPr>
            <p:ph idx="6" type="pic"/>
          </p:nvPr>
        </p:nvSpPr>
        <p:spPr>
          <a:xfrm>
            <a:off x="9677400" y="1562099"/>
            <a:ext cx="2095500" cy="3733801"/>
          </a:xfrm>
          <a:prstGeom prst="rect">
            <a:avLst/>
          </a:prstGeom>
          <a:solidFill>
            <a:srgbClr val="BFBFBF"/>
          </a:solidFill>
          <a:ln>
            <a:noFill/>
          </a:ln>
        </p:spPr>
      </p:sp>
      <p:pic>
        <p:nvPicPr>
          <p:cNvPr id="117" name="Google Shape;117;p58"/>
          <p:cNvPicPr preferRelativeResize="0"/>
          <p:nvPr/>
        </p:nvPicPr>
        <p:blipFill rotWithShape="1">
          <a:blip r:embed="rId2">
            <a:alphaModFix/>
          </a:blip>
          <a:srcRect b="0" l="0" r="0" t="0"/>
          <a:stretch/>
        </p:blipFill>
        <p:spPr>
          <a:xfrm>
            <a:off x="694879" y="5885360"/>
            <a:ext cx="9926230" cy="972640"/>
          </a:xfrm>
          <a:prstGeom prst="rect">
            <a:avLst/>
          </a:prstGeom>
          <a:noFill/>
          <a:ln>
            <a:noFill/>
          </a:ln>
        </p:spPr>
      </p:pic>
      <p:pic>
        <p:nvPicPr>
          <p:cNvPr id="118" name="Google Shape;118;p58"/>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119" name="Shape 119"/>
        <p:cNvGrpSpPr/>
        <p:nvPr/>
      </p:nvGrpSpPr>
      <p:grpSpPr>
        <a:xfrm>
          <a:off x="0" y="0"/>
          <a:ext cx="0" cy="0"/>
          <a:chOff x="0" y="0"/>
          <a:chExt cx="0" cy="0"/>
        </a:xfrm>
      </p:grpSpPr>
      <p:sp>
        <p:nvSpPr>
          <p:cNvPr id="120" name="Google Shape;120;p59"/>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59"/>
          <p:cNvSpPr/>
          <p:nvPr/>
        </p:nvSpPr>
        <p:spPr>
          <a:xfrm rot="-5400000">
            <a:off x="2862666" y="-2030696"/>
            <a:ext cx="6141020" cy="109193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122" name="Google Shape;122;p59"/>
          <p:cNvSpPr/>
          <p:nvPr>
            <p:ph idx="2" type="pic"/>
          </p:nvPr>
        </p:nvSpPr>
        <p:spPr>
          <a:xfrm>
            <a:off x="799128" y="746272"/>
            <a:ext cx="10203652" cy="5365455"/>
          </a:xfrm>
          <a:prstGeom prst="rect">
            <a:avLst/>
          </a:prstGeom>
          <a:solidFill>
            <a:srgbClr val="BFBFBF"/>
          </a:solidFill>
          <a:ln>
            <a:noFill/>
          </a:ln>
        </p:spPr>
      </p:sp>
      <p:cxnSp>
        <p:nvCxnSpPr>
          <p:cNvPr id="123" name="Google Shape;123;p59"/>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124" name="Google Shape;124;p59"/>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125" name="Shape 125"/>
        <p:cNvGrpSpPr/>
        <p:nvPr/>
      </p:nvGrpSpPr>
      <p:grpSpPr>
        <a:xfrm>
          <a:off x="0" y="0"/>
          <a:ext cx="0" cy="0"/>
          <a:chOff x="0" y="0"/>
          <a:chExt cx="0" cy="0"/>
        </a:xfrm>
      </p:grpSpPr>
      <p:sp>
        <p:nvSpPr>
          <p:cNvPr id="126" name="Google Shape;126;p60"/>
          <p:cNvSpPr/>
          <p:nvPr/>
        </p:nvSpPr>
        <p:spPr>
          <a:xfrm rot="-5400000">
            <a:off x="4192375" y="-642572"/>
            <a:ext cx="3807250" cy="812984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60"/>
          <p:cNvSpPr txBox="1"/>
          <p:nvPr>
            <p:ph idx="1" type="body"/>
          </p:nvPr>
        </p:nvSpPr>
        <p:spPr>
          <a:xfrm>
            <a:off x="4063536" y="4285031"/>
            <a:ext cx="4064926" cy="577734"/>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60"/>
          <p:cNvSpPr txBox="1"/>
          <p:nvPr>
            <p:ph idx="2" type="body"/>
          </p:nvPr>
        </p:nvSpPr>
        <p:spPr>
          <a:xfrm>
            <a:off x="2031074" y="2022793"/>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60"/>
          <p:cNvSpPr/>
          <p:nvPr>
            <p:ph idx="3" type="pic"/>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130" name="Shape 130"/>
        <p:cNvGrpSpPr/>
        <p:nvPr/>
      </p:nvGrpSpPr>
      <p:grpSpPr>
        <a:xfrm>
          <a:off x="0" y="0"/>
          <a:ext cx="0" cy="0"/>
          <a:chOff x="0" y="0"/>
          <a:chExt cx="0" cy="0"/>
        </a:xfrm>
      </p:grpSpPr>
      <p:sp>
        <p:nvSpPr>
          <p:cNvPr id="131" name="Google Shape;131;p61"/>
          <p:cNvSpPr/>
          <p:nvPr>
            <p:ph idx="2" type="pic"/>
          </p:nvPr>
        </p:nvSpPr>
        <p:spPr>
          <a:xfrm>
            <a:off x="0" y="-12469"/>
            <a:ext cx="12192000" cy="6870469"/>
          </a:xfrm>
          <a:prstGeom prst="rect">
            <a:avLst/>
          </a:prstGeom>
          <a:solidFill>
            <a:srgbClr val="BFBFBF"/>
          </a:solidFill>
          <a:ln>
            <a:noFill/>
          </a:ln>
        </p:spPr>
      </p:sp>
      <p:sp>
        <p:nvSpPr>
          <p:cNvPr id="132" name="Google Shape;132;p61"/>
          <p:cNvSpPr txBox="1"/>
          <p:nvPr>
            <p:ph idx="1" type="body"/>
          </p:nvPr>
        </p:nvSpPr>
        <p:spPr>
          <a:xfrm>
            <a:off x="4063536" y="4333157"/>
            <a:ext cx="4064926" cy="577734"/>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 name="Google Shape;133;p61"/>
          <p:cNvSpPr txBox="1"/>
          <p:nvPr>
            <p:ph idx="3" type="body"/>
          </p:nvPr>
        </p:nvSpPr>
        <p:spPr>
          <a:xfrm>
            <a:off x="2031074" y="2070919"/>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137" name="Shape 137"/>
        <p:cNvGrpSpPr/>
        <p:nvPr/>
      </p:nvGrpSpPr>
      <p:grpSpPr>
        <a:xfrm>
          <a:off x="0" y="0"/>
          <a:ext cx="0" cy="0"/>
          <a:chOff x="0" y="0"/>
          <a:chExt cx="0" cy="0"/>
        </a:xfrm>
      </p:grpSpPr>
      <p:sp>
        <p:nvSpPr>
          <p:cNvPr id="138" name="Google Shape;138;g3ed978021da_0_158"/>
          <p:cNvSpPr/>
          <p:nvPr>
            <p:ph idx="2" type="pic"/>
          </p:nvPr>
        </p:nvSpPr>
        <p:spPr>
          <a:xfrm>
            <a:off x="482600" y="1562099"/>
            <a:ext cx="2095500" cy="3733800"/>
          </a:xfrm>
          <a:prstGeom prst="rect">
            <a:avLst/>
          </a:prstGeom>
          <a:solidFill>
            <a:srgbClr val="BFBFBF"/>
          </a:solidFill>
          <a:ln>
            <a:noFill/>
          </a:ln>
        </p:spPr>
      </p:sp>
      <p:sp>
        <p:nvSpPr>
          <p:cNvPr id="139" name="Google Shape;139;g3ed978021da_0_158"/>
          <p:cNvSpPr/>
          <p:nvPr>
            <p:ph idx="3" type="pic"/>
          </p:nvPr>
        </p:nvSpPr>
        <p:spPr>
          <a:xfrm>
            <a:off x="2781300" y="1562099"/>
            <a:ext cx="2095500" cy="3733800"/>
          </a:xfrm>
          <a:prstGeom prst="rect">
            <a:avLst/>
          </a:prstGeom>
          <a:solidFill>
            <a:srgbClr val="BFBFBF"/>
          </a:solidFill>
          <a:ln>
            <a:noFill/>
          </a:ln>
        </p:spPr>
      </p:sp>
      <p:sp>
        <p:nvSpPr>
          <p:cNvPr id="140" name="Google Shape;140;g3ed978021da_0_158"/>
          <p:cNvSpPr/>
          <p:nvPr>
            <p:ph idx="4" type="pic"/>
          </p:nvPr>
        </p:nvSpPr>
        <p:spPr>
          <a:xfrm>
            <a:off x="5080000" y="1562099"/>
            <a:ext cx="2095500" cy="3733800"/>
          </a:xfrm>
          <a:prstGeom prst="rect">
            <a:avLst/>
          </a:prstGeom>
          <a:solidFill>
            <a:srgbClr val="BFBFBF"/>
          </a:solidFill>
          <a:ln>
            <a:noFill/>
          </a:ln>
        </p:spPr>
      </p:sp>
      <p:sp>
        <p:nvSpPr>
          <p:cNvPr id="141" name="Google Shape;141;g3ed978021da_0_158"/>
          <p:cNvSpPr/>
          <p:nvPr>
            <p:ph idx="5" type="pic"/>
          </p:nvPr>
        </p:nvSpPr>
        <p:spPr>
          <a:xfrm>
            <a:off x="7378700" y="1562099"/>
            <a:ext cx="2095500" cy="3733800"/>
          </a:xfrm>
          <a:prstGeom prst="rect">
            <a:avLst/>
          </a:prstGeom>
          <a:solidFill>
            <a:srgbClr val="BFBFBF"/>
          </a:solidFill>
          <a:ln>
            <a:noFill/>
          </a:ln>
        </p:spPr>
      </p:sp>
      <p:sp>
        <p:nvSpPr>
          <p:cNvPr id="142" name="Google Shape;142;g3ed978021da_0_158"/>
          <p:cNvSpPr/>
          <p:nvPr>
            <p:ph idx="6" type="pic"/>
          </p:nvPr>
        </p:nvSpPr>
        <p:spPr>
          <a:xfrm>
            <a:off x="9677400" y="1562099"/>
            <a:ext cx="2095500" cy="3733800"/>
          </a:xfrm>
          <a:prstGeom prst="rect">
            <a:avLst/>
          </a:prstGeom>
          <a:solidFill>
            <a:srgbClr val="BFBFBF"/>
          </a:solidFill>
          <a:ln>
            <a:noFill/>
          </a:ln>
        </p:spPr>
      </p:sp>
      <p:pic>
        <p:nvPicPr>
          <p:cNvPr id="143" name="Google Shape;143;g3ed978021da_0_158"/>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144" name="Google Shape;144;g3ed978021da_0_158"/>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17" name="Shape 17"/>
        <p:cNvGrpSpPr/>
        <p:nvPr/>
      </p:nvGrpSpPr>
      <p:grpSpPr>
        <a:xfrm>
          <a:off x="0" y="0"/>
          <a:ext cx="0" cy="0"/>
          <a:chOff x="0" y="0"/>
          <a:chExt cx="0" cy="0"/>
        </a:xfrm>
      </p:grpSpPr>
      <p:sp>
        <p:nvSpPr>
          <p:cNvPr id="18" name="Google Shape;18;p45"/>
          <p:cNvSpPr/>
          <p:nvPr/>
        </p:nvSpPr>
        <p:spPr>
          <a:xfrm>
            <a:off x="2167324" y="692727"/>
            <a:ext cx="9503744" cy="5779811"/>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Calibri"/>
              <a:ea typeface="Calibri"/>
              <a:cs typeface="Calibri"/>
              <a:sym typeface="Calibri"/>
            </a:endParaRPr>
          </a:p>
        </p:txBody>
      </p:sp>
      <p:sp>
        <p:nvSpPr>
          <p:cNvPr id="19" name="Google Shape;19;p45"/>
          <p:cNvSpPr/>
          <p:nvPr>
            <p:ph idx="2" type="pic"/>
          </p:nvPr>
        </p:nvSpPr>
        <p:spPr>
          <a:xfrm>
            <a:off x="388401" y="385460"/>
            <a:ext cx="4107750" cy="6087079"/>
          </a:xfrm>
          <a:prstGeom prst="rect">
            <a:avLst/>
          </a:prstGeom>
          <a:solidFill>
            <a:srgbClr val="BFBFBF"/>
          </a:solidFill>
          <a:ln>
            <a:noFill/>
          </a:ln>
        </p:spPr>
      </p:sp>
      <p:sp>
        <p:nvSpPr>
          <p:cNvPr id="20" name="Google Shape;20;p45"/>
          <p:cNvSpPr txBox="1"/>
          <p:nvPr>
            <p:ph idx="1" type="body"/>
          </p:nvPr>
        </p:nvSpPr>
        <p:spPr>
          <a:xfrm>
            <a:off x="4940626" y="3429001"/>
            <a:ext cx="6414559" cy="21239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145" name="Shape 145"/>
        <p:cNvGrpSpPr/>
        <p:nvPr/>
      </p:nvGrpSpPr>
      <p:grpSpPr>
        <a:xfrm>
          <a:off x="0" y="0"/>
          <a:ext cx="0" cy="0"/>
          <a:chOff x="0" y="0"/>
          <a:chExt cx="0" cy="0"/>
        </a:xfrm>
      </p:grpSpPr>
      <p:sp>
        <p:nvSpPr>
          <p:cNvPr id="146" name="Google Shape;146;g3ed978021da_0_166"/>
          <p:cNvSpPr/>
          <p:nvPr/>
        </p:nvSpPr>
        <p:spPr>
          <a:xfrm>
            <a:off x="2167324" y="772371"/>
            <a:ext cx="9503700" cy="50631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47" name="Google Shape;147;g3ed978021da_0_166"/>
          <p:cNvSpPr/>
          <p:nvPr>
            <p:ph idx="2" type="pic"/>
          </p:nvPr>
        </p:nvSpPr>
        <p:spPr>
          <a:xfrm>
            <a:off x="388401" y="385460"/>
            <a:ext cx="4107900" cy="6087000"/>
          </a:xfrm>
          <a:prstGeom prst="rect">
            <a:avLst/>
          </a:prstGeom>
          <a:solidFill>
            <a:srgbClr val="BFBFBF"/>
          </a:solidFill>
          <a:ln>
            <a:noFill/>
          </a:ln>
        </p:spPr>
      </p:sp>
      <p:sp>
        <p:nvSpPr>
          <p:cNvPr id="148" name="Google Shape;148;g3ed978021da_0_166"/>
          <p:cNvSpPr txBox="1"/>
          <p:nvPr>
            <p:ph idx="1" type="body"/>
          </p:nvPr>
        </p:nvSpPr>
        <p:spPr>
          <a:xfrm>
            <a:off x="4940626" y="3429001"/>
            <a:ext cx="6414600" cy="21240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149" name="Shape 149"/>
        <p:cNvGrpSpPr/>
        <p:nvPr/>
      </p:nvGrpSpPr>
      <p:grpSpPr>
        <a:xfrm>
          <a:off x="0" y="0"/>
          <a:ext cx="0" cy="0"/>
          <a:chOff x="0" y="0"/>
          <a:chExt cx="0" cy="0"/>
        </a:xfrm>
      </p:grpSpPr>
      <p:sp>
        <p:nvSpPr>
          <p:cNvPr id="150" name="Google Shape;150;g3ed978021da_0_170"/>
          <p:cNvSpPr/>
          <p:nvPr/>
        </p:nvSpPr>
        <p:spPr>
          <a:xfrm flipH="1" rot="10800000">
            <a:off x="-1" y="0"/>
            <a:ext cx="13824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g3ed978021da_0_170"/>
          <p:cNvSpPr txBox="1"/>
          <p:nvPr>
            <p:ph idx="1" type="body"/>
          </p:nvPr>
        </p:nvSpPr>
        <p:spPr>
          <a:xfrm>
            <a:off x="2089770" y="2542435"/>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g3ed978021da_0_170"/>
          <p:cNvSpPr txBox="1"/>
          <p:nvPr>
            <p:ph idx="2" type="body"/>
          </p:nvPr>
        </p:nvSpPr>
        <p:spPr>
          <a:xfrm>
            <a:off x="2815882" y="2542436"/>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g3ed978021da_0_170"/>
          <p:cNvSpPr txBox="1"/>
          <p:nvPr>
            <p:ph idx="3" type="body"/>
          </p:nvPr>
        </p:nvSpPr>
        <p:spPr>
          <a:xfrm>
            <a:off x="2089770" y="3120297"/>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g3ed978021da_0_170"/>
          <p:cNvSpPr txBox="1"/>
          <p:nvPr>
            <p:ph idx="4" type="body"/>
          </p:nvPr>
        </p:nvSpPr>
        <p:spPr>
          <a:xfrm>
            <a:off x="2815882" y="3120298"/>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g3ed978021da_0_170"/>
          <p:cNvSpPr txBox="1"/>
          <p:nvPr>
            <p:ph idx="5" type="body"/>
          </p:nvPr>
        </p:nvSpPr>
        <p:spPr>
          <a:xfrm>
            <a:off x="2089770" y="3699366"/>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g3ed978021da_0_170"/>
          <p:cNvSpPr txBox="1"/>
          <p:nvPr>
            <p:ph idx="6" type="body"/>
          </p:nvPr>
        </p:nvSpPr>
        <p:spPr>
          <a:xfrm>
            <a:off x="2815882" y="3699367"/>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g3ed978021da_0_170"/>
          <p:cNvSpPr txBox="1"/>
          <p:nvPr>
            <p:ph idx="7" type="body"/>
          </p:nvPr>
        </p:nvSpPr>
        <p:spPr>
          <a:xfrm>
            <a:off x="2089770" y="4281692"/>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g3ed978021da_0_170"/>
          <p:cNvSpPr txBox="1"/>
          <p:nvPr>
            <p:ph idx="8" type="body"/>
          </p:nvPr>
        </p:nvSpPr>
        <p:spPr>
          <a:xfrm>
            <a:off x="2815882" y="4281693"/>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g3ed978021da_0_170"/>
          <p:cNvSpPr txBox="1"/>
          <p:nvPr>
            <p:ph idx="9" type="body"/>
          </p:nvPr>
        </p:nvSpPr>
        <p:spPr>
          <a:xfrm>
            <a:off x="2089770" y="4860791"/>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g3ed978021da_0_170"/>
          <p:cNvSpPr txBox="1"/>
          <p:nvPr>
            <p:ph idx="13" type="body"/>
          </p:nvPr>
        </p:nvSpPr>
        <p:spPr>
          <a:xfrm>
            <a:off x="2815882" y="4860792"/>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g3ed978021da_0_170"/>
          <p:cNvSpPr/>
          <p:nvPr>
            <p:ph idx="14" type="pic"/>
          </p:nvPr>
        </p:nvSpPr>
        <p:spPr>
          <a:xfrm>
            <a:off x="788894" y="340862"/>
            <a:ext cx="11403000" cy="1903800"/>
          </a:xfrm>
          <a:prstGeom prst="rect">
            <a:avLst/>
          </a:prstGeom>
          <a:solidFill>
            <a:srgbClr val="BFBFBF"/>
          </a:solidFill>
          <a:ln>
            <a:noFill/>
          </a:ln>
        </p:spPr>
      </p:sp>
      <p:cxnSp>
        <p:nvCxnSpPr>
          <p:cNvPr id="162" name="Google Shape;162;g3ed978021da_0_170"/>
          <p:cNvCxnSpPr/>
          <p:nvPr/>
        </p:nvCxnSpPr>
        <p:spPr>
          <a:xfrm flipH="1" rot="10800000">
            <a:off x="2006098" y="3111758"/>
            <a:ext cx="9108000" cy="14400"/>
          </a:xfrm>
          <a:prstGeom prst="straightConnector1">
            <a:avLst/>
          </a:prstGeom>
          <a:noFill/>
          <a:ln cap="flat" cmpd="sng" w="19050">
            <a:solidFill>
              <a:srgbClr val="E36C34"/>
            </a:solidFill>
            <a:prstDash val="solid"/>
            <a:miter lim="8000"/>
            <a:headEnd len="sm" w="sm" type="none"/>
            <a:tailEnd len="sm" w="sm" type="none"/>
          </a:ln>
        </p:spPr>
      </p:cxnSp>
      <p:cxnSp>
        <p:nvCxnSpPr>
          <p:cNvPr id="163" name="Google Shape;163;g3ed978021da_0_170"/>
          <p:cNvCxnSpPr/>
          <p:nvPr/>
        </p:nvCxnSpPr>
        <p:spPr>
          <a:xfrm flipH="1" rot="10800000">
            <a:off x="2006098" y="3689581"/>
            <a:ext cx="9108000" cy="14400"/>
          </a:xfrm>
          <a:prstGeom prst="straightConnector1">
            <a:avLst/>
          </a:prstGeom>
          <a:noFill/>
          <a:ln cap="flat" cmpd="sng" w="19050">
            <a:solidFill>
              <a:srgbClr val="E36C34"/>
            </a:solidFill>
            <a:prstDash val="solid"/>
            <a:miter lim="8000"/>
            <a:headEnd len="sm" w="sm" type="none"/>
            <a:tailEnd len="sm" w="sm" type="none"/>
          </a:ln>
        </p:spPr>
      </p:cxnSp>
      <p:cxnSp>
        <p:nvCxnSpPr>
          <p:cNvPr id="164" name="Google Shape;164;g3ed978021da_0_170"/>
          <p:cNvCxnSpPr/>
          <p:nvPr/>
        </p:nvCxnSpPr>
        <p:spPr>
          <a:xfrm flipH="1" rot="10800000">
            <a:off x="2006098" y="4267404"/>
            <a:ext cx="9108000" cy="14400"/>
          </a:xfrm>
          <a:prstGeom prst="straightConnector1">
            <a:avLst/>
          </a:prstGeom>
          <a:noFill/>
          <a:ln cap="flat" cmpd="sng" w="19050">
            <a:solidFill>
              <a:srgbClr val="E36C34"/>
            </a:solidFill>
            <a:prstDash val="solid"/>
            <a:miter lim="8000"/>
            <a:headEnd len="sm" w="sm" type="none"/>
            <a:tailEnd len="sm" w="sm" type="none"/>
          </a:ln>
        </p:spPr>
      </p:cxnSp>
      <p:cxnSp>
        <p:nvCxnSpPr>
          <p:cNvPr id="165" name="Google Shape;165;g3ed978021da_0_170"/>
          <p:cNvCxnSpPr/>
          <p:nvPr/>
        </p:nvCxnSpPr>
        <p:spPr>
          <a:xfrm flipH="1" rot="10800000">
            <a:off x="2006098" y="4845227"/>
            <a:ext cx="9108000" cy="14400"/>
          </a:xfrm>
          <a:prstGeom prst="straightConnector1">
            <a:avLst/>
          </a:prstGeom>
          <a:noFill/>
          <a:ln cap="flat" cmpd="sng" w="19050">
            <a:solidFill>
              <a:srgbClr val="E36C34"/>
            </a:solidFill>
            <a:prstDash val="solid"/>
            <a:miter lim="8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166" name="Shape 166"/>
        <p:cNvGrpSpPr/>
        <p:nvPr/>
      </p:nvGrpSpPr>
      <p:grpSpPr>
        <a:xfrm>
          <a:off x="0" y="0"/>
          <a:ext cx="0" cy="0"/>
          <a:chOff x="0" y="0"/>
          <a:chExt cx="0" cy="0"/>
        </a:xfrm>
      </p:grpSpPr>
      <p:sp>
        <p:nvSpPr>
          <p:cNvPr id="167" name="Google Shape;167;g3ed978021da_0_187"/>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3ed978021da_0_187"/>
          <p:cNvSpPr/>
          <p:nvPr/>
        </p:nvSpPr>
        <p:spPr>
          <a:xfrm rot="-5400000">
            <a:off x="2858331" y="-2026340"/>
            <a:ext cx="6141000" cy="109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69" name="Google Shape;169;g3ed978021da_0_187"/>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g3ed978021da_0_187"/>
          <p:cNvSpPr txBox="1"/>
          <p:nvPr>
            <p:ph idx="2" type="body"/>
          </p:nvPr>
        </p:nvSpPr>
        <p:spPr>
          <a:xfrm>
            <a:off x="904856" y="1989039"/>
            <a:ext cx="10053000" cy="42504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71" name="Google Shape;171;g3ed978021da_0_187"/>
          <p:cNvCxnSpPr/>
          <p:nvPr/>
        </p:nvCxnSpPr>
        <p:spPr>
          <a:xfrm>
            <a:off x="11661249" y="6578238"/>
            <a:ext cx="190800" cy="0"/>
          </a:xfrm>
          <a:prstGeom prst="straightConnector1">
            <a:avLst/>
          </a:prstGeom>
          <a:noFill/>
          <a:ln cap="flat" cmpd="sng" w="12700">
            <a:solidFill>
              <a:schemeClr val="lt1"/>
            </a:solidFill>
            <a:prstDash val="solid"/>
            <a:miter lim="8000"/>
            <a:headEnd len="sm" w="sm" type="none"/>
            <a:tailEnd len="sm" w="sm" type="none"/>
          </a:ln>
        </p:spPr>
      </p:cxnSp>
      <p:sp>
        <p:nvSpPr>
          <p:cNvPr id="172" name="Google Shape;172;g3ed978021da_0_187"/>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173" name="Shape 173"/>
        <p:cNvGrpSpPr/>
        <p:nvPr/>
      </p:nvGrpSpPr>
      <p:grpSpPr>
        <a:xfrm>
          <a:off x="0" y="0"/>
          <a:ext cx="0" cy="0"/>
          <a:chOff x="0" y="0"/>
          <a:chExt cx="0" cy="0"/>
        </a:xfrm>
      </p:grpSpPr>
      <p:sp>
        <p:nvSpPr>
          <p:cNvPr id="174" name="Google Shape;174;g3ed978021da_0_194"/>
          <p:cNvSpPr/>
          <p:nvPr/>
        </p:nvSpPr>
        <p:spPr>
          <a:xfrm>
            <a:off x="6982690" y="527858"/>
            <a:ext cx="4721100" cy="58023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75" name="Google Shape;175;g3ed978021da_0_194"/>
          <p:cNvSpPr txBox="1"/>
          <p:nvPr>
            <p:ph idx="1" type="body"/>
          </p:nvPr>
        </p:nvSpPr>
        <p:spPr>
          <a:xfrm>
            <a:off x="7276362" y="543238"/>
            <a:ext cx="2067000" cy="582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g3ed978021da_0_194"/>
          <p:cNvSpPr/>
          <p:nvPr>
            <p:ph idx="2" type="pic"/>
          </p:nvPr>
        </p:nvSpPr>
        <p:spPr>
          <a:xfrm>
            <a:off x="238772" y="2626822"/>
            <a:ext cx="7708200" cy="3396900"/>
          </a:xfrm>
          <a:prstGeom prst="rect">
            <a:avLst/>
          </a:prstGeom>
          <a:solidFill>
            <a:srgbClr val="BFBFBF"/>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showMasterSp="0">
  <p:cSld name="Slide 1 master">
    <p:spTree>
      <p:nvGrpSpPr>
        <p:cNvPr id="177" name="Shape 177"/>
        <p:cNvGrpSpPr/>
        <p:nvPr/>
      </p:nvGrpSpPr>
      <p:grpSpPr>
        <a:xfrm>
          <a:off x="0" y="0"/>
          <a:ext cx="0" cy="0"/>
          <a:chOff x="0" y="0"/>
          <a:chExt cx="0" cy="0"/>
        </a:xfrm>
      </p:grpSpPr>
      <p:pic>
        <p:nvPicPr>
          <p:cNvPr descr="preencoded.png" id="178" name="Google Shape;178;g3ed978021da_0_19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9" name="Google Shape;179;g3ed978021da_0_198"/>
          <p:cNvSpPr/>
          <p:nvPr/>
        </p:nvSpPr>
        <p:spPr>
          <a:xfrm>
            <a:off x="0" y="0"/>
            <a:ext cx="12192000" cy="6858000"/>
          </a:xfrm>
          <a:prstGeom prst="rect">
            <a:avLst/>
          </a:prstGeom>
          <a:solidFill>
            <a:srgbClr val="FAF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67"/>
              <a:buFont typeface="Arial"/>
              <a:buNone/>
            </a:pPr>
            <a:r>
              <a:t/>
            </a:r>
            <a:endParaRPr b="0" i="0" sz="1167" u="none" cap="none" strike="noStrike">
              <a:solidFill>
                <a:srgbClr val="000000"/>
              </a:solidFill>
              <a:latin typeface="Arial"/>
              <a:ea typeface="Arial"/>
              <a:cs typeface="Arial"/>
              <a:sym typeface="Arial"/>
            </a:endParaRPr>
          </a:p>
        </p:txBody>
      </p:sp>
      <p:pic>
        <p:nvPicPr>
          <p:cNvPr descr="preencoded.png" id="180" name="Google Shape;180;g3ed978021da_0_198">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showMasterSp="0">
  <p:cSld name="Slide 2 master">
    <p:spTree>
      <p:nvGrpSpPr>
        <p:cNvPr id="181" name="Shape 181"/>
        <p:cNvGrpSpPr/>
        <p:nvPr/>
      </p:nvGrpSpPr>
      <p:grpSpPr>
        <a:xfrm>
          <a:off x="0" y="0"/>
          <a:ext cx="0" cy="0"/>
          <a:chOff x="0" y="0"/>
          <a:chExt cx="0" cy="0"/>
        </a:xfrm>
      </p:grpSpPr>
      <p:pic>
        <p:nvPicPr>
          <p:cNvPr descr="preencoded.png" id="182" name="Google Shape;182;g3ed978021da_0_2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3" name="Google Shape;183;g3ed978021da_0_202"/>
          <p:cNvSpPr/>
          <p:nvPr/>
        </p:nvSpPr>
        <p:spPr>
          <a:xfrm>
            <a:off x="0" y="0"/>
            <a:ext cx="12192000" cy="6858000"/>
          </a:xfrm>
          <a:prstGeom prst="rect">
            <a:avLst/>
          </a:prstGeom>
          <a:solidFill>
            <a:srgbClr val="FAF5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84" name="Google Shape;184;g3ed978021da_0_202">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85" name="Shape 185"/>
        <p:cNvGrpSpPr/>
        <p:nvPr/>
      </p:nvGrpSpPr>
      <p:grpSpPr>
        <a:xfrm>
          <a:off x="0" y="0"/>
          <a:ext cx="0" cy="0"/>
          <a:chOff x="0" y="0"/>
          <a:chExt cx="0" cy="0"/>
        </a:xfrm>
      </p:grpSpPr>
      <p:sp>
        <p:nvSpPr>
          <p:cNvPr id="186" name="Google Shape;186;g3ed978021da_0_206"/>
          <p:cNvSpPr/>
          <p:nvPr/>
        </p:nvSpPr>
        <p:spPr>
          <a:xfrm>
            <a:off x="0" y="-1"/>
            <a:ext cx="6096000" cy="68439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g3ed978021da_0_206"/>
          <p:cNvSpPr txBox="1"/>
          <p:nvPr>
            <p:ph idx="1" type="body"/>
          </p:nvPr>
        </p:nvSpPr>
        <p:spPr>
          <a:xfrm>
            <a:off x="701135" y="2344759"/>
            <a:ext cx="4866900" cy="36666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g3ed978021da_0_206"/>
          <p:cNvSpPr txBox="1"/>
          <p:nvPr>
            <p:ph idx="2" type="body"/>
          </p:nvPr>
        </p:nvSpPr>
        <p:spPr>
          <a:xfrm>
            <a:off x="701136" y="650590"/>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g3ed978021da_0_206"/>
          <p:cNvSpPr/>
          <p:nvPr>
            <p:ph idx="3" type="pic"/>
          </p:nvPr>
        </p:nvSpPr>
        <p:spPr>
          <a:xfrm>
            <a:off x="6083676" y="0"/>
            <a:ext cx="5361000" cy="68580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190" name="Shape 190"/>
        <p:cNvGrpSpPr/>
        <p:nvPr/>
      </p:nvGrpSpPr>
      <p:grpSpPr>
        <a:xfrm>
          <a:off x="0" y="0"/>
          <a:ext cx="0" cy="0"/>
          <a:chOff x="0" y="0"/>
          <a:chExt cx="0" cy="0"/>
        </a:xfrm>
      </p:grpSpPr>
      <p:pic>
        <p:nvPicPr>
          <p:cNvPr id="191" name="Google Shape;191;g3ed978021da_0_211"/>
          <p:cNvPicPr preferRelativeResize="0"/>
          <p:nvPr/>
        </p:nvPicPr>
        <p:blipFill rotWithShape="1">
          <a:blip r:embed="rId2">
            <a:alphaModFix/>
          </a:blip>
          <a:srcRect b="11087" l="-18314" r="29195" t="15974"/>
          <a:stretch/>
        </p:blipFill>
        <p:spPr>
          <a:xfrm flipH="1">
            <a:off x="812091" y="1837630"/>
            <a:ext cx="7881343" cy="5020370"/>
          </a:xfrm>
          <a:prstGeom prst="rect">
            <a:avLst/>
          </a:prstGeom>
          <a:noFill/>
          <a:ln>
            <a:noFill/>
          </a:ln>
        </p:spPr>
      </p:pic>
      <p:sp>
        <p:nvSpPr>
          <p:cNvPr id="192" name="Google Shape;192;g3ed978021da_0_211"/>
          <p:cNvSpPr/>
          <p:nvPr>
            <p:ph idx="2" type="pic"/>
          </p:nvPr>
        </p:nvSpPr>
        <p:spPr>
          <a:xfrm>
            <a:off x="838567" y="2042830"/>
            <a:ext cx="4791600" cy="3654600"/>
          </a:xfrm>
          <a:prstGeom prst="rect">
            <a:avLst/>
          </a:prstGeom>
          <a:solidFill>
            <a:srgbClr val="D8D8D8"/>
          </a:solidFill>
          <a:ln>
            <a:noFill/>
          </a:ln>
        </p:spPr>
      </p:sp>
      <p:sp>
        <p:nvSpPr>
          <p:cNvPr id="193" name="Google Shape;193;g3ed978021da_0_211"/>
          <p:cNvSpPr txBox="1"/>
          <p:nvPr>
            <p:ph idx="1" type="body"/>
          </p:nvPr>
        </p:nvSpPr>
        <p:spPr>
          <a:xfrm>
            <a:off x="6578872" y="593866"/>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g3ed978021da_0_211"/>
          <p:cNvSpPr txBox="1"/>
          <p:nvPr>
            <p:ph idx="3" type="body"/>
          </p:nvPr>
        </p:nvSpPr>
        <p:spPr>
          <a:xfrm>
            <a:off x="6578871" y="1890384"/>
            <a:ext cx="49911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g3ed978021da_0_211"/>
          <p:cNvSpPr/>
          <p:nvPr/>
        </p:nvSpPr>
        <p:spPr>
          <a:xfrm flipH="1" rot="10800000">
            <a:off x="0" y="2"/>
            <a:ext cx="847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6" name="Google Shape;196;g3ed978021da_0_211"/>
          <p:cNvCxnSpPr/>
          <p:nvPr/>
        </p:nvCxnSpPr>
        <p:spPr>
          <a:xfrm>
            <a:off x="319172" y="6535423"/>
            <a:ext cx="190800" cy="0"/>
          </a:xfrm>
          <a:prstGeom prst="straightConnector1">
            <a:avLst/>
          </a:prstGeom>
          <a:noFill/>
          <a:ln cap="flat" cmpd="sng" w="12700">
            <a:solidFill>
              <a:schemeClr val="lt1"/>
            </a:solidFill>
            <a:prstDash val="solid"/>
            <a:miter lim="8000"/>
            <a:headEnd len="sm" w="sm" type="none"/>
            <a:tailEnd len="sm" w="sm" type="none"/>
          </a:ln>
        </p:spPr>
      </p:cxnSp>
      <p:sp>
        <p:nvSpPr>
          <p:cNvPr id="197" name="Google Shape;197;g3ed978021da_0_211"/>
          <p:cNvSpPr txBox="1"/>
          <p:nvPr/>
        </p:nvSpPr>
        <p:spPr>
          <a:xfrm rot="-5400000">
            <a:off x="-1499138" y="4502779"/>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198" name="Shape 198"/>
        <p:cNvGrpSpPr/>
        <p:nvPr/>
      </p:nvGrpSpPr>
      <p:grpSpPr>
        <a:xfrm>
          <a:off x="0" y="0"/>
          <a:ext cx="0" cy="0"/>
          <a:chOff x="0" y="0"/>
          <a:chExt cx="0" cy="0"/>
        </a:xfrm>
      </p:grpSpPr>
      <p:sp>
        <p:nvSpPr>
          <p:cNvPr id="199" name="Google Shape;199;g3ed978021da_0_219"/>
          <p:cNvSpPr/>
          <p:nvPr/>
        </p:nvSpPr>
        <p:spPr>
          <a:xfrm rot="-5400000">
            <a:off x="4192276" y="-642522"/>
            <a:ext cx="3807300" cy="8129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g3ed978021da_0_219"/>
          <p:cNvSpPr txBox="1"/>
          <p:nvPr>
            <p:ph idx="1" type="body"/>
          </p:nvPr>
        </p:nvSpPr>
        <p:spPr>
          <a:xfrm>
            <a:off x="4063536" y="4285031"/>
            <a:ext cx="4065000" cy="577800"/>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1" name="Google Shape;201;g3ed978021da_0_219"/>
          <p:cNvSpPr txBox="1"/>
          <p:nvPr>
            <p:ph idx="2" type="body"/>
          </p:nvPr>
        </p:nvSpPr>
        <p:spPr>
          <a:xfrm>
            <a:off x="2031074" y="2022793"/>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2" name="Google Shape;202;g3ed978021da_0_219"/>
          <p:cNvSpPr/>
          <p:nvPr>
            <p:ph idx="3" type="pic"/>
          </p:nvPr>
        </p:nvSpPr>
        <p:spPr>
          <a:xfrm>
            <a:off x="-2" y="-7299"/>
            <a:ext cx="12192000" cy="6865200"/>
          </a:xfrm>
          <a:prstGeom prst="rect">
            <a:avLst/>
          </a:prstGeom>
          <a:solidFill>
            <a:srgbClr val="BFBFBF"/>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203" name="Shape 203"/>
        <p:cNvGrpSpPr/>
        <p:nvPr/>
      </p:nvGrpSpPr>
      <p:grpSpPr>
        <a:xfrm>
          <a:off x="0" y="0"/>
          <a:ext cx="0" cy="0"/>
          <a:chOff x="0" y="0"/>
          <a:chExt cx="0" cy="0"/>
        </a:xfrm>
      </p:grpSpPr>
      <p:sp>
        <p:nvSpPr>
          <p:cNvPr id="204" name="Google Shape;204;g3ed978021da_0_224"/>
          <p:cNvSpPr/>
          <p:nvPr/>
        </p:nvSpPr>
        <p:spPr>
          <a:xfrm>
            <a:off x="7396842" y="5079821"/>
            <a:ext cx="4795200" cy="6975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g3ed978021da_0_224"/>
          <p:cNvSpPr/>
          <p:nvPr>
            <p:ph idx="2" type="pic"/>
          </p:nvPr>
        </p:nvSpPr>
        <p:spPr>
          <a:xfrm>
            <a:off x="0" y="1291776"/>
            <a:ext cx="12192000" cy="3977400"/>
          </a:xfrm>
          <a:prstGeom prst="rect">
            <a:avLst/>
          </a:prstGeom>
          <a:solidFill>
            <a:srgbClr val="D8D8D8"/>
          </a:solidFill>
          <a:ln>
            <a:noFill/>
          </a:ln>
        </p:spPr>
      </p:sp>
      <p:sp>
        <p:nvSpPr>
          <p:cNvPr id="206" name="Google Shape;206;g3ed978021da_0_224"/>
          <p:cNvSpPr txBox="1"/>
          <p:nvPr>
            <p:ph idx="1" type="body"/>
          </p:nvPr>
        </p:nvSpPr>
        <p:spPr>
          <a:xfrm>
            <a:off x="7551945" y="5195433"/>
            <a:ext cx="4381800" cy="466200"/>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7" name="Google Shape;207;g3ed978021da_0_224"/>
          <p:cNvSpPr txBox="1"/>
          <p:nvPr>
            <p:ph idx="3" type="body"/>
          </p:nvPr>
        </p:nvSpPr>
        <p:spPr>
          <a:xfrm>
            <a:off x="639015" y="3438326"/>
            <a:ext cx="5881800" cy="6342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8" name="Google Shape;208;g3ed978021da_0_224"/>
          <p:cNvPicPr preferRelativeResize="0"/>
          <p:nvPr/>
        </p:nvPicPr>
        <p:blipFill rotWithShape="1">
          <a:blip r:embed="rId2">
            <a:alphaModFix/>
          </a:blip>
          <a:srcRect b="0" l="0" r="0" t="0"/>
          <a:stretch/>
        </p:blipFill>
        <p:spPr>
          <a:xfrm>
            <a:off x="671433" y="5838468"/>
            <a:ext cx="9926231" cy="972640"/>
          </a:xfrm>
          <a:prstGeom prst="rect">
            <a:avLst/>
          </a:prstGeom>
          <a:noFill/>
          <a:ln>
            <a:noFill/>
          </a:ln>
        </p:spPr>
      </p:pic>
      <p:pic>
        <p:nvPicPr>
          <p:cNvPr id="209" name="Google Shape;209;g3ed978021da_0_224"/>
          <p:cNvPicPr preferRelativeResize="0"/>
          <p:nvPr/>
        </p:nvPicPr>
        <p:blipFill rotWithShape="1">
          <a:blip r:embed="rId3">
            <a:alphaModFix/>
          </a:blip>
          <a:srcRect b="0" l="0" r="0" t="0"/>
          <a:stretch/>
        </p:blipFill>
        <p:spPr>
          <a:xfrm>
            <a:off x="8784771" y="271218"/>
            <a:ext cx="2774184" cy="8084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21" name="Shape 21"/>
        <p:cNvGrpSpPr/>
        <p:nvPr/>
      </p:nvGrpSpPr>
      <p:grpSpPr>
        <a:xfrm>
          <a:off x="0" y="0"/>
          <a:ext cx="0" cy="0"/>
          <a:chOff x="0" y="0"/>
          <a:chExt cx="0" cy="0"/>
        </a:xfrm>
      </p:grpSpPr>
      <p:sp>
        <p:nvSpPr>
          <p:cNvPr id="22" name="Google Shape;22;p46"/>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 name="Google Shape;23;p46"/>
          <p:cNvSpPr/>
          <p:nvPr/>
        </p:nvSpPr>
        <p:spPr>
          <a:xfrm rot="-5400000">
            <a:off x="2858269" y="-2026298"/>
            <a:ext cx="6141020" cy="10910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24" name="Google Shape;24;p46"/>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46"/>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6" name="Google Shape;26;p46"/>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27" name="Google Shape;27;p46"/>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10" name="Shape 210"/>
        <p:cNvGrpSpPr/>
        <p:nvPr/>
      </p:nvGrpSpPr>
      <p:grpSpPr>
        <a:xfrm>
          <a:off x="0" y="0"/>
          <a:ext cx="0" cy="0"/>
          <a:chOff x="0" y="0"/>
          <a:chExt cx="0" cy="0"/>
        </a:xfrm>
      </p:grpSpPr>
      <p:sp>
        <p:nvSpPr>
          <p:cNvPr id="211" name="Google Shape;211;g3ed978021da_0_231"/>
          <p:cNvSpPr/>
          <p:nvPr/>
        </p:nvSpPr>
        <p:spPr>
          <a:xfrm>
            <a:off x="0" y="0"/>
            <a:ext cx="12192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g3ed978021da_0_231"/>
          <p:cNvSpPr/>
          <p:nvPr/>
        </p:nvSpPr>
        <p:spPr>
          <a:xfrm>
            <a:off x="424669" y="528535"/>
            <a:ext cx="64986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13" name="Google Shape;213;g3ed978021da_0_231"/>
          <p:cNvSpPr/>
          <p:nvPr/>
        </p:nvSpPr>
        <p:spPr>
          <a:xfrm>
            <a:off x="7347983" y="564843"/>
            <a:ext cx="45891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n-GB"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14" name="Google Shape;214;g3ed978021da_0_231"/>
          <p:cNvSpPr/>
          <p:nvPr/>
        </p:nvSpPr>
        <p:spPr>
          <a:xfrm>
            <a:off x="424669" y="2014904"/>
            <a:ext cx="5845500" cy="249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0" i="0" lang="en-GB"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GB" sz="2400" u="none" cap="none" strike="noStrike">
                <a:solidFill>
                  <a:schemeClr val="lt1"/>
                </a:solidFill>
                <a:latin typeface="Calibri"/>
                <a:ea typeface="Calibri"/>
                <a:cs typeface="Calibri"/>
                <a:sym typeface="Calibri"/>
              </a:rPr>
              <a:t>PROMOTE </a:t>
            </a:r>
            <a:r>
              <a:rPr b="0" i="0" lang="en-GB"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GB"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15" name="Google Shape;215;g3ed978021da_0_231"/>
          <p:cNvCxnSpPr/>
          <p:nvPr/>
        </p:nvCxnSpPr>
        <p:spPr>
          <a:xfrm>
            <a:off x="7098716" y="-1"/>
            <a:ext cx="0" cy="5540400"/>
          </a:xfrm>
          <a:prstGeom prst="straightConnector1">
            <a:avLst/>
          </a:prstGeom>
          <a:noFill/>
          <a:ln cap="flat" cmpd="sng" w="9525">
            <a:solidFill>
              <a:schemeClr val="lt1"/>
            </a:solidFill>
            <a:prstDash val="solid"/>
            <a:miter lim="8000"/>
            <a:headEnd len="sm" w="sm" type="none"/>
            <a:tailEnd len="sm" w="sm" type="none"/>
          </a:ln>
        </p:spPr>
      </p:cxnSp>
      <p:cxnSp>
        <p:nvCxnSpPr>
          <p:cNvPr id="216" name="Google Shape;216;g3ed978021da_0_231"/>
          <p:cNvCxnSpPr/>
          <p:nvPr/>
        </p:nvCxnSpPr>
        <p:spPr>
          <a:xfrm rot="10800000">
            <a:off x="116" y="1620217"/>
            <a:ext cx="7098600" cy="0"/>
          </a:xfrm>
          <a:prstGeom prst="straightConnector1">
            <a:avLst/>
          </a:prstGeom>
          <a:noFill/>
          <a:ln cap="flat" cmpd="sng" w="9525">
            <a:solidFill>
              <a:schemeClr val="lt1"/>
            </a:solidFill>
            <a:prstDash val="solid"/>
            <a:miter lim="8000"/>
            <a:headEnd len="sm" w="sm" type="none"/>
            <a:tailEnd len="sm" w="sm" type="none"/>
          </a:ln>
        </p:spPr>
      </p:cxnSp>
      <p:sp>
        <p:nvSpPr>
          <p:cNvPr id="217" name="Google Shape;217;g3ed978021da_0_231"/>
          <p:cNvSpPr/>
          <p:nvPr/>
        </p:nvSpPr>
        <p:spPr>
          <a:xfrm>
            <a:off x="0" y="5968370"/>
            <a:ext cx="121920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 </a:t>
            </a:r>
            <a:r>
              <a:rPr b="1" i="0" lang="en-GB" sz="2400" u="none" cap="none" strike="noStrike">
                <a:solidFill>
                  <a:schemeClr val="lt1"/>
                </a:solidFill>
                <a:latin typeface="Calibri"/>
                <a:ea typeface="Calibri"/>
                <a:cs typeface="Calibri"/>
                <a:sym typeface="Calibri"/>
              </a:rPr>
              <a:t>PLEASE DELETE THIS INSTRUCTION SLIDE BEFORE PRESENTING FINAL PRESENTATION </a:t>
            </a:r>
            <a:r>
              <a:rPr b="0" i="0" lang="en-GB"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18" name="Google Shape;218;g3ed978021da_0_231"/>
          <p:cNvCxnSpPr/>
          <p:nvPr/>
        </p:nvCxnSpPr>
        <p:spPr>
          <a:xfrm rot="10800000">
            <a:off x="0" y="5540407"/>
            <a:ext cx="12192000" cy="0"/>
          </a:xfrm>
          <a:prstGeom prst="straightConnector1">
            <a:avLst/>
          </a:prstGeom>
          <a:noFill/>
          <a:ln cap="flat" cmpd="sng" w="9525">
            <a:solidFill>
              <a:schemeClr val="lt1"/>
            </a:solidFill>
            <a:prstDash val="solid"/>
            <a:miter lim="8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219" name="Shape 219"/>
        <p:cNvGrpSpPr/>
        <p:nvPr/>
      </p:nvGrpSpPr>
      <p:grpSpPr>
        <a:xfrm>
          <a:off x="0" y="0"/>
          <a:ext cx="0" cy="0"/>
          <a:chOff x="0" y="0"/>
          <a:chExt cx="0" cy="0"/>
        </a:xfrm>
      </p:grpSpPr>
      <p:sp>
        <p:nvSpPr>
          <p:cNvPr id="220" name="Google Shape;220;g3ed978021da_0_240"/>
          <p:cNvSpPr/>
          <p:nvPr/>
        </p:nvSpPr>
        <p:spPr>
          <a:xfrm>
            <a:off x="0" y="3300983"/>
            <a:ext cx="4883400" cy="2433600"/>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221" name="Google Shape;221;g3ed978021da_0_240"/>
          <p:cNvSpPr/>
          <p:nvPr>
            <p:ph idx="2" type="pic"/>
          </p:nvPr>
        </p:nvSpPr>
        <p:spPr>
          <a:xfrm>
            <a:off x="0" y="1504101"/>
            <a:ext cx="12192000" cy="3714600"/>
          </a:xfrm>
          <a:prstGeom prst="rect">
            <a:avLst/>
          </a:prstGeom>
          <a:solidFill>
            <a:srgbClr val="D8D8D8"/>
          </a:solidFill>
          <a:ln>
            <a:noFill/>
          </a:ln>
        </p:spPr>
      </p:sp>
      <p:pic>
        <p:nvPicPr>
          <p:cNvPr id="222" name="Google Shape;222;g3ed978021da_0_240"/>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223" name="Google Shape;223;g3ed978021da_0_240"/>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224" name="Shape 224"/>
        <p:cNvGrpSpPr/>
        <p:nvPr/>
      </p:nvGrpSpPr>
      <p:grpSpPr>
        <a:xfrm>
          <a:off x="0" y="0"/>
          <a:ext cx="0" cy="0"/>
          <a:chOff x="0" y="0"/>
          <a:chExt cx="0" cy="0"/>
        </a:xfrm>
      </p:grpSpPr>
      <p:sp>
        <p:nvSpPr>
          <p:cNvPr id="225" name="Google Shape;225;g3ed978021da_0_245"/>
          <p:cNvSpPr/>
          <p:nvPr>
            <p:ph idx="2" type="pic"/>
          </p:nvPr>
        </p:nvSpPr>
        <p:spPr>
          <a:xfrm>
            <a:off x="0" y="1547839"/>
            <a:ext cx="12192000" cy="3973200"/>
          </a:xfrm>
          <a:prstGeom prst="rect">
            <a:avLst/>
          </a:prstGeom>
          <a:solidFill>
            <a:srgbClr val="BFBFBF"/>
          </a:solidFill>
          <a:ln>
            <a:noFill/>
          </a:ln>
        </p:spPr>
      </p:sp>
      <p:pic>
        <p:nvPicPr>
          <p:cNvPr id="226" name="Google Shape;226;g3ed978021da_0_245"/>
          <p:cNvPicPr preferRelativeResize="0"/>
          <p:nvPr/>
        </p:nvPicPr>
        <p:blipFill rotWithShape="1">
          <a:blip r:embed="rId2">
            <a:alphaModFix/>
          </a:blip>
          <a:srcRect b="0" l="0" r="0" t="0"/>
          <a:stretch/>
        </p:blipFill>
        <p:spPr>
          <a:xfrm>
            <a:off x="694879" y="5745058"/>
            <a:ext cx="9926231" cy="972640"/>
          </a:xfrm>
          <a:prstGeom prst="rect">
            <a:avLst/>
          </a:prstGeom>
          <a:noFill/>
          <a:ln>
            <a:noFill/>
          </a:ln>
        </p:spPr>
      </p:pic>
      <p:pic>
        <p:nvPicPr>
          <p:cNvPr id="227" name="Google Shape;227;g3ed978021da_0_245"/>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228" name="Shape 228"/>
        <p:cNvGrpSpPr/>
        <p:nvPr/>
      </p:nvGrpSpPr>
      <p:grpSpPr>
        <a:xfrm>
          <a:off x="0" y="0"/>
          <a:ext cx="0" cy="0"/>
          <a:chOff x="0" y="0"/>
          <a:chExt cx="0" cy="0"/>
        </a:xfrm>
      </p:grpSpPr>
      <p:sp>
        <p:nvSpPr>
          <p:cNvPr id="229" name="Google Shape;229;g3ed978021da_0_249"/>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g3ed978021da_0_249"/>
          <p:cNvSpPr/>
          <p:nvPr/>
        </p:nvSpPr>
        <p:spPr>
          <a:xfrm rot="-5400000">
            <a:off x="2862680" y="-2030690"/>
            <a:ext cx="6141000" cy="1091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31" name="Google Shape;231;g3ed978021da_0_249"/>
          <p:cNvSpPr/>
          <p:nvPr>
            <p:ph idx="2" type="pic"/>
          </p:nvPr>
        </p:nvSpPr>
        <p:spPr>
          <a:xfrm>
            <a:off x="799128" y="746272"/>
            <a:ext cx="10203600" cy="5365500"/>
          </a:xfrm>
          <a:prstGeom prst="rect">
            <a:avLst/>
          </a:prstGeom>
          <a:solidFill>
            <a:srgbClr val="BFBFBF"/>
          </a:solidFill>
          <a:ln>
            <a:noFill/>
          </a:ln>
        </p:spPr>
      </p:sp>
      <p:cxnSp>
        <p:nvCxnSpPr>
          <p:cNvPr id="232" name="Google Shape;232;g3ed978021da_0_249"/>
          <p:cNvCxnSpPr/>
          <p:nvPr/>
        </p:nvCxnSpPr>
        <p:spPr>
          <a:xfrm>
            <a:off x="11661249" y="6578238"/>
            <a:ext cx="190800" cy="0"/>
          </a:xfrm>
          <a:prstGeom prst="straightConnector1">
            <a:avLst/>
          </a:prstGeom>
          <a:noFill/>
          <a:ln cap="flat" cmpd="sng" w="12700">
            <a:solidFill>
              <a:schemeClr val="lt1"/>
            </a:solidFill>
            <a:prstDash val="solid"/>
            <a:miter lim="8000"/>
            <a:headEnd len="sm" w="sm" type="none"/>
            <a:tailEnd len="sm" w="sm" type="none"/>
          </a:ln>
        </p:spPr>
      </p:cxnSp>
      <p:sp>
        <p:nvSpPr>
          <p:cNvPr id="233" name="Google Shape;233;g3ed978021da_0_249"/>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234" name="Shape 234"/>
        <p:cNvGrpSpPr/>
        <p:nvPr/>
      </p:nvGrpSpPr>
      <p:grpSpPr>
        <a:xfrm>
          <a:off x="0" y="0"/>
          <a:ext cx="0" cy="0"/>
          <a:chOff x="0" y="0"/>
          <a:chExt cx="0" cy="0"/>
        </a:xfrm>
      </p:grpSpPr>
      <p:sp>
        <p:nvSpPr>
          <p:cNvPr id="235" name="Google Shape;235;g3ed978021da_0_255"/>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g3ed978021da_0_255"/>
          <p:cNvSpPr/>
          <p:nvPr/>
        </p:nvSpPr>
        <p:spPr>
          <a:xfrm rot="-5400000">
            <a:off x="4865185" y="-19340"/>
            <a:ext cx="6141000" cy="689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37" name="Google Shape;237;g3ed978021da_0_255"/>
          <p:cNvSpPr txBox="1"/>
          <p:nvPr>
            <p:ph idx="1" type="body"/>
          </p:nvPr>
        </p:nvSpPr>
        <p:spPr>
          <a:xfrm>
            <a:off x="4825907" y="826894"/>
            <a:ext cx="6341700" cy="51663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g3ed978021da_0_255"/>
          <p:cNvSpPr txBox="1"/>
          <p:nvPr>
            <p:ph idx="2" type="body"/>
          </p:nvPr>
        </p:nvSpPr>
        <p:spPr>
          <a:xfrm>
            <a:off x="600999" y="835090"/>
            <a:ext cx="3125700" cy="1774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39" name="Google Shape;239;g3ed978021da_0_255"/>
          <p:cNvCxnSpPr/>
          <p:nvPr/>
        </p:nvCxnSpPr>
        <p:spPr>
          <a:xfrm>
            <a:off x="11661249" y="6578238"/>
            <a:ext cx="190800" cy="0"/>
          </a:xfrm>
          <a:prstGeom prst="straightConnector1">
            <a:avLst/>
          </a:prstGeom>
          <a:noFill/>
          <a:ln cap="flat" cmpd="sng" w="12700">
            <a:solidFill>
              <a:schemeClr val="lt1"/>
            </a:solidFill>
            <a:prstDash val="solid"/>
            <a:miter lim="8000"/>
            <a:headEnd len="sm" w="sm" type="none"/>
            <a:tailEnd len="sm" w="sm" type="none"/>
          </a:ln>
        </p:spPr>
      </p:cxnSp>
      <p:sp>
        <p:nvSpPr>
          <p:cNvPr id="240" name="Google Shape;240;g3ed978021da_0_255"/>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241" name="Shape 241"/>
        <p:cNvGrpSpPr/>
        <p:nvPr/>
      </p:nvGrpSpPr>
      <p:grpSpPr>
        <a:xfrm>
          <a:off x="0" y="0"/>
          <a:ext cx="0" cy="0"/>
          <a:chOff x="0" y="0"/>
          <a:chExt cx="0" cy="0"/>
        </a:xfrm>
      </p:grpSpPr>
      <p:sp>
        <p:nvSpPr>
          <p:cNvPr id="242" name="Google Shape;242;g3ed978021da_0_262"/>
          <p:cNvSpPr/>
          <p:nvPr/>
        </p:nvSpPr>
        <p:spPr>
          <a:xfrm>
            <a:off x="0" y="16329"/>
            <a:ext cx="4780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g3ed978021da_0_262"/>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4" name="Google Shape;244;g3ed978021da_0_262"/>
          <p:cNvSpPr txBox="1"/>
          <p:nvPr>
            <p:ph idx="2" type="body"/>
          </p:nvPr>
        </p:nvSpPr>
        <p:spPr>
          <a:xfrm>
            <a:off x="4912294" y="134561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5" name="Google Shape;245;g3ed978021da_0_262"/>
          <p:cNvSpPr txBox="1"/>
          <p:nvPr>
            <p:ph idx="3" type="body"/>
          </p:nvPr>
        </p:nvSpPr>
        <p:spPr>
          <a:xfrm>
            <a:off x="3880331" y="614396"/>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6" name="Google Shape;246;g3ed978021da_0_262"/>
          <p:cNvSpPr txBox="1"/>
          <p:nvPr>
            <p:ph idx="4" type="body"/>
          </p:nvPr>
        </p:nvSpPr>
        <p:spPr>
          <a:xfrm>
            <a:off x="4912292" y="2770036"/>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7" name="Google Shape;247;g3ed978021da_0_262"/>
          <p:cNvSpPr txBox="1"/>
          <p:nvPr>
            <p:ph idx="5" type="body"/>
          </p:nvPr>
        </p:nvSpPr>
        <p:spPr>
          <a:xfrm>
            <a:off x="4912293" y="3268749"/>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8" name="Google Shape;248;g3ed978021da_0_262"/>
          <p:cNvSpPr txBox="1"/>
          <p:nvPr>
            <p:ph idx="6" type="body"/>
          </p:nvPr>
        </p:nvSpPr>
        <p:spPr>
          <a:xfrm>
            <a:off x="4927790" y="463383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g3ed978021da_0_262"/>
          <p:cNvSpPr txBox="1"/>
          <p:nvPr>
            <p:ph idx="7" type="body"/>
          </p:nvPr>
        </p:nvSpPr>
        <p:spPr>
          <a:xfrm>
            <a:off x="4927791" y="513254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0" name="Google Shape;250;g3ed978021da_0_262"/>
          <p:cNvSpPr/>
          <p:nvPr>
            <p:ph idx="8" type="pic"/>
          </p:nvPr>
        </p:nvSpPr>
        <p:spPr>
          <a:xfrm>
            <a:off x="-48344" y="0"/>
            <a:ext cx="3570600" cy="6858000"/>
          </a:xfrm>
          <a:prstGeom prst="rect">
            <a:avLst/>
          </a:prstGeom>
          <a:solidFill>
            <a:srgbClr val="D8D8D8"/>
          </a:solidFill>
          <a:ln>
            <a:noFill/>
          </a:ln>
        </p:spPr>
      </p:sp>
      <p:sp>
        <p:nvSpPr>
          <p:cNvPr id="251" name="Google Shape;251;g3ed978021da_0_262"/>
          <p:cNvSpPr txBox="1"/>
          <p:nvPr>
            <p:ph idx="9" type="body"/>
          </p:nvPr>
        </p:nvSpPr>
        <p:spPr>
          <a:xfrm>
            <a:off x="3918849" y="2558717"/>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g3ed978021da_0_262"/>
          <p:cNvSpPr txBox="1"/>
          <p:nvPr>
            <p:ph idx="13" type="body"/>
          </p:nvPr>
        </p:nvSpPr>
        <p:spPr>
          <a:xfrm>
            <a:off x="3918849" y="4410972"/>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253" name="Shape 253"/>
        <p:cNvGrpSpPr/>
        <p:nvPr/>
      </p:nvGrpSpPr>
      <p:grpSpPr>
        <a:xfrm>
          <a:off x="0" y="0"/>
          <a:ext cx="0" cy="0"/>
          <a:chOff x="0" y="0"/>
          <a:chExt cx="0" cy="0"/>
        </a:xfrm>
      </p:grpSpPr>
      <p:sp>
        <p:nvSpPr>
          <p:cNvPr id="254" name="Google Shape;254;g3ed978021da_0_274"/>
          <p:cNvSpPr/>
          <p:nvPr>
            <p:ph idx="2" type="pic"/>
          </p:nvPr>
        </p:nvSpPr>
        <p:spPr>
          <a:xfrm>
            <a:off x="0" y="-12469"/>
            <a:ext cx="12192000" cy="6870600"/>
          </a:xfrm>
          <a:prstGeom prst="rect">
            <a:avLst/>
          </a:prstGeom>
          <a:solidFill>
            <a:srgbClr val="BFBFBF"/>
          </a:solidFill>
          <a:ln>
            <a:noFill/>
          </a:ln>
        </p:spPr>
      </p:sp>
      <p:sp>
        <p:nvSpPr>
          <p:cNvPr id="255" name="Google Shape;255;g3ed978021da_0_274"/>
          <p:cNvSpPr txBox="1"/>
          <p:nvPr>
            <p:ph idx="1" type="body"/>
          </p:nvPr>
        </p:nvSpPr>
        <p:spPr>
          <a:xfrm>
            <a:off x="4063536" y="4333157"/>
            <a:ext cx="4065000" cy="577800"/>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g3ed978021da_0_274"/>
          <p:cNvSpPr txBox="1"/>
          <p:nvPr>
            <p:ph idx="3" type="body"/>
          </p:nvPr>
        </p:nvSpPr>
        <p:spPr>
          <a:xfrm>
            <a:off x="2031074" y="2070919"/>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257" name="Shape 257"/>
        <p:cNvGrpSpPr/>
        <p:nvPr/>
      </p:nvGrpSpPr>
      <p:grpSpPr>
        <a:xfrm>
          <a:off x="0" y="0"/>
          <a:ext cx="0" cy="0"/>
          <a:chOff x="0" y="0"/>
          <a:chExt cx="0" cy="0"/>
        </a:xfrm>
      </p:grpSpPr>
      <p:sp>
        <p:nvSpPr>
          <p:cNvPr id="258" name="Google Shape;258;g3ed978021da_0_278"/>
          <p:cNvSpPr/>
          <p:nvPr/>
        </p:nvSpPr>
        <p:spPr>
          <a:xfrm flipH="1" rot="10800000">
            <a:off x="11357811" y="2"/>
            <a:ext cx="828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g3ed978021da_0_278"/>
          <p:cNvSpPr txBox="1"/>
          <p:nvPr>
            <p:ph idx="1" type="body"/>
          </p:nvPr>
        </p:nvSpPr>
        <p:spPr>
          <a:xfrm>
            <a:off x="607555" y="587575"/>
            <a:ext cx="58818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260" name="Google Shape;260;g3ed978021da_0_278"/>
          <p:cNvPicPr preferRelativeResize="0"/>
          <p:nvPr/>
        </p:nvPicPr>
        <p:blipFill rotWithShape="1">
          <a:blip r:embed="rId2">
            <a:alphaModFix/>
          </a:blip>
          <a:srcRect b="0" l="0" r="0" t="0"/>
          <a:stretch/>
        </p:blipFill>
        <p:spPr>
          <a:xfrm>
            <a:off x="6920581" y="354148"/>
            <a:ext cx="4094254" cy="6404165"/>
          </a:xfrm>
          <a:prstGeom prst="rect">
            <a:avLst/>
          </a:prstGeom>
          <a:noFill/>
          <a:ln>
            <a:noFill/>
          </a:ln>
        </p:spPr>
      </p:pic>
      <p:sp>
        <p:nvSpPr>
          <p:cNvPr id="261" name="Google Shape;261;g3ed978021da_0_278"/>
          <p:cNvSpPr/>
          <p:nvPr>
            <p:ph idx="2" type="pic"/>
          </p:nvPr>
        </p:nvSpPr>
        <p:spPr>
          <a:xfrm>
            <a:off x="7735037" y="1373925"/>
            <a:ext cx="2444100" cy="4337100"/>
          </a:xfrm>
          <a:prstGeom prst="rect">
            <a:avLst/>
          </a:prstGeom>
          <a:solidFill>
            <a:srgbClr val="D8D8D8"/>
          </a:solidFill>
          <a:ln>
            <a:noFill/>
          </a:ln>
        </p:spPr>
      </p:sp>
      <p:sp>
        <p:nvSpPr>
          <p:cNvPr id="262" name="Google Shape;262;g3ed978021da_0_278"/>
          <p:cNvSpPr txBox="1"/>
          <p:nvPr>
            <p:ph idx="3" type="body"/>
          </p:nvPr>
        </p:nvSpPr>
        <p:spPr>
          <a:xfrm>
            <a:off x="607553" y="2016633"/>
            <a:ext cx="58818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63" name="Google Shape;263;g3ed978021da_0_278"/>
          <p:cNvCxnSpPr/>
          <p:nvPr/>
        </p:nvCxnSpPr>
        <p:spPr>
          <a:xfrm>
            <a:off x="11661249" y="6578238"/>
            <a:ext cx="190800" cy="0"/>
          </a:xfrm>
          <a:prstGeom prst="straightConnector1">
            <a:avLst/>
          </a:prstGeom>
          <a:noFill/>
          <a:ln cap="flat" cmpd="sng" w="12700">
            <a:solidFill>
              <a:schemeClr val="lt1"/>
            </a:solidFill>
            <a:prstDash val="solid"/>
            <a:miter lim="8000"/>
            <a:headEnd len="sm" w="sm" type="none"/>
            <a:tailEnd len="sm" w="sm" type="none"/>
          </a:ln>
        </p:spPr>
      </p:cxnSp>
      <p:sp>
        <p:nvSpPr>
          <p:cNvPr id="264" name="Google Shape;264;g3ed978021da_0_278"/>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265" name="Shape 265"/>
        <p:cNvGrpSpPr/>
        <p:nvPr/>
      </p:nvGrpSpPr>
      <p:grpSpPr>
        <a:xfrm>
          <a:off x="0" y="0"/>
          <a:ext cx="0" cy="0"/>
          <a:chOff x="0" y="0"/>
          <a:chExt cx="0" cy="0"/>
        </a:xfrm>
      </p:grpSpPr>
      <p:sp>
        <p:nvSpPr>
          <p:cNvPr id="266" name="Google Shape;266;g3ed978021da_0_286"/>
          <p:cNvSpPr/>
          <p:nvPr/>
        </p:nvSpPr>
        <p:spPr>
          <a:xfrm rot="-5400000">
            <a:off x="5088451" y="-5088484"/>
            <a:ext cx="20151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g3ed978021da_0_286"/>
          <p:cNvSpPr txBox="1"/>
          <p:nvPr>
            <p:ph idx="1" type="body"/>
          </p:nvPr>
        </p:nvSpPr>
        <p:spPr>
          <a:xfrm>
            <a:off x="904856" y="826894"/>
            <a:ext cx="104793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g3ed978021da_0_286"/>
          <p:cNvSpPr txBox="1"/>
          <p:nvPr>
            <p:ph idx="2" type="body"/>
          </p:nvPr>
        </p:nvSpPr>
        <p:spPr>
          <a:xfrm>
            <a:off x="904856" y="2457445"/>
            <a:ext cx="10479300" cy="3781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28" name="Shape 28"/>
        <p:cNvGrpSpPr/>
        <p:nvPr/>
      </p:nvGrpSpPr>
      <p:grpSpPr>
        <a:xfrm>
          <a:off x="0" y="0"/>
          <a:ext cx="0" cy="0"/>
          <a:chOff x="0" y="0"/>
          <a:chExt cx="0" cy="0"/>
        </a:xfrm>
      </p:grpSpPr>
      <p:sp>
        <p:nvSpPr>
          <p:cNvPr id="29" name="Google Shape;29;p47"/>
          <p:cNvSpPr/>
          <p:nvPr/>
        </p:nvSpPr>
        <p:spPr>
          <a:xfrm flipH="1" rot="10800000">
            <a:off x="-1" y="-2"/>
            <a:ext cx="138240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 name="Google Shape;30;p47"/>
          <p:cNvSpPr txBox="1"/>
          <p:nvPr>
            <p:ph idx="1" type="body"/>
          </p:nvPr>
        </p:nvSpPr>
        <p:spPr>
          <a:xfrm>
            <a:off x="2089770" y="1948245"/>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7"/>
          <p:cNvSpPr txBox="1"/>
          <p:nvPr>
            <p:ph idx="2" type="body"/>
          </p:nvPr>
        </p:nvSpPr>
        <p:spPr>
          <a:xfrm>
            <a:off x="2815882" y="1948246"/>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47"/>
          <p:cNvSpPr txBox="1"/>
          <p:nvPr>
            <p:ph idx="3" type="body"/>
          </p:nvPr>
        </p:nvSpPr>
        <p:spPr>
          <a:xfrm>
            <a:off x="2089770" y="2526107"/>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47"/>
          <p:cNvSpPr txBox="1"/>
          <p:nvPr>
            <p:ph idx="4" type="body"/>
          </p:nvPr>
        </p:nvSpPr>
        <p:spPr>
          <a:xfrm>
            <a:off x="2815882" y="2526108"/>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47"/>
          <p:cNvSpPr txBox="1"/>
          <p:nvPr>
            <p:ph idx="5" type="body"/>
          </p:nvPr>
        </p:nvSpPr>
        <p:spPr>
          <a:xfrm>
            <a:off x="2089770" y="3105176"/>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47"/>
          <p:cNvSpPr txBox="1"/>
          <p:nvPr>
            <p:ph idx="6" type="body"/>
          </p:nvPr>
        </p:nvSpPr>
        <p:spPr>
          <a:xfrm>
            <a:off x="2815882" y="3105177"/>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47"/>
          <p:cNvSpPr txBox="1"/>
          <p:nvPr>
            <p:ph idx="7" type="body"/>
          </p:nvPr>
        </p:nvSpPr>
        <p:spPr>
          <a:xfrm>
            <a:off x="2089770" y="3687502"/>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47"/>
          <p:cNvSpPr txBox="1"/>
          <p:nvPr>
            <p:ph idx="8" type="body"/>
          </p:nvPr>
        </p:nvSpPr>
        <p:spPr>
          <a:xfrm>
            <a:off x="2815882" y="3687503"/>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47"/>
          <p:cNvSpPr txBox="1"/>
          <p:nvPr>
            <p:ph idx="9" type="body"/>
          </p:nvPr>
        </p:nvSpPr>
        <p:spPr>
          <a:xfrm>
            <a:off x="2089770" y="4266601"/>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47"/>
          <p:cNvSpPr txBox="1"/>
          <p:nvPr>
            <p:ph idx="13" type="body"/>
          </p:nvPr>
        </p:nvSpPr>
        <p:spPr>
          <a:xfrm>
            <a:off x="2815882" y="4266602"/>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47"/>
          <p:cNvSpPr/>
          <p:nvPr>
            <p:ph idx="14" type="pic"/>
          </p:nvPr>
        </p:nvSpPr>
        <p:spPr>
          <a:xfrm>
            <a:off x="788894" y="340862"/>
            <a:ext cx="11403106" cy="1903699"/>
          </a:xfrm>
          <a:prstGeom prst="rect">
            <a:avLst/>
          </a:prstGeom>
          <a:solidFill>
            <a:srgbClr val="BFBFBF"/>
          </a:solidFill>
          <a:ln>
            <a:noFill/>
          </a:ln>
        </p:spPr>
      </p:sp>
      <p:cxnSp>
        <p:nvCxnSpPr>
          <p:cNvPr id="41" name="Google Shape;41;p47"/>
          <p:cNvCxnSpPr/>
          <p:nvPr/>
        </p:nvCxnSpPr>
        <p:spPr>
          <a:xfrm flipH="1" rot="10800000">
            <a:off x="2006098" y="2517425"/>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2" name="Google Shape;42;p47"/>
          <p:cNvCxnSpPr/>
          <p:nvPr/>
        </p:nvCxnSpPr>
        <p:spPr>
          <a:xfrm flipH="1" rot="10800000">
            <a:off x="2006098" y="309524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3" name="Google Shape;43;p47"/>
          <p:cNvCxnSpPr/>
          <p:nvPr/>
        </p:nvCxnSpPr>
        <p:spPr>
          <a:xfrm flipH="1" rot="10800000">
            <a:off x="2006098" y="3673071"/>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4" name="Google Shape;44;p47"/>
          <p:cNvCxnSpPr/>
          <p:nvPr/>
        </p:nvCxnSpPr>
        <p:spPr>
          <a:xfrm flipH="1" rot="10800000">
            <a:off x="2006098" y="4250894"/>
            <a:ext cx="9108000" cy="14543"/>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45" name="Shape 45"/>
        <p:cNvGrpSpPr/>
        <p:nvPr/>
      </p:nvGrpSpPr>
      <p:grpSpPr>
        <a:xfrm>
          <a:off x="0" y="0"/>
          <a:ext cx="0" cy="0"/>
          <a:chOff x="0" y="0"/>
          <a:chExt cx="0" cy="0"/>
        </a:xfrm>
      </p:grpSpPr>
      <p:sp>
        <p:nvSpPr>
          <p:cNvPr id="46" name="Google Shape;46;p48"/>
          <p:cNvSpPr/>
          <p:nvPr/>
        </p:nvSpPr>
        <p:spPr>
          <a:xfrm>
            <a:off x="6982690" y="527858"/>
            <a:ext cx="4721156" cy="580228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Calibri"/>
              <a:ea typeface="Calibri"/>
              <a:cs typeface="Calibri"/>
              <a:sym typeface="Calibri"/>
            </a:endParaRPr>
          </a:p>
        </p:txBody>
      </p:sp>
      <p:sp>
        <p:nvSpPr>
          <p:cNvPr id="47" name="Google Shape;47;p48"/>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48"/>
          <p:cNvSpPr/>
          <p:nvPr>
            <p:ph idx="2" type="pic"/>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49" name="Shape 49"/>
        <p:cNvGrpSpPr/>
        <p:nvPr/>
      </p:nvGrpSpPr>
      <p:grpSpPr>
        <a:xfrm>
          <a:off x="0" y="0"/>
          <a:ext cx="0" cy="0"/>
          <a:chOff x="0" y="0"/>
          <a:chExt cx="0" cy="0"/>
        </a:xfrm>
      </p:grpSpPr>
      <p:sp>
        <p:nvSpPr>
          <p:cNvPr id="50" name="Google Shape;50;p49"/>
          <p:cNvSpPr/>
          <p:nvPr/>
        </p:nvSpPr>
        <p:spPr>
          <a:xfrm flipH="1" rot="10800000">
            <a:off x="11357811" y="0"/>
            <a:ext cx="82804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 name="Google Shape;51;p49"/>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52" name="Google Shape;52;p49"/>
          <p:cNvPicPr preferRelativeResize="0"/>
          <p:nvPr/>
        </p:nvPicPr>
        <p:blipFill rotWithShape="1">
          <a:blip r:embed="rId2">
            <a:alphaModFix/>
          </a:blip>
          <a:srcRect b="0" l="0" r="0" t="0"/>
          <a:stretch/>
        </p:blipFill>
        <p:spPr>
          <a:xfrm>
            <a:off x="6920581" y="354148"/>
            <a:ext cx="4094254" cy="6404164"/>
          </a:xfrm>
          <a:prstGeom prst="rect">
            <a:avLst/>
          </a:prstGeom>
          <a:noFill/>
          <a:ln>
            <a:noFill/>
          </a:ln>
        </p:spPr>
      </p:pic>
      <p:sp>
        <p:nvSpPr>
          <p:cNvPr id="53" name="Google Shape;53;p49"/>
          <p:cNvSpPr/>
          <p:nvPr>
            <p:ph idx="2" type="pic"/>
          </p:nvPr>
        </p:nvSpPr>
        <p:spPr>
          <a:xfrm>
            <a:off x="7735037" y="1373925"/>
            <a:ext cx="2444127" cy="4336988"/>
          </a:xfrm>
          <a:prstGeom prst="rect">
            <a:avLst/>
          </a:prstGeom>
          <a:solidFill>
            <a:srgbClr val="D8D8D8"/>
          </a:solidFill>
          <a:ln>
            <a:noFill/>
          </a:ln>
        </p:spPr>
      </p:sp>
      <p:sp>
        <p:nvSpPr>
          <p:cNvPr id="54" name="Google Shape;54;p49"/>
          <p:cNvSpPr txBox="1"/>
          <p:nvPr>
            <p:ph idx="3" type="body"/>
          </p:nvPr>
        </p:nvSpPr>
        <p:spPr>
          <a:xfrm>
            <a:off x="607553" y="2016633"/>
            <a:ext cx="5881763"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5" name="Google Shape;55;p49"/>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56" name="Google Shape;56;p49"/>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57" name="Shape 57"/>
        <p:cNvGrpSpPr/>
        <p:nvPr/>
      </p:nvGrpSpPr>
      <p:grpSpPr>
        <a:xfrm>
          <a:off x="0" y="0"/>
          <a:ext cx="0" cy="0"/>
          <a:chOff x="0" y="0"/>
          <a:chExt cx="0" cy="0"/>
        </a:xfrm>
      </p:grpSpPr>
      <p:sp>
        <p:nvSpPr>
          <p:cNvPr id="58" name="Google Shape;58;p50"/>
          <p:cNvSpPr/>
          <p:nvPr/>
        </p:nvSpPr>
        <p:spPr>
          <a:xfrm>
            <a:off x="0" y="0"/>
            <a:ext cx="4780547" cy="687432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 name="Google Shape;59;p50"/>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50"/>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50"/>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50"/>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50"/>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50"/>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50"/>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50"/>
          <p:cNvSpPr/>
          <p:nvPr>
            <p:ph idx="8" type="pic"/>
          </p:nvPr>
        </p:nvSpPr>
        <p:spPr>
          <a:xfrm>
            <a:off x="-48344" y="0"/>
            <a:ext cx="3570477" cy="6858000"/>
          </a:xfrm>
          <a:prstGeom prst="rect">
            <a:avLst/>
          </a:prstGeom>
          <a:solidFill>
            <a:srgbClr val="D8D8D8"/>
          </a:solidFill>
          <a:ln>
            <a:noFill/>
          </a:ln>
        </p:spPr>
      </p:sp>
      <p:sp>
        <p:nvSpPr>
          <p:cNvPr id="67" name="Google Shape;67;p50"/>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 name="Google Shape;68;p50"/>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69" name="Shape 69"/>
        <p:cNvGrpSpPr/>
        <p:nvPr/>
      </p:nvGrpSpPr>
      <p:grpSpPr>
        <a:xfrm>
          <a:off x="0" y="0"/>
          <a:ext cx="0" cy="0"/>
          <a:chOff x="0" y="0"/>
          <a:chExt cx="0" cy="0"/>
        </a:xfrm>
      </p:grpSpPr>
      <p:sp>
        <p:nvSpPr>
          <p:cNvPr id="70" name="Google Shape;70;p51"/>
          <p:cNvSpPr/>
          <p:nvPr/>
        </p:nvSpPr>
        <p:spPr>
          <a:xfrm rot="-5400000">
            <a:off x="5088466" y="-5088468"/>
            <a:ext cx="2015069"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51"/>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51"/>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73" name="Shape 73"/>
        <p:cNvGrpSpPr/>
        <p:nvPr/>
      </p:nvGrpSpPr>
      <p:grpSpPr>
        <a:xfrm>
          <a:off x="0" y="0"/>
          <a:ext cx="0" cy="0"/>
          <a:chOff x="0" y="0"/>
          <a:chExt cx="0" cy="0"/>
        </a:xfrm>
      </p:grpSpPr>
      <p:sp>
        <p:nvSpPr>
          <p:cNvPr id="74" name="Google Shape;74;p52"/>
          <p:cNvSpPr/>
          <p:nvPr/>
        </p:nvSpPr>
        <p:spPr>
          <a:xfrm>
            <a:off x="-1" y="-1"/>
            <a:ext cx="8146473" cy="6844027"/>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52"/>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52"/>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52"/>
          <p:cNvSpPr/>
          <p:nvPr>
            <p:ph idx="3" type="pic"/>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21" Type="http://schemas.openxmlformats.org/officeDocument/2006/relationships/theme" Target="../theme/theme1.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43"/>
          <p:cNvCxnSpPr/>
          <p:nvPr/>
        </p:nvCxnSpPr>
        <p:spPr>
          <a:xfrm>
            <a:off x="11740762" y="6578238"/>
            <a:ext cx="190704" cy="0"/>
          </a:xfrm>
          <a:prstGeom prst="straightConnector1">
            <a:avLst/>
          </a:prstGeom>
          <a:noFill/>
          <a:ln cap="flat" cmpd="sng" w="12700">
            <a:solidFill>
              <a:srgbClr val="E36C34"/>
            </a:solidFill>
            <a:prstDash val="solid"/>
            <a:miter lim="800000"/>
            <a:headEnd len="sm" w="sm" type="none"/>
            <a:tailEnd len="sm" w="sm" type="none"/>
          </a:ln>
        </p:spPr>
      </p:cxnSp>
      <p:sp>
        <p:nvSpPr>
          <p:cNvPr id="11" name="Google Shape;11;p43"/>
          <p:cNvSpPr txBox="1"/>
          <p:nvPr/>
        </p:nvSpPr>
        <p:spPr>
          <a:xfrm rot="-5400000">
            <a:off x="9922517"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100" u="none" cap="none" strike="noStrike">
                <a:solidFill>
                  <a:srgbClr val="633547"/>
                </a:solidFill>
                <a:latin typeface="Calibri"/>
                <a:ea typeface="Calibri"/>
                <a:cs typeface="Calibri"/>
                <a:sym typeface="Calibri"/>
              </a:rPr>
              <a:t>highly skilled migrant women</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cxnSp>
        <p:nvCxnSpPr>
          <p:cNvPr id="135" name="Google Shape;135;g3ed978021da_0_155"/>
          <p:cNvCxnSpPr/>
          <p:nvPr/>
        </p:nvCxnSpPr>
        <p:spPr>
          <a:xfrm>
            <a:off x="11740762" y="6578238"/>
            <a:ext cx="190800" cy="0"/>
          </a:xfrm>
          <a:prstGeom prst="straightConnector1">
            <a:avLst/>
          </a:prstGeom>
          <a:noFill/>
          <a:ln cap="flat" cmpd="sng" w="12700">
            <a:solidFill>
              <a:srgbClr val="E36C34"/>
            </a:solidFill>
            <a:prstDash val="solid"/>
            <a:miter lim="8000"/>
            <a:headEnd len="sm" w="sm" type="none"/>
            <a:tailEnd len="sm" w="sm" type="none"/>
          </a:ln>
        </p:spPr>
      </p:cxnSp>
      <p:sp>
        <p:nvSpPr>
          <p:cNvPr id="136" name="Google Shape;136;g3ed978021da_0_155"/>
          <p:cNvSpPr txBox="1"/>
          <p:nvPr/>
        </p:nvSpPr>
        <p:spPr>
          <a:xfrm rot="-5400000">
            <a:off x="9922452"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www.youtube.com/watch?v=pPvhTOHAmQM" TargetMode="External"/><Relationship Id="rId4" Type="http://schemas.openxmlformats.org/officeDocument/2006/relationships/image" Target="../media/image5.png"/><Relationship Id="rId5" Type="http://schemas.openxmlformats.org/officeDocument/2006/relationships/hyperlink" Target="https://www.youtube.com/watch?v=pPvhTOHAmQM" TargetMode="External"/><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s://www.youtube.com/watch?v=aX_3IQkiTMo" TargetMode="External"/><Relationship Id="rId5" Type="http://schemas.openxmlformats.org/officeDocument/2006/relationships/hyperlink" Target="https://www.youtube.com/watch?v=aX_3IQkiTMo" TargetMode="External"/><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ug-freiburg.de/" TargetMode="External"/><Relationship Id="rId4" Type="http://schemas.openxmlformats.org/officeDocument/2006/relationships/hyperlink" Target="https://engagiertes-freiburg.de/" TargetMode="External"/><Relationship Id="rId9" Type="http://schemas.openxmlformats.org/officeDocument/2006/relationships/hyperlink" Target="https://www.suedwind-freiburg.de/" TargetMode="External"/><Relationship Id="rId5" Type="http://schemas.openxmlformats.org/officeDocument/2006/relationships/hyperlink" Target="https://www.jobcenter-freiburg.de/" TargetMode="External"/><Relationship Id="rId6" Type="http://schemas.openxmlformats.org/officeDocument/2006/relationships/hyperlink" Target="https://www.arbeitsagentur.de/vor-ort/freiburg" TargetMode="External"/><Relationship Id="rId7" Type="http://schemas.openxmlformats.org/officeDocument/2006/relationships/hyperlink" Target="https://www.ior-languageacademy.com/" TargetMode="External"/><Relationship Id="rId8" Type="http://schemas.openxmlformats.org/officeDocument/2006/relationships/hyperlink" Target="https://www.vhs-freiburg.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hyperlink" Target="https://www.accenture.com/us-en/about/responsible-business/accenture-commitment-helping-refugees" TargetMode="External"/><Relationship Id="rId4" Type="http://schemas.openxmlformats.org/officeDocument/2006/relationships/image" Target="../media/image5.png"/><Relationship Id="rId5" Type="http://schemas.openxmlformats.org/officeDocument/2006/relationships/hyperlink" Target="https://www.accenture.com/us-en/about/responsible-business/accenture-commitment-helping-refugees" TargetMode="External"/><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8.jpg"/><Relationship Id="rId4" Type="http://schemas.openxmlformats.org/officeDocument/2006/relationships/hyperlink" Target="https://www.linkedin.com/company/cooperation-in-education-gateway" TargetMode="External"/><Relationship Id="rId5" Type="http://schemas.openxmlformats.org/officeDocument/2006/relationships/hyperlink" Target="https://www.instagram.com/cie.gateway?igsh=dzNxYnl3OGpnbmp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g3ed978021da_0_145"/>
          <p:cNvPicPr preferRelativeResize="0"/>
          <p:nvPr>
            <p:ph idx="2" type="pic"/>
          </p:nvPr>
        </p:nvPicPr>
        <p:blipFill rotWithShape="1">
          <a:blip r:embed="rId3">
            <a:alphaModFix/>
          </a:blip>
          <a:srcRect b="0" l="7905" r="7913" t="0"/>
          <a:stretch/>
        </p:blipFill>
        <p:spPr>
          <a:xfrm>
            <a:off x="482600" y="1444869"/>
            <a:ext cx="2095500" cy="3733801"/>
          </a:xfrm>
          <a:prstGeom prst="rect">
            <a:avLst/>
          </a:prstGeom>
          <a:solidFill>
            <a:srgbClr val="BFBFBF"/>
          </a:solidFill>
          <a:ln>
            <a:noFill/>
          </a:ln>
        </p:spPr>
      </p:pic>
      <p:pic>
        <p:nvPicPr>
          <p:cNvPr id="274" name="Google Shape;274;g3ed978021da_0_145"/>
          <p:cNvPicPr preferRelativeResize="0"/>
          <p:nvPr>
            <p:ph idx="3" type="pic"/>
          </p:nvPr>
        </p:nvPicPr>
        <p:blipFill rotWithShape="1">
          <a:blip r:embed="rId4">
            <a:alphaModFix/>
          </a:blip>
          <a:srcRect b="-340" l="43539" r="19047" t="340"/>
          <a:stretch/>
        </p:blipFill>
        <p:spPr>
          <a:xfrm>
            <a:off x="2781300" y="1444869"/>
            <a:ext cx="2095499" cy="3733801"/>
          </a:xfrm>
          <a:prstGeom prst="rect">
            <a:avLst/>
          </a:prstGeom>
          <a:solidFill>
            <a:srgbClr val="BFBFBF"/>
          </a:solidFill>
          <a:ln>
            <a:noFill/>
          </a:ln>
        </p:spPr>
      </p:pic>
      <p:pic>
        <p:nvPicPr>
          <p:cNvPr id="275" name="Google Shape;275;g3ed978021da_0_145"/>
          <p:cNvPicPr preferRelativeResize="0"/>
          <p:nvPr>
            <p:ph idx="5" type="pic"/>
          </p:nvPr>
        </p:nvPicPr>
        <p:blipFill rotWithShape="1">
          <a:blip r:embed="rId5">
            <a:alphaModFix/>
          </a:blip>
          <a:srcRect b="0" l="7912" r="7912" t="0"/>
          <a:stretch/>
        </p:blipFill>
        <p:spPr>
          <a:xfrm>
            <a:off x="7378700" y="1444869"/>
            <a:ext cx="2095500" cy="3733801"/>
          </a:xfrm>
          <a:prstGeom prst="rect">
            <a:avLst/>
          </a:prstGeom>
          <a:solidFill>
            <a:srgbClr val="BFBFBF"/>
          </a:solidFill>
          <a:ln>
            <a:noFill/>
          </a:ln>
        </p:spPr>
      </p:pic>
      <p:pic>
        <p:nvPicPr>
          <p:cNvPr id="276" name="Google Shape;276;g3ed978021da_0_145"/>
          <p:cNvPicPr preferRelativeResize="0"/>
          <p:nvPr>
            <p:ph idx="6" type="pic"/>
          </p:nvPr>
        </p:nvPicPr>
        <p:blipFill rotWithShape="1">
          <a:blip r:embed="rId6">
            <a:alphaModFix/>
          </a:blip>
          <a:srcRect b="0" l="7905" r="7913" t="0"/>
          <a:stretch/>
        </p:blipFill>
        <p:spPr>
          <a:xfrm>
            <a:off x="9677400" y="1444869"/>
            <a:ext cx="2095500" cy="3733801"/>
          </a:xfrm>
          <a:prstGeom prst="rect">
            <a:avLst/>
          </a:prstGeom>
          <a:solidFill>
            <a:srgbClr val="BFBFBF"/>
          </a:solidFill>
          <a:ln>
            <a:noFill/>
          </a:ln>
        </p:spPr>
      </p:pic>
      <p:pic>
        <p:nvPicPr>
          <p:cNvPr id="277" name="Google Shape;277;g3ed978021da_0_145"/>
          <p:cNvPicPr preferRelativeResize="0"/>
          <p:nvPr>
            <p:ph idx="4" type="pic"/>
          </p:nvPr>
        </p:nvPicPr>
        <p:blipFill rotWithShape="1">
          <a:blip r:embed="rId7">
            <a:alphaModFix/>
          </a:blip>
          <a:srcRect b="0" l="10710" r="10710" t="0"/>
          <a:stretch/>
        </p:blipFill>
        <p:spPr>
          <a:xfrm>
            <a:off x="5080000" y="1444869"/>
            <a:ext cx="2095500" cy="3733801"/>
          </a:xfrm>
          <a:prstGeom prst="rect">
            <a:avLst/>
          </a:prstGeom>
          <a:solidFill>
            <a:srgbClr val="BFBFBF"/>
          </a:solidFill>
          <a:ln>
            <a:noFill/>
          </a:ln>
        </p:spPr>
      </p:pic>
      <p:sp>
        <p:nvSpPr>
          <p:cNvPr id="278" name="Google Shape;278;g3ed978021da_0_145"/>
          <p:cNvSpPr/>
          <p:nvPr/>
        </p:nvSpPr>
        <p:spPr>
          <a:xfrm>
            <a:off x="0" y="4880225"/>
            <a:ext cx="8292600" cy="698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79" name="Google Shape;279;g3ed978021da_0_145"/>
          <p:cNvSpPr txBox="1"/>
          <p:nvPr/>
        </p:nvSpPr>
        <p:spPr>
          <a:xfrm>
            <a:off x="33450" y="4998675"/>
            <a:ext cx="8351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GB" sz="2400" u="none" cap="none" strike="noStrike">
                <a:solidFill>
                  <a:schemeClr val="lt1"/>
                </a:solidFill>
                <a:latin typeface="Calibri"/>
                <a:ea typeface="Calibri"/>
                <a:cs typeface="Calibri"/>
                <a:sym typeface="Calibri"/>
              </a:rPr>
              <a:t>Curriculum B: Topic </a:t>
            </a:r>
            <a:r>
              <a:rPr b="1" lang="en-GB" sz="2400">
                <a:solidFill>
                  <a:schemeClr val="lt1"/>
                </a:solidFill>
                <a:latin typeface="Calibri"/>
                <a:ea typeface="Calibri"/>
                <a:cs typeface="Calibri"/>
                <a:sym typeface="Calibri"/>
              </a:rPr>
              <a:t>4</a:t>
            </a:r>
            <a:r>
              <a:rPr b="1" i="0" lang="en-GB" sz="2400" u="none" cap="none" strike="noStrike">
                <a:solidFill>
                  <a:schemeClr val="lt1"/>
                </a:solidFill>
                <a:latin typeface="Calibri"/>
                <a:ea typeface="Calibri"/>
                <a:cs typeface="Calibri"/>
                <a:sym typeface="Calibri"/>
              </a:rPr>
              <a:t>: </a:t>
            </a:r>
            <a:r>
              <a:rPr b="1" lang="en-GB" sz="2400">
                <a:solidFill>
                  <a:schemeClr val="lt1"/>
                </a:solidFill>
                <a:latin typeface="Calibri"/>
                <a:ea typeface="Calibri"/>
                <a:cs typeface="Calibri"/>
                <a:sym typeface="Calibri"/>
              </a:rPr>
              <a:t>Collaboration with Migrant Networks</a:t>
            </a:r>
            <a:endParaRPr b="1" sz="2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sz="2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7"/>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03</a:t>
            </a:r>
            <a:endParaRPr/>
          </a:p>
        </p:txBody>
      </p:sp>
      <p:pic>
        <p:nvPicPr>
          <p:cNvPr id="370" name="Google Shape;370;p17"/>
          <p:cNvPicPr preferRelativeResize="0"/>
          <p:nvPr>
            <p:ph idx="2" type="pic"/>
          </p:nvPr>
        </p:nvPicPr>
        <p:blipFill rotWithShape="1">
          <a:blip r:embed="rId3">
            <a:alphaModFix/>
          </a:blip>
          <a:srcRect b="10846" l="0" r="0" t="10846"/>
          <a:stretch/>
        </p:blipFill>
        <p:spPr>
          <a:xfrm>
            <a:off x="238772" y="2626822"/>
            <a:ext cx="7708195" cy="3396829"/>
          </a:xfrm>
          <a:prstGeom prst="rect">
            <a:avLst/>
          </a:prstGeom>
          <a:solidFill>
            <a:srgbClr val="BFBFBF"/>
          </a:solidFill>
          <a:ln>
            <a:noFill/>
          </a:ln>
        </p:spPr>
      </p:pic>
      <p:sp>
        <p:nvSpPr>
          <p:cNvPr id="371" name="Google Shape;371;p17"/>
          <p:cNvSpPr/>
          <p:nvPr/>
        </p:nvSpPr>
        <p:spPr>
          <a:xfrm>
            <a:off x="5630288" y="3912476"/>
            <a:ext cx="4060250"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372" name="Google Shape;372;p17"/>
          <p:cNvSpPr txBox="1"/>
          <p:nvPr/>
        </p:nvSpPr>
        <p:spPr>
          <a:xfrm>
            <a:off x="5630288" y="3938625"/>
            <a:ext cx="406025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Business Value </a:t>
            </a:r>
            <a:br>
              <a:rPr b="1" i="0" lang="en-GB" sz="3600" u="none" cap="none" strike="noStrike">
                <a:solidFill>
                  <a:srgbClr val="E36C34"/>
                </a:solidFill>
                <a:latin typeface="Calibri"/>
                <a:ea typeface="Calibri"/>
                <a:cs typeface="Calibri"/>
                <a:sym typeface="Calibri"/>
              </a:rPr>
            </a:br>
            <a:r>
              <a:rPr b="1" i="0" lang="en-GB" sz="3600" u="none" cap="none" strike="noStrike">
                <a:solidFill>
                  <a:srgbClr val="E36C34"/>
                </a:solidFill>
                <a:latin typeface="Calibri"/>
                <a:ea typeface="Calibri"/>
                <a:cs typeface="Calibri"/>
                <a:sym typeface="Calibri"/>
              </a:rPr>
              <a:t>of Collaboration</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8"/>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BUSINESS VALUE OF COLLABORATION</a:t>
            </a:r>
            <a:endParaRPr/>
          </a:p>
        </p:txBody>
      </p:sp>
      <p:sp>
        <p:nvSpPr>
          <p:cNvPr id="379" name="Google Shape;379;p18"/>
          <p:cNvSpPr txBox="1"/>
          <p:nvPr>
            <p:ph idx="2" type="body"/>
          </p:nvPr>
        </p:nvSpPr>
        <p:spPr>
          <a:xfrm>
            <a:off x="904856" y="1452006"/>
            <a:ext cx="10053000" cy="42504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Collaboration with migrant networks can create measurable business </a:t>
            </a:r>
            <a:endParaRPr/>
          </a:p>
          <a:p>
            <a:pPr indent="-228600" lvl="0" marL="228600" rtl="0" algn="l">
              <a:lnSpc>
                <a:spcPct val="103333"/>
              </a:lnSpc>
              <a:spcBef>
                <a:spcPts val="0"/>
              </a:spcBef>
              <a:spcAft>
                <a:spcPts val="0"/>
              </a:spcAft>
              <a:buClr>
                <a:srgbClr val="633547"/>
              </a:buClr>
              <a:buSzPts val="2400"/>
              <a:buNone/>
            </a:pPr>
            <a:r>
              <a:rPr lang="en-GB"/>
              <a:t>value:</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access to a wider and often untapped talent pool,</a:t>
            </a:r>
            <a:endParaRPr/>
          </a:p>
          <a:p>
            <a:pPr indent="-342900" lvl="0" marL="342900" rtl="0" algn="l">
              <a:lnSpc>
                <a:spcPct val="103333"/>
              </a:lnSpc>
              <a:spcBef>
                <a:spcPts val="0"/>
              </a:spcBef>
              <a:spcAft>
                <a:spcPts val="0"/>
              </a:spcAft>
              <a:buClr>
                <a:srgbClr val="633547"/>
              </a:buClr>
              <a:buSzPts val="2400"/>
              <a:buFont typeface="Arial"/>
              <a:buChar char="•"/>
            </a:pPr>
            <a:r>
              <a:rPr lang="en-GB"/>
              <a:t>reduced time-to-hire through more targeted outreach,</a:t>
            </a:r>
            <a:endParaRPr/>
          </a:p>
          <a:p>
            <a:pPr indent="-342900" lvl="0" marL="342900" rtl="0" algn="l">
              <a:lnSpc>
                <a:spcPct val="103333"/>
              </a:lnSpc>
              <a:spcBef>
                <a:spcPts val="0"/>
              </a:spcBef>
              <a:spcAft>
                <a:spcPts val="0"/>
              </a:spcAft>
              <a:buClr>
                <a:srgbClr val="633547"/>
              </a:buClr>
              <a:buSzPts val="2400"/>
              <a:buFont typeface="Arial"/>
              <a:buChar char="•"/>
            </a:pPr>
            <a:r>
              <a:rPr lang="en-GB"/>
              <a:t>lower recruitment risk through trusted referrals,</a:t>
            </a:r>
            <a:endParaRPr/>
          </a:p>
          <a:p>
            <a:pPr indent="-342900" lvl="0" marL="342900" rtl="0" algn="l">
              <a:lnSpc>
                <a:spcPct val="103333"/>
              </a:lnSpc>
              <a:spcBef>
                <a:spcPts val="0"/>
              </a:spcBef>
              <a:spcAft>
                <a:spcPts val="0"/>
              </a:spcAft>
              <a:buClr>
                <a:srgbClr val="633547"/>
              </a:buClr>
              <a:buSzPts val="2400"/>
              <a:buFont typeface="Arial"/>
              <a:buChar char="•"/>
            </a:pPr>
            <a:r>
              <a:rPr lang="en-GB"/>
              <a:t>improved onboarding and retention through mentoring and community support, and</a:t>
            </a:r>
            <a:endParaRPr/>
          </a:p>
          <a:p>
            <a:pPr indent="-342900" lvl="0" marL="342900" rtl="0" algn="l">
              <a:lnSpc>
                <a:spcPct val="103333"/>
              </a:lnSpc>
              <a:spcBef>
                <a:spcPts val="0"/>
              </a:spcBef>
              <a:spcAft>
                <a:spcPts val="0"/>
              </a:spcAft>
              <a:buClr>
                <a:srgbClr val="633547"/>
              </a:buClr>
              <a:buSzPts val="2400"/>
              <a:buFont typeface="Arial"/>
              <a:buChar char="•"/>
            </a:pPr>
            <a:r>
              <a:rPr lang="en-GB"/>
              <a:t>stronger employer reputation as an inclusive and forward-looking organisation.</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Inclusive recruitment is not only a social initiative </a:t>
            </a:r>
            <a:br>
              <a:rPr b="1" lang="en-GB">
                <a:solidFill>
                  <a:srgbClr val="E36C34"/>
                </a:solidFill>
                <a:latin typeface="Calibri"/>
                <a:ea typeface="Calibri"/>
                <a:cs typeface="Calibri"/>
                <a:sym typeface="Calibri"/>
              </a:rPr>
            </a:br>
            <a:r>
              <a:rPr b="1" lang="en-GB">
                <a:solidFill>
                  <a:srgbClr val="E36C34"/>
                </a:solidFill>
                <a:latin typeface="Calibri"/>
                <a:ea typeface="Calibri"/>
                <a:cs typeface="Calibri"/>
                <a:sym typeface="Calibri"/>
              </a:rPr>
              <a:t>— it is a strategic advantage.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9"/>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WHAT WORKS IN PRACTICE</a:t>
            </a:r>
            <a:endParaRPr/>
          </a:p>
        </p:txBody>
      </p:sp>
      <p:sp>
        <p:nvSpPr>
          <p:cNvPr id="386" name="Google Shape;386;p19"/>
          <p:cNvSpPr txBox="1"/>
          <p:nvPr>
            <p:ph idx="2" type="body"/>
          </p:nvPr>
        </p:nvSpPr>
        <p:spPr>
          <a:xfrm>
            <a:off x="904856" y="1780771"/>
            <a:ext cx="4777487" cy="4250335"/>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b="1" lang="en-GB"/>
              <a:t>Do:</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start with small, clearly defined pilots,</a:t>
            </a:r>
            <a:endParaRPr/>
          </a:p>
          <a:p>
            <a:pPr indent="-342900" lvl="0" marL="342900" rtl="0" algn="l">
              <a:lnSpc>
                <a:spcPct val="103333"/>
              </a:lnSpc>
              <a:spcBef>
                <a:spcPts val="0"/>
              </a:spcBef>
              <a:spcAft>
                <a:spcPts val="0"/>
              </a:spcAft>
              <a:buClr>
                <a:srgbClr val="633547"/>
              </a:buClr>
              <a:buSzPts val="2400"/>
              <a:buFont typeface="Arial"/>
              <a:buChar char="•"/>
            </a:pPr>
            <a:r>
              <a:rPr lang="en-GB"/>
              <a:t>build relationships gradually,</a:t>
            </a:r>
            <a:endParaRPr/>
          </a:p>
          <a:p>
            <a:pPr indent="-342900" lvl="0" marL="342900" rtl="0" algn="l">
              <a:lnSpc>
                <a:spcPct val="103333"/>
              </a:lnSpc>
              <a:spcBef>
                <a:spcPts val="0"/>
              </a:spcBef>
              <a:spcAft>
                <a:spcPts val="0"/>
              </a:spcAft>
              <a:buClr>
                <a:srgbClr val="633547"/>
              </a:buClr>
              <a:buSzPts val="2400"/>
              <a:buFont typeface="Arial"/>
              <a:buChar char="•"/>
            </a:pPr>
            <a:r>
              <a:rPr lang="en-GB"/>
              <a:t>treat networks as partners with expertise,</a:t>
            </a:r>
            <a:endParaRPr/>
          </a:p>
          <a:p>
            <a:pPr indent="-342900" lvl="0" marL="342900" rtl="0" algn="l">
              <a:lnSpc>
                <a:spcPct val="103333"/>
              </a:lnSpc>
              <a:spcBef>
                <a:spcPts val="0"/>
              </a:spcBef>
              <a:spcAft>
                <a:spcPts val="0"/>
              </a:spcAft>
              <a:buClr>
                <a:srgbClr val="633547"/>
              </a:buClr>
              <a:buSzPts val="2400"/>
              <a:buFont typeface="Arial"/>
              <a:buChar char="•"/>
            </a:pPr>
            <a:r>
              <a:rPr lang="en-GB"/>
              <a:t>focus on low-risk, resource-efficient collaboration models.</a:t>
            </a:r>
            <a:endParaRPr/>
          </a:p>
          <a:p>
            <a:pPr indent="-228600" lvl="0" marL="228600" rtl="0" algn="l">
              <a:lnSpc>
                <a:spcPct val="103333"/>
              </a:lnSpc>
              <a:spcBef>
                <a:spcPts val="0"/>
              </a:spcBef>
              <a:spcAft>
                <a:spcPts val="0"/>
              </a:spcAft>
              <a:buClr>
                <a:srgbClr val="633547"/>
              </a:buClr>
              <a:buSzPts val="2400"/>
              <a:buNone/>
            </a:pPr>
            <a:r>
              <a:t/>
            </a:r>
            <a:endParaRPr/>
          </a:p>
        </p:txBody>
      </p:sp>
      <p:sp>
        <p:nvSpPr>
          <p:cNvPr id="387" name="Google Shape;387;p19"/>
          <p:cNvSpPr txBox="1"/>
          <p:nvPr/>
        </p:nvSpPr>
        <p:spPr>
          <a:xfrm>
            <a:off x="6096000" y="1780771"/>
            <a:ext cx="4777487" cy="4250335"/>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3333"/>
              </a:lnSpc>
              <a:spcBef>
                <a:spcPts val="0"/>
              </a:spcBef>
              <a:spcAft>
                <a:spcPts val="0"/>
              </a:spcAft>
              <a:buClr>
                <a:srgbClr val="633547"/>
              </a:buClr>
              <a:buSzPts val="2400"/>
              <a:buFont typeface="Arial"/>
              <a:buNone/>
            </a:pPr>
            <a:r>
              <a:rPr b="1" i="0" lang="en-GB" sz="2400">
                <a:solidFill>
                  <a:srgbClr val="633547"/>
                </a:solidFill>
                <a:latin typeface="Calibri"/>
                <a:ea typeface="Calibri"/>
                <a:cs typeface="Calibri"/>
                <a:sym typeface="Calibri"/>
              </a:rPr>
              <a:t>Don’t:</a:t>
            </a:r>
            <a:endParaRPr/>
          </a:p>
          <a:p>
            <a:pPr indent="-228600" lvl="0" marL="228600" marR="0" rtl="0" algn="l">
              <a:lnSpc>
                <a:spcPct val="103333"/>
              </a:lnSpc>
              <a:spcBef>
                <a:spcPts val="0"/>
              </a:spcBef>
              <a:spcAft>
                <a:spcPts val="0"/>
              </a:spcAft>
              <a:buClr>
                <a:srgbClr val="633547"/>
              </a:buClr>
              <a:buSzPts val="2400"/>
              <a:buFont typeface="Arial"/>
              <a:buNone/>
            </a:pPr>
            <a:r>
              <a:t/>
            </a:r>
            <a:endParaRPr b="0" i="0" sz="2400">
              <a:solidFill>
                <a:srgbClr val="633547"/>
              </a:solidFill>
              <a:latin typeface="Calibri"/>
              <a:ea typeface="Calibri"/>
              <a:cs typeface="Calibri"/>
              <a:sym typeface="Calibri"/>
            </a:endParaRPr>
          </a:p>
          <a:p>
            <a:pPr indent="-342900" lvl="0" marL="342900" marR="0" rtl="0" algn="l">
              <a:lnSpc>
                <a:spcPct val="103333"/>
              </a:lnSpc>
              <a:spcBef>
                <a:spcPts val="0"/>
              </a:spcBef>
              <a:spcAft>
                <a:spcPts val="0"/>
              </a:spcAft>
              <a:buClr>
                <a:srgbClr val="633547"/>
              </a:buClr>
              <a:buSzPts val="2400"/>
              <a:buFont typeface="Arial"/>
              <a:buChar char="•"/>
            </a:pPr>
            <a:r>
              <a:rPr b="0" i="0" lang="en-GB" sz="2400">
                <a:solidFill>
                  <a:srgbClr val="633547"/>
                </a:solidFill>
                <a:latin typeface="Calibri"/>
                <a:ea typeface="Calibri"/>
                <a:cs typeface="Calibri"/>
                <a:sym typeface="Calibri"/>
              </a:rPr>
              <a:t>expect immediate results or ready-made candidates,</a:t>
            </a:r>
            <a:endParaRPr/>
          </a:p>
          <a:p>
            <a:pPr indent="-342900" lvl="0" marL="342900" marR="0" rtl="0" algn="l">
              <a:lnSpc>
                <a:spcPct val="103333"/>
              </a:lnSpc>
              <a:spcBef>
                <a:spcPts val="0"/>
              </a:spcBef>
              <a:spcAft>
                <a:spcPts val="0"/>
              </a:spcAft>
              <a:buClr>
                <a:srgbClr val="633547"/>
              </a:buClr>
              <a:buSzPts val="2400"/>
              <a:buFont typeface="Arial"/>
              <a:buChar char="•"/>
            </a:pPr>
            <a:r>
              <a:rPr b="0" i="0" lang="en-GB" sz="2400">
                <a:solidFill>
                  <a:srgbClr val="633547"/>
                </a:solidFill>
                <a:latin typeface="Calibri"/>
                <a:ea typeface="Calibri"/>
                <a:cs typeface="Calibri"/>
                <a:sym typeface="Calibri"/>
              </a:rPr>
              <a:t>approach collaboration as a one-off transaction,</a:t>
            </a:r>
            <a:endParaRPr/>
          </a:p>
          <a:p>
            <a:pPr indent="-342900" lvl="0" marL="342900" marR="0" rtl="0" algn="l">
              <a:lnSpc>
                <a:spcPct val="103333"/>
              </a:lnSpc>
              <a:spcBef>
                <a:spcPts val="0"/>
              </a:spcBef>
              <a:spcAft>
                <a:spcPts val="0"/>
              </a:spcAft>
              <a:buClr>
                <a:srgbClr val="633547"/>
              </a:buClr>
              <a:buSzPts val="2400"/>
              <a:buFont typeface="Arial"/>
              <a:buChar char="•"/>
            </a:pPr>
            <a:r>
              <a:rPr b="0" i="0" lang="en-GB" sz="2400">
                <a:solidFill>
                  <a:srgbClr val="633547"/>
                </a:solidFill>
                <a:latin typeface="Calibri"/>
                <a:ea typeface="Calibri"/>
                <a:cs typeface="Calibri"/>
                <a:sym typeface="Calibri"/>
              </a:rPr>
              <a:t>treat networks as recruitment agencies.</a:t>
            </a:r>
            <a:endParaRPr/>
          </a:p>
          <a:p>
            <a:pPr indent="-228600" lvl="0" marL="228600" marR="0" rtl="0" algn="l">
              <a:lnSpc>
                <a:spcPct val="103333"/>
              </a:lnSpc>
              <a:spcBef>
                <a:spcPts val="0"/>
              </a:spcBef>
              <a:spcAft>
                <a:spcPts val="0"/>
              </a:spcAft>
              <a:buClr>
                <a:srgbClr val="633547"/>
              </a:buClr>
              <a:buSzPts val="2400"/>
              <a:buFont typeface="Arial"/>
              <a:buNone/>
            </a:pPr>
            <a:r>
              <a:t/>
            </a:r>
            <a:endParaRPr b="0" i="0" sz="2400">
              <a:solidFill>
                <a:srgbClr val="633547"/>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0"/>
          <p:cNvSpPr txBox="1"/>
          <p:nvPr>
            <p:ph idx="2" type="body"/>
          </p:nvPr>
        </p:nvSpPr>
        <p:spPr>
          <a:xfrm>
            <a:off x="5735782" y="1796765"/>
            <a:ext cx="6006452" cy="4102937"/>
          </a:xfrm>
          <a:prstGeom prst="rect">
            <a:avLst/>
          </a:prstGeom>
          <a:noFill/>
          <a:ln>
            <a:noFill/>
          </a:ln>
        </p:spPr>
        <p:txBody>
          <a:bodyPr anchorCtr="0" anchor="t" bIns="45700" lIns="91425" spcFirstLastPara="1" rIns="91425" wrap="square" tIns="45700">
            <a:noAutofit/>
          </a:bodyPr>
          <a:lstStyle/>
          <a:p>
            <a:pPr indent="0" lvl="0" marL="0" rtl="0" algn="l">
              <a:lnSpc>
                <a:spcPct val="103333"/>
              </a:lnSpc>
              <a:spcBef>
                <a:spcPts val="0"/>
              </a:spcBef>
              <a:spcAft>
                <a:spcPts val="0"/>
              </a:spcAft>
              <a:buClr>
                <a:srgbClr val="633547"/>
              </a:buClr>
              <a:buSzPts val="2400"/>
              <a:buNone/>
            </a:pPr>
            <a:r>
              <a:rPr lang="en-GB"/>
              <a:t>IKEA runs </a:t>
            </a:r>
            <a:r>
              <a:rPr lang="en-GB" u="sng">
                <a:solidFill>
                  <a:schemeClr val="hlink"/>
                </a:solidFill>
                <a:hlinkClick r:id="rId3"/>
              </a:rPr>
              <a:t>structured programmes </a:t>
            </a:r>
            <a:r>
              <a:rPr lang="en-GB"/>
              <a:t>to support refugee integration into the workforce.</a:t>
            </a:r>
            <a:endParaRPr/>
          </a:p>
          <a:p>
            <a:pPr indent="-228600" lvl="0" marL="228600" rtl="0" algn="l">
              <a:lnSpc>
                <a:spcPct val="103333"/>
              </a:lnSpc>
              <a:spcBef>
                <a:spcPts val="600"/>
              </a:spcBef>
              <a:spcAft>
                <a:spcPts val="0"/>
              </a:spcAft>
              <a:buClr>
                <a:srgbClr val="633547"/>
              </a:buClr>
              <a:buSzPts val="2400"/>
              <a:buNone/>
            </a:pPr>
            <a:r>
              <a:rPr lang="en-GB"/>
              <a:t>Key elements include:</a:t>
            </a:r>
            <a:endParaRPr/>
          </a:p>
          <a:p>
            <a:pPr indent="-342900" lvl="0" marL="342900" rtl="0" algn="l">
              <a:lnSpc>
                <a:spcPct val="103333"/>
              </a:lnSpc>
              <a:spcBef>
                <a:spcPts val="0"/>
              </a:spcBef>
              <a:spcAft>
                <a:spcPts val="0"/>
              </a:spcAft>
              <a:buClr>
                <a:srgbClr val="633547"/>
              </a:buClr>
              <a:buSzPts val="2400"/>
              <a:buFont typeface="Arial"/>
              <a:buChar char="•"/>
            </a:pPr>
            <a:r>
              <a:rPr lang="en-GB"/>
              <a:t>skills recognition and targeted onboarding </a:t>
            </a:r>
            <a:endParaRPr/>
          </a:p>
          <a:p>
            <a:pPr indent="-342900" lvl="0" marL="342900" rtl="0" algn="l">
              <a:lnSpc>
                <a:spcPct val="103333"/>
              </a:lnSpc>
              <a:spcBef>
                <a:spcPts val="0"/>
              </a:spcBef>
              <a:spcAft>
                <a:spcPts val="0"/>
              </a:spcAft>
              <a:buClr>
                <a:srgbClr val="633547"/>
              </a:buClr>
              <a:buSzPts val="2400"/>
              <a:buFont typeface="Arial"/>
              <a:buChar char="•"/>
            </a:pPr>
            <a:r>
              <a:rPr lang="en-GB"/>
              <a:t>mentoring and workplace support </a:t>
            </a:r>
            <a:endParaRPr/>
          </a:p>
          <a:p>
            <a:pPr indent="-342900" lvl="0" marL="342900" rtl="0" algn="l">
              <a:lnSpc>
                <a:spcPct val="103333"/>
              </a:lnSpc>
              <a:spcBef>
                <a:spcPts val="0"/>
              </a:spcBef>
              <a:spcAft>
                <a:spcPts val="0"/>
              </a:spcAft>
              <a:buClr>
                <a:srgbClr val="633547"/>
              </a:buClr>
              <a:buSzPts val="2400"/>
              <a:buFont typeface="Arial"/>
              <a:buChar char="•"/>
            </a:pPr>
            <a:r>
              <a:rPr lang="en-GB"/>
              <a:t>collaboration with local organisations </a:t>
            </a:r>
            <a:endParaRPr/>
          </a:p>
          <a:p>
            <a:pPr indent="-228600" lvl="0" marL="228600" rtl="0" algn="l">
              <a:lnSpc>
                <a:spcPct val="103333"/>
              </a:lnSpc>
              <a:spcBef>
                <a:spcPts val="600"/>
              </a:spcBef>
              <a:spcAft>
                <a:spcPts val="0"/>
              </a:spcAft>
              <a:buClr>
                <a:srgbClr val="633547"/>
              </a:buClr>
              <a:buSzPts val="2400"/>
              <a:buNone/>
            </a:pPr>
            <a:r>
              <a:rPr lang="en-GB"/>
              <a:t>Results:</a:t>
            </a:r>
            <a:endParaRPr/>
          </a:p>
          <a:p>
            <a:pPr indent="-342900" lvl="0" marL="342900" rtl="0" algn="l">
              <a:lnSpc>
                <a:spcPct val="103333"/>
              </a:lnSpc>
              <a:spcBef>
                <a:spcPts val="0"/>
              </a:spcBef>
              <a:spcAft>
                <a:spcPts val="0"/>
              </a:spcAft>
              <a:buClr>
                <a:srgbClr val="633547"/>
              </a:buClr>
              <a:buSzPts val="2400"/>
              <a:buFont typeface="Arial"/>
              <a:buChar char="•"/>
            </a:pPr>
            <a:r>
              <a:rPr lang="en-GB"/>
              <a:t>improved access to qualified candidates </a:t>
            </a:r>
            <a:endParaRPr/>
          </a:p>
          <a:p>
            <a:pPr indent="-342900" lvl="0" marL="342900" rtl="0" algn="l">
              <a:lnSpc>
                <a:spcPct val="103333"/>
              </a:lnSpc>
              <a:spcBef>
                <a:spcPts val="0"/>
              </a:spcBef>
              <a:spcAft>
                <a:spcPts val="0"/>
              </a:spcAft>
              <a:buClr>
                <a:srgbClr val="633547"/>
              </a:buClr>
              <a:buSzPts val="2400"/>
              <a:buFont typeface="Arial"/>
              <a:buChar char="•"/>
            </a:pPr>
            <a:r>
              <a:rPr lang="en-GB"/>
              <a:t>stronger retention </a:t>
            </a:r>
            <a:endParaRPr/>
          </a:p>
          <a:p>
            <a:pPr indent="-342900" lvl="0" marL="342900" rtl="0" algn="l">
              <a:lnSpc>
                <a:spcPct val="103333"/>
              </a:lnSpc>
              <a:spcBef>
                <a:spcPts val="0"/>
              </a:spcBef>
              <a:spcAft>
                <a:spcPts val="0"/>
              </a:spcAft>
              <a:buClr>
                <a:srgbClr val="633547"/>
              </a:buClr>
              <a:buSzPts val="2400"/>
              <a:buFont typeface="Arial"/>
              <a:buChar char="•"/>
            </a:pPr>
            <a:r>
              <a:rPr lang="en-GB"/>
              <a:t>more diverse teams </a:t>
            </a:r>
            <a:endParaRPr/>
          </a:p>
          <a:p>
            <a:pPr indent="-228600" lvl="0" marL="228600" rtl="0" algn="ctr">
              <a:lnSpc>
                <a:spcPct val="103333"/>
              </a:lnSpc>
              <a:spcBef>
                <a:spcPts val="600"/>
              </a:spcBef>
              <a:spcAft>
                <a:spcPts val="0"/>
              </a:spcAft>
              <a:buClr>
                <a:srgbClr val="E36C34"/>
              </a:buClr>
              <a:buSzPts val="2400"/>
              <a:buNone/>
            </a:pPr>
            <a:r>
              <a:rPr b="1" lang="en-GB">
                <a:solidFill>
                  <a:srgbClr val="E36C34"/>
                </a:solidFill>
                <a:latin typeface="Calibri"/>
                <a:ea typeface="Calibri"/>
                <a:cs typeface="Calibri"/>
                <a:sym typeface="Calibri"/>
              </a:rPr>
              <a:t>Key message: Inclusion works best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when built through structured collaboration.</a:t>
            </a:r>
            <a:endParaRPr/>
          </a:p>
          <a:p>
            <a:pPr indent="-228600" lvl="0" marL="228600" rtl="0" algn="l">
              <a:lnSpc>
                <a:spcPct val="103333"/>
              </a:lnSpc>
              <a:spcBef>
                <a:spcPts val="0"/>
              </a:spcBef>
              <a:spcAft>
                <a:spcPts val="0"/>
              </a:spcAft>
              <a:buClr>
                <a:srgbClr val="633547"/>
              </a:buClr>
              <a:buSzPts val="2400"/>
              <a:buNone/>
            </a:pPr>
            <a:r>
              <a:t/>
            </a:r>
            <a:endParaRPr/>
          </a:p>
        </p:txBody>
      </p:sp>
      <p:sp>
        <p:nvSpPr>
          <p:cNvPr id="394" name="Google Shape;394;p20"/>
          <p:cNvSpPr txBox="1"/>
          <p:nvPr/>
        </p:nvSpPr>
        <p:spPr>
          <a:xfrm>
            <a:off x="1170040" y="655450"/>
            <a:ext cx="9916958"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36C34"/>
              </a:buClr>
              <a:buSzPts val="3600"/>
              <a:buFont typeface="Arial"/>
              <a:buNone/>
            </a:pPr>
            <a:r>
              <a:rPr b="1" i="0" lang="en-GB" sz="3600">
                <a:solidFill>
                  <a:srgbClr val="E36C34"/>
                </a:solidFill>
                <a:latin typeface="Calibri"/>
                <a:ea typeface="Calibri"/>
                <a:cs typeface="Calibri"/>
                <a:sym typeface="Calibri"/>
              </a:rPr>
              <a:t>REAL-WORLD EXAMPLE: IKEA</a:t>
            </a:r>
            <a:br>
              <a:rPr b="1" i="0" lang="en-GB" sz="3600">
                <a:solidFill>
                  <a:srgbClr val="E36C34"/>
                </a:solidFill>
                <a:latin typeface="Calibri"/>
                <a:ea typeface="Calibri"/>
                <a:cs typeface="Calibri"/>
                <a:sym typeface="Calibri"/>
              </a:rPr>
            </a:br>
            <a:r>
              <a:rPr b="1" i="0" lang="en-GB" sz="3600">
                <a:solidFill>
                  <a:srgbClr val="E36C34"/>
                </a:solidFill>
                <a:latin typeface="Calibri"/>
                <a:ea typeface="Calibri"/>
                <a:cs typeface="Calibri"/>
                <a:sym typeface="Calibri"/>
              </a:rPr>
              <a:t>From Inclusion to Business Value</a:t>
            </a:r>
            <a:endParaRPr/>
          </a:p>
        </p:txBody>
      </p:sp>
      <p:pic>
        <p:nvPicPr>
          <p:cNvPr id="395" name="Google Shape;395;p20"/>
          <p:cNvPicPr preferRelativeResize="0"/>
          <p:nvPr/>
        </p:nvPicPr>
        <p:blipFill rotWithShape="1">
          <a:blip r:embed="rId4">
            <a:alphaModFix/>
          </a:blip>
          <a:srcRect b="11083" l="-18315" r="29196" t="15976"/>
          <a:stretch/>
        </p:blipFill>
        <p:spPr>
          <a:xfrm flipH="1">
            <a:off x="826840" y="2231116"/>
            <a:ext cx="6694837" cy="3828130"/>
          </a:xfrm>
          <a:prstGeom prst="rect">
            <a:avLst/>
          </a:prstGeom>
          <a:noFill/>
          <a:ln>
            <a:noFill/>
          </a:ln>
        </p:spPr>
      </p:pic>
      <p:pic>
        <p:nvPicPr>
          <p:cNvPr id="396" name="Google Shape;396;p20">
            <a:hlinkClick r:id="rId5"/>
          </p:cNvPr>
          <p:cNvPicPr preferRelativeResize="0"/>
          <p:nvPr/>
        </p:nvPicPr>
        <p:blipFill rotWithShape="1">
          <a:blip r:embed="rId6">
            <a:alphaModFix/>
          </a:blip>
          <a:srcRect b="0" l="8582" r="11318" t="0"/>
          <a:stretch/>
        </p:blipFill>
        <p:spPr>
          <a:xfrm>
            <a:off x="826840" y="2389909"/>
            <a:ext cx="4088060" cy="2836718"/>
          </a:xfrm>
          <a:prstGeom prst="rect">
            <a:avLst/>
          </a:prstGeom>
          <a:noFill/>
          <a:ln>
            <a:noFill/>
          </a:ln>
        </p:spPr>
      </p:pic>
      <p:sp>
        <p:nvSpPr>
          <p:cNvPr id="397" name="Google Shape;397;p20"/>
          <p:cNvSpPr txBox="1"/>
          <p:nvPr/>
        </p:nvSpPr>
        <p:spPr>
          <a:xfrm>
            <a:off x="826840" y="6573395"/>
            <a:ext cx="6094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633547"/>
                </a:solidFill>
                <a:latin typeface="Calibri"/>
                <a:ea typeface="Calibri"/>
                <a:cs typeface="Calibri"/>
                <a:sym typeface="Calibri"/>
              </a:rPr>
              <a:t>Watch video example (2 min). Link is embedded in the text.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1"/>
          <p:cNvSpPr txBox="1"/>
          <p:nvPr/>
        </p:nvSpPr>
        <p:spPr>
          <a:xfrm>
            <a:off x="1170040" y="655450"/>
            <a:ext cx="9916958"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36C34"/>
              </a:buClr>
              <a:buSzPts val="3600"/>
              <a:buFont typeface="Arial"/>
              <a:buNone/>
            </a:pPr>
            <a:r>
              <a:rPr b="1" i="0" lang="en-GB" sz="3600">
                <a:solidFill>
                  <a:srgbClr val="E36C34"/>
                </a:solidFill>
                <a:latin typeface="Calibri"/>
                <a:ea typeface="Calibri"/>
                <a:cs typeface="Calibri"/>
                <a:sym typeface="Calibri"/>
              </a:rPr>
              <a:t>IKEA IN PRACTICE</a:t>
            </a:r>
            <a:br>
              <a:rPr b="1" i="0" lang="en-GB" sz="3600">
                <a:solidFill>
                  <a:srgbClr val="E36C34"/>
                </a:solidFill>
                <a:latin typeface="Calibri"/>
                <a:ea typeface="Calibri"/>
                <a:cs typeface="Calibri"/>
                <a:sym typeface="Calibri"/>
              </a:rPr>
            </a:br>
            <a:r>
              <a:rPr b="1" i="0" lang="en-GB" sz="3600">
                <a:solidFill>
                  <a:srgbClr val="E36C34"/>
                </a:solidFill>
                <a:latin typeface="Calibri"/>
                <a:ea typeface="Calibri"/>
                <a:cs typeface="Calibri"/>
                <a:sym typeface="Calibri"/>
              </a:rPr>
              <a:t>Example from Croatia</a:t>
            </a:r>
            <a:endParaRPr/>
          </a:p>
        </p:txBody>
      </p:sp>
      <p:pic>
        <p:nvPicPr>
          <p:cNvPr id="404" name="Google Shape;404;p21"/>
          <p:cNvPicPr preferRelativeResize="0"/>
          <p:nvPr/>
        </p:nvPicPr>
        <p:blipFill rotWithShape="1">
          <a:blip r:embed="rId3">
            <a:alphaModFix/>
          </a:blip>
          <a:srcRect b="11083" l="-18315" r="29196" t="15976"/>
          <a:stretch/>
        </p:blipFill>
        <p:spPr>
          <a:xfrm flipH="1">
            <a:off x="826840" y="2231116"/>
            <a:ext cx="6694837" cy="3828130"/>
          </a:xfrm>
          <a:prstGeom prst="rect">
            <a:avLst/>
          </a:prstGeom>
          <a:noFill/>
          <a:ln>
            <a:noFill/>
          </a:ln>
        </p:spPr>
      </p:pic>
      <p:sp>
        <p:nvSpPr>
          <p:cNvPr id="405" name="Google Shape;405;p21"/>
          <p:cNvSpPr txBox="1"/>
          <p:nvPr>
            <p:ph idx="2" type="body"/>
          </p:nvPr>
        </p:nvSpPr>
        <p:spPr>
          <a:xfrm>
            <a:off x="5911372" y="995369"/>
            <a:ext cx="5608500" cy="41028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u="sng">
                <a:solidFill>
                  <a:schemeClr val="hlink"/>
                </a:solidFill>
                <a:hlinkClick r:id="rId4"/>
              </a:rPr>
              <a:t>IKEA Croatia </a:t>
            </a:r>
            <a:r>
              <a:rPr lang="en-GB"/>
              <a:t>employed refugees and </a:t>
            </a:r>
            <a:endParaRPr/>
          </a:p>
          <a:p>
            <a:pPr indent="-228600" lvl="0" marL="228600" rtl="0" algn="l">
              <a:lnSpc>
                <a:spcPct val="103333"/>
              </a:lnSpc>
              <a:spcBef>
                <a:spcPts val="0"/>
              </a:spcBef>
              <a:spcAft>
                <a:spcPts val="0"/>
              </a:spcAft>
              <a:buClr>
                <a:srgbClr val="633547"/>
              </a:buClr>
              <a:buSzPts val="2400"/>
              <a:buNone/>
            </a:pPr>
            <a:r>
              <a:rPr lang="en-GB"/>
              <a:t>offered structured internships.</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7 refugees hired and 15 participated in 3-month placements (half women).</a:t>
            </a:r>
            <a:endParaRPr/>
          </a:p>
          <a:p>
            <a:pPr indent="-342900" lvl="0" marL="342900" rtl="0" algn="l">
              <a:lnSpc>
                <a:spcPct val="103333"/>
              </a:lnSpc>
              <a:spcBef>
                <a:spcPts val="0"/>
              </a:spcBef>
              <a:spcAft>
                <a:spcPts val="0"/>
              </a:spcAft>
              <a:buClr>
                <a:srgbClr val="633547"/>
              </a:buClr>
              <a:buSzPts val="2400"/>
              <a:buFont typeface="Arial"/>
              <a:buChar char="•"/>
            </a:pPr>
            <a:r>
              <a:rPr lang="en-GB"/>
              <a:t>Collaboration with UNHCR enabled candidate access and onboarding support.</a:t>
            </a:r>
            <a:endParaRPr/>
          </a:p>
          <a:p>
            <a:pPr indent="-342900" lvl="0" marL="342900" rtl="0" algn="l">
              <a:lnSpc>
                <a:spcPct val="103333"/>
              </a:lnSpc>
              <a:spcBef>
                <a:spcPts val="0"/>
              </a:spcBef>
              <a:spcAft>
                <a:spcPts val="0"/>
              </a:spcAft>
              <a:buClr>
                <a:srgbClr val="633547"/>
              </a:buClr>
              <a:buSzPts val="2400"/>
              <a:buFont typeface="Arial"/>
              <a:buChar char="•"/>
            </a:pPr>
            <a:r>
              <a:rPr lang="en-GB"/>
              <a:t>The programme shows how inclusion works in real business environments.</a:t>
            </a:r>
            <a:endParaRPr/>
          </a:p>
          <a:p>
            <a:pPr indent="-228600" lvl="0" marL="228600" rtl="0" algn="ctr">
              <a:lnSpc>
                <a:spcPct val="103333"/>
              </a:lnSpc>
              <a:spcBef>
                <a:spcPts val="0"/>
              </a:spcBef>
              <a:spcAft>
                <a:spcPts val="0"/>
              </a:spcAft>
              <a:buClr>
                <a:srgbClr val="633547"/>
              </a:buClr>
              <a:buSzPts val="2400"/>
              <a:buNone/>
            </a:pPr>
            <a:r>
              <a:t/>
            </a:r>
            <a:endParaRPr b="1">
              <a:solidFill>
                <a:srgbClr val="E36C34"/>
              </a:solidFill>
              <a:latin typeface="Calibri"/>
              <a:ea typeface="Calibri"/>
              <a:cs typeface="Calibri"/>
              <a:sym typeface="Calibri"/>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Key message: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Small, structured initiatives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can create impact for business, people,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and communities</a:t>
            </a:r>
            <a:endParaRPr/>
          </a:p>
        </p:txBody>
      </p:sp>
      <p:pic>
        <p:nvPicPr>
          <p:cNvPr id="406" name="Google Shape;406;p21">
            <a:hlinkClick r:id="rId5"/>
          </p:cNvPr>
          <p:cNvPicPr preferRelativeResize="0"/>
          <p:nvPr/>
        </p:nvPicPr>
        <p:blipFill rotWithShape="1">
          <a:blip r:embed="rId6">
            <a:alphaModFix/>
          </a:blip>
          <a:srcRect b="0" l="0" r="14924" t="0"/>
          <a:stretch/>
        </p:blipFill>
        <p:spPr>
          <a:xfrm>
            <a:off x="826840" y="2410691"/>
            <a:ext cx="4077669" cy="2687611"/>
          </a:xfrm>
          <a:prstGeom prst="rect">
            <a:avLst/>
          </a:prstGeom>
          <a:noFill/>
          <a:ln>
            <a:noFill/>
          </a:ln>
        </p:spPr>
      </p:pic>
      <p:sp>
        <p:nvSpPr>
          <p:cNvPr id="407" name="Google Shape;407;p21"/>
          <p:cNvSpPr txBox="1"/>
          <p:nvPr/>
        </p:nvSpPr>
        <p:spPr>
          <a:xfrm>
            <a:off x="899877" y="6581001"/>
            <a:ext cx="6094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rgbClr val="633547"/>
                </a:solidFill>
                <a:latin typeface="Calibri"/>
                <a:ea typeface="Calibri"/>
                <a:cs typeface="Calibri"/>
                <a:sym typeface="Calibri"/>
              </a:rPr>
              <a:t>Watch video example (approx. 8 min). Link is embedded in the text.</a:t>
            </a:r>
            <a:endParaRPr/>
          </a:p>
        </p:txBody>
      </p:sp>
      <p:sp>
        <p:nvSpPr>
          <p:cNvPr id="408" name="Google Shape;408;p21"/>
          <p:cNvSpPr txBox="1"/>
          <p:nvPr/>
        </p:nvSpPr>
        <p:spPr>
          <a:xfrm>
            <a:off x="7521677" y="0"/>
            <a:ext cx="4670400" cy="369300"/>
          </a:xfrm>
          <a:prstGeom prst="rect">
            <a:avLst/>
          </a:prstGeom>
          <a:solidFill>
            <a:srgbClr val="C9636E"/>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2"/>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Long-term benefits can include:</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more efficient recruitment processes,</a:t>
            </a:r>
            <a:endParaRPr/>
          </a:p>
          <a:p>
            <a:pPr indent="-342900" lvl="0" marL="342900" rtl="0" algn="l">
              <a:lnSpc>
                <a:spcPct val="103333"/>
              </a:lnSpc>
              <a:spcBef>
                <a:spcPts val="0"/>
              </a:spcBef>
              <a:spcAft>
                <a:spcPts val="0"/>
              </a:spcAft>
              <a:buClr>
                <a:srgbClr val="633547"/>
              </a:buClr>
              <a:buSzPts val="2400"/>
              <a:buFont typeface="Arial"/>
              <a:buChar char="•"/>
            </a:pPr>
            <a:r>
              <a:rPr lang="en-GB"/>
              <a:t>stronger retention and workplace integration,</a:t>
            </a:r>
            <a:endParaRPr/>
          </a:p>
          <a:p>
            <a:pPr indent="-342900" lvl="0" marL="342900" rtl="0" algn="l">
              <a:lnSpc>
                <a:spcPct val="103333"/>
              </a:lnSpc>
              <a:spcBef>
                <a:spcPts val="0"/>
              </a:spcBef>
              <a:spcAft>
                <a:spcPts val="0"/>
              </a:spcAft>
              <a:buClr>
                <a:srgbClr val="633547"/>
              </a:buClr>
              <a:buSzPts val="2400"/>
              <a:buFont typeface="Arial"/>
              <a:buChar char="•"/>
            </a:pPr>
            <a:r>
              <a:rPr lang="en-GB"/>
              <a:t>improved team diversity and innovation,</a:t>
            </a:r>
            <a:endParaRPr/>
          </a:p>
          <a:p>
            <a:pPr indent="-342900" lvl="0" marL="342900" rtl="0" algn="l">
              <a:lnSpc>
                <a:spcPct val="103333"/>
              </a:lnSpc>
              <a:spcBef>
                <a:spcPts val="0"/>
              </a:spcBef>
              <a:spcAft>
                <a:spcPts val="0"/>
              </a:spcAft>
              <a:buClr>
                <a:srgbClr val="633547"/>
              </a:buClr>
              <a:buSzPts val="2400"/>
              <a:buFont typeface="Arial"/>
              <a:buChar char="•"/>
            </a:pPr>
            <a:r>
              <a:rPr lang="en-GB"/>
              <a:t>enhanced employer reputation.</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Companies that diversify recruitment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channels gain a stronger position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in talent competition and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build greater workforce resilience.</a:t>
            </a:r>
            <a:endParaRPr/>
          </a:p>
        </p:txBody>
      </p:sp>
      <p:sp>
        <p:nvSpPr>
          <p:cNvPr id="415" name="Google Shape;415;p22"/>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LONG-TERM BUSINESS IMPACT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23"/>
          <p:cNvPicPr preferRelativeResize="0"/>
          <p:nvPr>
            <p:ph idx="2" type="pic"/>
          </p:nvPr>
        </p:nvPicPr>
        <p:blipFill rotWithShape="1">
          <a:blip r:embed="rId3">
            <a:alphaModFix/>
          </a:blip>
          <a:srcRect b="16964" l="0" r="0" t="16964"/>
          <a:stretch/>
        </p:blipFill>
        <p:spPr>
          <a:xfrm>
            <a:off x="238772" y="2626822"/>
            <a:ext cx="7708195" cy="3396829"/>
          </a:xfrm>
          <a:prstGeom prst="rect">
            <a:avLst/>
          </a:prstGeom>
          <a:solidFill>
            <a:srgbClr val="BFBFBF"/>
          </a:solidFill>
          <a:ln>
            <a:noFill/>
          </a:ln>
        </p:spPr>
      </p:pic>
      <p:sp>
        <p:nvSpPr>
          <p:cNvPr id="422" name="Google Shape;422;p23"/>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04</a:t>
            </a:r>
            <a:endParaRPr/>
          </a:p>
        </p:txBody>
      </p:sp>
      <p:sp>
        <p:nvSpPr>
          <p:cNvPr id="423" name="Google Shape;423;p23"/>
          <p:cNvSpPr/>
          <p:nvPr/>
        </p:nvSpPr>
        <p:spPr>
          <a:xfrm>
            <a:off x="5630288" y="3912476"/>
            <a:ext cx="4060250"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424" name="Google Shape;424;p23"/>
          <p:cNvSpPr txBox="1"/>
          <p:nvPr/>
        </p:nvSpPr>
        <p:spPr>
          <a:xfrm>
            <a:off x="5630288" y="3949153"/>
            <a:ext cx="406025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Mapping </a:t>
            </a:r>
            <a:br>
              <a:rPr b="1" i="0" lang="en-GB" sz="3600" u="none" cap="none" strike="noStrike">
                <a:solidFill>
                  <a:srgbClr val="E36C34"/>
                </a:solidFill>
                <a:latin typeface="Calibri"/>
                <a:ea typeface="Calibri"/>
                <a:cs typeface="Calibri"/>
                <a:sym typeface="Calibri"/>
              </a:rPr>
            </a:br>
            <a:r>
              <a:rPr b="1" i="0" lang="en-GB" sz="3600" u="none" cap="none" strike="noStrike">
                <a:solidFill>
                  <a:srgbClr val="E36C34"/>
                </a:solidFill>
                <a:latin typeface="Calibri"/>
                <a:ea typeface="Calibri"/>
                <a:cs typeface="Calibri"/>
                <a:sym typeface="Calibri"/>
              </a:rPr>
              <a:t>Your Ecosystem</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4"/>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MAPPING YOUR ECOSYSTEM</a:t>
            </a:r>
            <a:endParaRPr/>
          </a:p>
        </p:txBody>
      </p:sp>
      <p:sp>
        <p:nvSpPr>
          <p:cNvPr id="431" name="Google Shape;431;p24"/>
          <p:cNvSpPr txBox="1"/>
          <p:nvPr>
            <p:ph idx="2" type="body"/>
          </p:nvPr>
        </p:nvSpPr>
        <p:spPr>
          <a:xfrm>
            <a:off x="904856" y="2072379"/>
            <a:ext cx="10479300" cy="37818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Before building partnerships, understand your local ecosystem:</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GB"/>
              <a:t>Identify:</a:t>
            </a:r>
            <a:endParaRPr/>
          </a:p>
          <a:p>
            <a:pPr indent="-342900" lvl="0" marL="342900" rtl="0" algn="l">
              <a:lnSpc>
                <a:spcPct val="103333"/>
              </a:lnSpc>
              <a:spcBef>
                <a:spcPts val="0"/>
              </a:spcBef>
              <a:spcAft>
                <a:spcPts val="0"/>
              </a:spcAft>
              <a:buClr>
                <a:srgbClr val="633547"/>
              </a:buClr>
              <a:buSzPts val="2400"/>
              <a:buFont typeface="Arial"/>
              <a:buChar char="•"/>
            </a:pPr>
            <a:r>
              <a:rPr lang="en-GB"/>
              <a:t>migrant organisations and NGOs,</a:t>
            </a:r>
            <a:endParaRPr/>
          </a:p>
          <a:p>
            <a:pPr indent="-342900" lvl="0" marL="342900" rtl="0" algn="l">
              <a:lnSpc>
                <a:spcPct val="103333"/>
              </a:lnSpc>
              <a:spcBef>
                <a:spcPts val="0"/>
              </a:spcBef>
              <a:spcAft>
                <a:spcPts val="0"/>
              </a:spcAft>
              <a:buClr>
                <a:srgbClr val="633547"/>
              </a:buClr>
              <a:buSzPts val="2400"/>
              <a:buFont typeface="Arial"/>
              <a:buChar char="•"/>
            </a:pPr>
            <a:r>
              <a:rPr lang="en-GB"/>
              <a:t>women’s and diaspora networks,</a:t>
            </a:r>
            <a:endParaRPr/>
          </a:p>
          <a:p>
            <a:pPr indent="-342900" lvl="0" marL="342900" rtl="0" algn="l">
              <a:lnSpc>
                <a:spcPct val="103333"/>
              </a:lnSpc>
              <a:spcBef>
                <a:spcPts val="0"/>
              </a:spcBef>
              <a:spcAft>
                <a:spcPts val="0"/>
              </a:spcAft>
              <a:buClr>
                <a:srgbClr val="633547"/>
              </a:buClr>
              <a:buSzPts val="2400"/>
              <a:buFont typeface="Arial"/>
              <a:buChar char="•"/>
            </a:pPr>
            <a:r>
              <a:rPr lang="en-GB"/>
              <a:t>professional associations,</a:t>
            </a:r>
            <a:endParaRPr/>
          </a:p>
          <a:p>
            <a:pPr indent="-342900" lvl="0" marL="342900" rtl="0" algn="l">
              <a:lnSpc>
                <a:spcPct val="103333"/>
              </a:lnSpc>
              <a:spcBef>
                <a:spcPts val="0"/>
              </a:spcBef>
              <a:spcAft>
                <a:spcPts val="0"/>
              </a:spcAft>
              <a:buClr>
                <a:srgbClr val="633547"/>
              </a:buClr>
              <a:buSzPts val="2400"/>
              <a:buFont typeface="Arial"/>
              <a:buChar char="•"/>
            </a:pPr>
            <a:r>
              <a:rPr lang="en-GB"/>
              <a:t>informal connections within your company. </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GB"/>
              <a:t>Then consider:</a:t>
            </a:r>
            <a:endParaRPr/>
          </a:p>
          <a:p>
            <a:pPr indent="-342900" lvl="0" marL="342900" rtl="0" algn="l">
              <a:lnSpc>
                <a:spcPct val="103333"/>
              </a:lnSpc>
              <a:spcBef>
                <a:spcPts val="0"/>
              </a:spcBef>
              <a:spcAft>
                <a:spcPts val="0"/>
              </a:spcAft>
              <a:buClr>
                <a:srgbClr val="633547"/>
              </a:buClr>
              <a:buSzPts val="2400"/>
              <a:buFont typeface="Arial"/>
              <a:buChar char="•"/>
            </a:pPr>
            <a:r>
              <a:rPr lang="en-GB"/>
              <a:t>where recruitment outreach could happen, </a:t>
            </a:r>
            <a:endParaRPr/>
          </a:p>
          <a:p>
            <a:pPr indent="-342900" lvl="0" marL="342900" rtl="0" algn="l">
              <a:lnSpc>
                <a:spcPct val="103333"/>
              </a:lnSpc>
              <a:spcBef>
                <a:spcPts val="0"/>
              </a:spcBef>
              <a:spcAft>
                <a:spcPts val="0"/>
              </a:spcAft>
              <a:buClr>
                <a:srgbClr val="633547"/>
              </a:buClr>
              <a:buSzPts val="2400"/>
              <a:buFont typeface="Arial"/>
              <a:buChar char="•"/>
            </a:pPr>
            <a:r>
              <a:rPr lang="en-GB"/>
              <a:t>where mentoring or internships could be tested, </a:t>
            </a:r>
            <a:endParaRPr/>
          </a:p>
          <a:p>
            <a:pPr indent="-342900" lvl="0" marL="342900" rtl="0" algn="l">
              <a:lnSpc>
                <a:spcPct val="103333"/>
              </a:lnSpc>
              <a:spcBef>
                <a:spcPts val="0"/>
              </a:spcBef>
              <a:spcAft>
                <a:spcPts val="0"/>
              </a:spcAft>
              <a:buClr>
                <a:srgbClr val="633547"/>
              </a:buClr>
              <a:buSzPts val="2400"/>
              <a:buFont typeface="Arial"/>
              <a:buChar char="•"/>
            </a:pPr>
            <a:r>
              <a:rPr lang="en-GB"/>
              <a:t>where collaboration already exists informally.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5"/>
          <p:cNvSpPr txBox="1"/>
          <p:nvPr>
            <p:ph idx="1" type="body"/>
          </p:nvPr>
        </p:nvSpPr>
        <p:spPr>
          <a:xfrm>
            <a:off x="4540575" y="509125"/>
            <a:ext cx="6739800" cy="5166300"/>
          </a:xfrm>
          <a:prstGeom prst="rect">
            <a:avLst/>
          </a:prstGeom>
          <a:noFill/>
          <a:ln>
            <a:noFill/>
          </a:ln>
        </p:spPr>
        <p:txBody>
          <a:bodyPr anchorCtr="0" anchor="t" bIns="45700" lIns="91425" spcFirstLastPara="1" rIns="91425" wrap="square" tIns="45700">
            <a:noAutofit/>
          </a:bodyPr>
          <a:lstStyle/>
          <a:p>
            <a:pPr indent="-228600" lvl="0" marL="228600" rtl="0" algn="ctr">
              <a:lnSpc>
                <a:spcPct val="103333"/>
              </a:lnSpc>
              <a:spcBef>
                <a:spcPts val="0"/>
              </a:spcBef>
              <a:spcAft>
                <a:spcPts val="0"/>
              </a:spcAft>
              <a:buClr>
                <a:srgbClr val="633547"/>
              </a:buClr>
              <a:buSzPts val="2400"/>
              <a:buNone/>
            </a:pPr>
            <a:r>
              <a:rPr lang="en-GB"/>
              <a:t>Local ecosystem: how to map it</a:t>
            </a:r>
            <a:endParaRPr/>
          </a:p>
          <a:p>
            <a:pPr indent="-228600" lvl="0" marL="228600" rtl="0" algn="l">
              <a:lnSpc>
                <a:spcPct val="103333"/>
              </a:lnSpc>
              <a:spcBef>
                <a:spcPts val="0"/>
              </a:spcBef>
              <a:spcAft>
                <a:spcPts val="0"/>
              </a:spcAft>
              <a:buClr>
                <a:srgbClr val="633547"/>
              </a:buClr>
              <a:buSzPts val="2400"/>
              <a:buNone/>
            </a:pPr>
            <a:r>
              <a:t/>
            </a:r>
            <a:endParaRPr/>
          </a:p>
          <a:p>
            <a:pPr indent="0" lvl="0" marL="0" rtl="0" algn="l">
              <a:lnSpc>
                <a:spcPct val="103333"/>
              </a:lnSpc>
              <a:spcBef>
                <a:spcPts val="0"/>
              </a:spcBef>
              <a:spcAft>
                <a:spcPts val="0"/>
              </a:spcAft>
              <a:buClr>
                <a:srgbClr val="633547"/>
              </a:buClr>
              <a:buSzPts val="2400"/>
              <a:buNone/>
            </a:pPr>
            <a:r>
              <a:rPr lang="en-GB">
                <a:solidFill>
                  <a:srgbClr val="633547"/>
                </a:solidFill>
              </a:rPr>
              <a:t>Examples of organisations to identify in your local context:</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migrant organisations and community groups,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women’s professional networks,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diaspora business groups,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integration and employment support organisations,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language and qualification recognition providers,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local NGOs working with skilled migrants and refugee women.</a:t>
            </a:r>
            <a:endParaRPr/>
          </a:p>
          <a:p>
            <a:pPr indent="0" lvl="0" marL="0" rtl="0" algn="l">
              <a:lnSpc>
                <a:spcPct val="103333"/>
              </a:lnSpc>
              <a:spcBef>
                <a:spcPts val="0"/>
              </a:spcBef>
              <a:spcAft>
                <a:spcPts val="0"/>
              </a:spcAft>
              <a:buClr>
                <a:srgbClr val="633547"/>
              </a:buClr>
              <a:buSzPts val="2400"/>
              <a:buNone/>
            </a:pPr>
            <a:r>
              <a:t/>
            </a:r>
            <a:endParaRPr/>
          </a:p>
          <a:p>
            <a:pPr indent="0" lvl="0" marL="0" rtl="0" algn="l">
              <a:lnSpc>
                <a:spcPct val="103333"/>
              </a:lnSpc>
              <a:spcBef>
                <a:spcPts val="0"/>
              </a:spcBef>
              <a:spcAft>
                <a:spcPts val="0"/>
              </a:spcAft>
              <a:buClr>
                <a:srgbClr val="633547"/>
              </a:buClr>
              <a:buSzPts val="2400"/>
              <a:buNone/>
            </a:pPr>
            <a:r>
              <a:rPr lang="en-GB">
                <a:solidFill>
                  <a:srgbClr val="633547"/>
                </a:solidFill>
              </a:rPr>
              <a:t>Use this slide as a starting point for localisation in your region.</a:t>
            </a:r>
            <a:endParaRPr>
              <a:solidFill>
                <a:srgbClr val="633547"/>
              </a:solidFill>
            </a:endParaRPr>
          </a:p>
        </p:txBody>
      </p:sp>
      <p:sp>
        <p:nvSpPr>
          <p:cNvPr id="438" name="Google Shape;438;p25"/>
          <p:cNvSpPr/>
          <p:nvPr/>
        </p:nvSpPr>
        <p:spPr>
          <a:xfrm>
            <a:off x="0" y="969155"/>
            <a:ext cx="3610947" cy="13541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Montserrat"/>
              <a:ea typeface="Montserrat"/>
              <a:cs typeface="Montserrat"/>
              <a:sym typeface="Montserrat"/>
            </a:endParaRPr>
          </a:p>
        </p:txBody>
      </p:sp>
      <p:sp>
        <p:nvSpPr>
          <p:cNvPr id="439" name="Google Shape;439;p25"/>
          <p:cNvSpPr txBox="1"/>
          <p:nvPr/>
        </p:nvSpPr>
        <p:spPr>
          <a:xfrm>
            <a:off x="724719" y="1021453"/>
            <a:ext cx="336209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36C34"/>
                </a:solidFill>
                <a:latin typeface="Calibri"/>
                <a:ea typeface="Calibri"/>
                <a:cs typeface="Calibri"/>
                <a:sym typeface="Calibri"/>
              </a:rPr>
              <a:t>LOCAL ECOSYSTEM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6"/>
          <p:cNvSpPr txBox="1"/>
          <p:nvPr>
            <p:ph idx="1" type="body"/>
          </p:nvPr>
        </p:nvSpPr>
        <p:spPr>
          <a:xfrm>
            <a:off x="915100" y="467125"/>
            <a:ext cx="10545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sz="3100"/>
              <a:t>EXAMPLE: LOCAL ECOSYSTEM GERMANY | FREIBURG &amp; EMMENDINGEN</a:t>
            </a:r>
            <a:endParaRPr sz="3100"/>
          </a:p>
        </p:txBody>
      </p:sp>
      <p:sp>
        <p:nvSpPr>
          <p:cNvPr id="446" name="Google Shape;446;p26"/>
          <p:cNvSpPr txBox="1"/>
          <p:nvPr>
            <p:ph idx="2" type="body"/>
          </p:nvPr>
        </p:nvSpPr>
        <p:spPr>
          <a:xfrm>
            <a:off x="675900" y="1368550"/>
            <a:ext cx="10720200" cy="42504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sz="2300"/>
              <a:t>In the Southwest Germany region (Freiburg &amp; Emmendingen), employers can </a:t>
            </a:r>
            <a:endParaRPr sz="2300"/>
          </a:p>
          <a:p>
            <a:pPr indent="-228600" lvl="0" marL="228600" rtl="0" algn="l">
              <a:lnSpc>
                <a:spcPct val="103333"/>
              </a:lnSpc>
              <a:spcBef>
                <a:spcPts val="0"/>
              </a:spcBef>
              <a:spcAft>
                <a:spcPts val="0"/>
              </a:spcAft>
              <a:buClr>
                <a:srgbClr val="633547"/>
              </a:buClr>
              <a:buSzPts val="2400"/>
              <a:buNone/>
            </a:pPr>
            <a:r>
              <a:rPr lang="en-GB" sz="2300"/>
              <a:t>engage with a range of organisations supporting skilled migrants and Ukrainian </a:t>
            </a:r>
            <a:endParaRPr sz="2300"/>
          </a:p>
          <a:p>
            <a:pPr indent="-228600" lvl="0" marL="228600" rtl="0" algn="l">
              <a:lnSpc>
                <a:spcPct val="103333"/>
              </a:lnSpc>
              <a:spcBef>
                <a:spcPts val="0"/>
              </a:spcBef>
              <a:spcAft>
                <a:spcPts val="0"/>
              </a:spcAft>
              <a:buClr>
                <a:srgbClr val="633547"/>
              </a:buClr>
              <a:buSzPts val="2400"/>
              <a:buNone/>
            </a:pPr>
            <a:r>
              <a:rPr lang="en-GB" sz="2300"/>
              <a:t>professionals:</a:t>
            </a:r>
            <a:endParaRPr sz="2300"/>
          </a:p>
          <a:p>
            <a:pPr indent="-336550" lvl="0" marL="342900" rtl="0" algn="l">
              <a:lnSpc>
                <a:spcPct val="103333"/>
              </a:lnSpc>
              <a:spcBef>
                <a:spcPts val="0"/>
              </a:spcBef>
              <a:spcAft>
                <a:spcPts val="0"/>
              </a:spcAft>
              <a:buClr>
                <a:srgbClr val="633547"/>
              </a:buClr>
              <a:buSzPts val="2300"/>
              <a:buFont typeface="Arial"/>
              <a:buChar char="•"/>
            </a:pPr>
            <a:r>
              <a:rPr lang="en-GB" sz="2300" u="sng">
                <a:solidFill>
                  <a:schemeClr val="hlink"/>
                </a:solidFill>
                <a:hlinkClick r:id="rId3"/>
              </a:rPr>
              <a:t>Deutsch-Ukrainische Gesellschaft Freiburg</a:t>
            </a:r>
            <a:r>
              <a:rPr lang="en-GB" sz="2300"/>
              <a:t> (DUG) – community network,  mentoring, integration support,</a:t>
            </a:r>
            <a:endParaRPr sz="2300"/>
          </a:p>
          <a:p>
            <a:pPr indent="-336550" lvl="0" marL="342900" rtl="0" algn="l">
              <a:lnSpc>
                <a:spcPct val="103333"/>
              </a:lnSpc>
              <a:spcBef>
                <a:spcPts val="0"/>
              </a:spcBef>
              <a:spcAft>
                <a:spcPts val="0"/>
              </a:spcAft>
              <a:buClr>
                <a:srgbClr val="633547"/>
              </a:buClr>
              <a:buSzPts val="2300"/>
              <a:buFont typeface="Arial"/>
              <a:buChar char="•"/>
            </a:pPr>
            <a:r>
              <a:rPr lang="en-GB" sz="2300" u="sng">
                <a:solidFill>
                  <a:schemeClr val="hlink"/>
                </a:solidFill>
                <a:hlinkClick r:id="rId4"/>
              </a:rPr>
              <a:t>Engagiertes Freiburg </a:t>
            </a:r>
            <a:r>
              <a:rPr lang="en-GB" sz="2300"/>
              <a:t>– volunteering, networking, and community-based initiatives</a:t>
            </a:r>
            <a:endParaRPr sz="2300"/>
          </a:p>
          <a:p>
            <a:pPr indent="-336550" lvl="0" marL="342900" rtl="0" algn="l">
              <a:lnSpc>
                <a:spcPct val="103333"/>
              </a:lnSpc>
              <a:spcBef>
                <a:spcPts val="0"/>
              </a:spcBef>
              <a:spcAft>
                <a:spcPts val="0"/>
              </a:spcAft>
              <a:buClr>
                <a:srgbClr val="633547"/>
              </a:buClr>
              <a:buSzPts val="2300"/>
              <a:buFont typeface="Arial"/>
              <a:buChar char="•"/>
            </a:pPr>
            <a:r>
              <a:rPr lang="en-GB" sz="2300" u="sng">
                <a:solidFill>
                  <a:schemeClr val="hlink"/>
                </a:solidFill>
                <a:hlinkClick r:id="rId5"/>
              </a:rPr>
              <a:t>Jobcenter</a:t>
            </a:r>
            <a:r>
              <a:rPr lang="en-GB" sz="2300"/>
              <a:t> &amp; </a:t>
            </a:r>
            <a:r>
              <a:rPr lang="en-GB" sz="2300" u="sng">
                <a:solidFill>
                  <a:schemeClr val="hlink"/>
                </a:solidFill>
                <a:hlinkClick r:id="rId6"/>
              </a:rPr>
              <a:t>Bundesagentur für Arbeit </a:t>
            </a:r>
            <a:r>
              <a:rPr lang="en-GB" sz="2300"/>
              <a:t>– access to candidates, funding schemes, and integration programmes,</a:t>
            </a:r>
            <a:endParaRPr sz="2300"/>
          </a:p>
          <a:p>
            <a:pPr indent="-336550" lvl="0" marL="342900" rtl="0" algn="l">
              <a:lnSpc>
                <a:spcPct val="103333"/>
              </a:lnSpc>
              <a:spcBef>
                <a:spcPts val="0"/>
              </a:spcBef>
              <a:spcAft>
                <a:spcPts val="0"/>
              </a:spcAft>
              <a:buClr>
                <a:srgbClr val="633547"/>
              </a:buClr>
              <a:buSzPts val="2300"/>
              <a:buFont typeface="Arial"/>
              <a:buChar char="•"/>
            </a:pPr>
            <a:r>
              <a:rPr lang="en-GB" sz="2300"/>
              <a:t>BAMF and local language providers (e.g. </a:t>
            </a:r>
            <a:r>
              <a:rPr lang="en-GB" sz="2300" u="sng">
                <a:solidFill>
                  <a:schemeClr val="hlink"/>
                </a:solidFill>
                <a:hlinkClick r:id="rId7"/>
              </a:rPr>
              <a:t>iOR SprachAcademy</a:t>
            </a:r>
            <a:r>
              <a:rPr lang="en-GB" sz="2300"/>
              <a:t>, </a:t>
            </a:r>
            <a:r>
              <a:rPr lang="en-GB" sz="2300" u="sng">
                <a:solidFill>
                  <a:schemeClr val="hlink"/>
                </a:solidFill>
                <a:hlinkClick r:id="rId8"/>
              </a:rPr>
              <a:t>VHS</a:t>
            </a:r>
            <a:r>
              <a:rPr lang="en-GB" sz="2300"/>
              <a:t>) – language training and professional integration pathways</a:t>
            </a:r>
            <a:endParaRPr sz="2300"/>
          </a:p>
          <a:p>
            <a:pPr indent="-336550" lvl="0" marL="342900" rtl="0" algn="l">
              <a:lnSpc>
                <a:spcPct val="103333"/>
              </a:lnSpc>
              <a:spcBef>
                <a:spcPts val="0"/>
              </a:spcBef>
              <a:spcAft>
                <a:spcPts val="0"/>
              </a:spcAft>
              <a:buClr>
                <a:srgbClr val="633547"/>
              </a:buClr>
              <a:buSzPts val="2300"/>
              <a:buFont typeface="Arial"/>
              <a:buChar char="•"/>
            </a:pPr>
            <a:r>
              <a:rPr lang="en-GB" sz="2300"/>
              <a:t>Local NGOs and women-focused organisations (e.g. </a:t>
            </a:r>
            <a:r>
              <a:rPr lang="en-GB" sz="2300" u="sng">
                <a:solidFill>
                  <a:schemeClr val="hlink"/>
                </a:solidFill>
                <a:hlinkClick r:id="rId9"/>
              </a:rPr>
              <a:t>Südwind Freiburg</a:t>
            </a:r>
            <a:r>
              <a:rPr lang="en-GB" sz="2300"/>
              <a:t>) –psychosocial support, empowerment, and access to talent.</a:t>
            </a:r>
            <a:endParaRPr sz="2300"/>
          </a:p>
          <a:p>
            <a:pPr indent="-228600" lvl="0" marL="228600" rtl="0" algn="l">
              <a:lnSpc>
                <a:spcPct val="103333"/>
              </a:lnSpc>
              <a:spcBef>
                <a:spcPts val="0"/>
              </a:spcBef>
              <a:spcAft>
                <a:spcPts val="0"/>
              </a:spcAft>
              <a:buClr>
                <a:srgbClr val="633547"/>
              </a:buClr>
              <a:buSzPts val="2400"/>
              <a:buNone/>
            </a:pPr>
            <a:r>
              <a:rPr lang="en-GB" sz="2300"/>
              <a:t>These actors form a practical ecosystem connecting employers with skilled migrant </a:t>
            </a:r>
            <a:endParaRPr sz="2300"/>
          </a:p>
          <a:p>
            <a:pPr indent="-228600" lvl="0" marL="228600" rtl="0" algn="l">
              <a:lnSpc>
                <a:spcPct val="103333"/>
              </a:lnSpc>
              <a:spcBef>
                <a:spcPts val="0"/>
              </a:spcBef>
              <a:spcAft>
                <a:spcPts val="0"/>
              </a:spcAft>
              <a:buClr>
                <a:srgbClr val="633547"/>
              </a:buClr>
              <a:buSzPts val="2400"/>
              <a:buNone/>
            </a:pPr>
            <a:r>
              <a:rPr lang="en-GB" sz="2300"/>
              <a:t>talent.</a:t>
            </a:r>
            <a:endParaRPr sz="2300"/>
          </a:p>
          <a:p>
            <a:pPr indent="-228600" lvl="0" marL="228600" rtl="0" algn="l">
              <a:lnSpc>
                <a:spcPct val="103333"/>
              </a:lnSpc>
              <a:spcBef>
                <a:spcPts val="0"/>
              </a:spcBef>
              <a:spcAft>
                <a:spcPts val="0"/>
              </a:spcAft>
              <a:buClr>
                <a:srgbClr val="633547"/>
              </a:buClr>
              <a:buSzPts val="2400"/>
              <a:buNone/>
            </a:pPr>
            <a:r>
              <a:t/>
            </a:r>
            <a:endParaRPr sz="2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
          <p:cNvPicPr preferRelativeResize="0"/>
          <p:nvPr>
            <p:ph idx="14" type="pic"/>
          </p:nvPr>
        </p:nvPicPr>
        <p:blipFill rotWithShape="1">
          <a:blip r:embed="rId3">
            <a:alphaModFix/>
          </a:blip>
          <a:srcRect b="51862" l="0" r="0" t="26988"/>
          <a:stretch/>
        </p:blipFill>
        <p:spPr>
          <a:xfrm>
            <a:off x="788894" y="340863"/>
            <a:ext cx="11403106" cy="1610170"/>
          </a:xfrm>
          <a:prstGeom prst="rect">
            <a:avLst/>
          </a:prstGeom>
          <a:solidFill>
            <a:srgbClr val="BFBFBF"/>
          </a:solidFill>
          <a:ln>
            <a:noFill/>
          </a:ln>
        </p:spPr>
      </p:pic>
      <p:sp>
        <p:nvSpPr>
          <p:cNvPr id="286" name="Google Shape;286;p4"/>
          <p:cNvSpPr/>
          <p:nvPr/>
        </p:nvSpPr>
        <p:spPr>
          <a:xfrm>
            <a:off x="345172" y="1007603"/>
            <a:ext cx="297438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Montserrat"/>
              <a:ea typeface="Montserrat"/>
              <a:cs typeface="Montserrat"/>
              <a:sym typeface="Montserrat"/>
            </a:endParaRPr>
          </a:p>
        </p:txBody>
      </p:sp>
      <p:sp>
        <p:nvSpPr>
          <p:cNvPr id="287" name="Google Shape;287;p4"/>
          <p:cNvSpPr txBox="1"/>
          <p:nvPr/>
        </p:nvSpPr>
        <p:spPr>
          <a:xfrm>
            <a:off x="529195" y="1059901"/>
            <a:ext cx="257769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36C34"/>
                </a:solidFill>
                <a:latin typeface="Calibri"/>
                <a:ea typeface="Calibri"/>
                <a:cs typeface="Calibri"/>
                <a:sym typeface="Calibri"/>
              </a:rPr>
              <a:t>CONTENTS</a:t>
            </a:r>
            <a:endParaRPr/>
          </a:p>
        </p:txBody>
      </p:sp>
      <p:cxnSp>
        <p:nvCxnSpPr>
          <p:cNvPr id="288" name="Google Shape;288;p4"/>
          <p:cNvCxnSpPr/>
          <p:nvPr/>
        </p:nvCxnSpPr>
        <p:spPr>
          <a:xfrm flipH="1" rot="10800000">
            <a:off x="1985875" y="4776250"/>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289" name="Google Shape;289;p4"/>
          <p:cNvCxnSpPr/>
          <p:nvPr/>
        </p:nvCxnSpPr>
        <p:spPr>
          <a:xfrm flipH="1" rot="10800000">
            <a:off x="1985875" y="5376812"/>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290" name="Google Shape;290;p4"/>
          <p:cNvCxnSpPr/>
          <p:nvPr/>
        </p:nvCxnSpPr>
        <p:spPr>
          <a:xfrm flipH="1" rot="10800000">
            <a:off x="1985875" y="597735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291" name="Google Shape;291;p4"/>
          <p:cNvCxnSpPr/>
          <p:nvPr/>
        </p:nvCxnSpPr>
        <p:spPr>
          <a:xfrm flipH="1" rot="10800000">
            <a:off x="1985875" y="6577904"/>
            <a:ext cx="9108000" cy="14543"/>
          </a:xfrm>
          <a:prstGeom prst="straightConnector1">
            <a:avLst/>
          </a:prstGeom>
          <a:noFill/>
          <a:ln cap="flat" cmpd="sng" w="19050">
            <a:solidFill>
              <a:srgbClr val="E36C34"/>
            </a:solidFill>
            <a:prstDash val="solid"/>
            <a:miter lim="800000"/>
            <a:headEnd len="sm" w="sm" type="none"/>
            <a:tailEnd len="sm" w="sm" type="none"/>
          </a:ln>
        </p:spPr>
      </p:cxnSp>
      <p:sp>
        <p:nvSpPr>
          <p:cNvPr id="292" name="Google Shape;292;p4"/>
          <p:cNvSpPr txBox="1"/>
          <p:nvPr/>
        </p:nvSpPr>
        <p:spPr>
          <a:xfrm>
            <a:off x="2064045" y="2009012"/>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01</a:t>
            </a:r>
            <a:endParaRPr b="1" sz="3200">
              <a:solidFill>
                <a:srgbClr val="E36C34"/>
              </a:solidFill>
              <a:latin typeface="Calibri"/>
              <a:ea typeface="Calibri"/>
              <a:cs typeface="Calibri"/>
              <a:sym typeface="Calibri"/>
            </a:endParaRPr>
          </a:p>
        </p:txBody>
      </p:sp>
      <p:sp>
        <p:nvSpPr>
          <p:cNvPr id="293" name="Google Shape;293;p4"/>
          <p:cNvSpPr txBox="1"/>
          <p:nvPr/>
        </p:nvSpPr>
        <p:spPr>
          <a:xfrm>
            <a:off x="2790157" y="2009013"/>
            <a:ext cx="8298215" cy="5664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Objectives</a:t>
            </a:r>
            <a:endParaRPr/>
          </a:p>
        </p:txBody>
      </p:sp>
      <p:sp>
        <p:nvSpPr>
          <p:cNvPr id="294" name="Google Shape;294;p4"/>
          <p:cNvSpPr txBox="1"/>
          <p:nvPr/>
        </p:nvSpPr>
        <p:spPr>
          <a:xfrm>
            <a:off x="2064045" y="2586874"/>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02</a:t>
            </a:r>
            <a:endParaRPr b="1" sz="3200">
              <a:solidFill>
                <a:srgbClr val="E36C34"/>
              </a:solidFill>
              <a:latin typeface="Calibri"/>
              <a:ea typeface="Calibri"/>
              <a:cs typeface="Calibri"/>
              <a:sym typeface="Calibri"/>
            </a:endParaRPr>
          </a:p>
        </p:txBody>
      </p:sp>
      <p:sp>
        <p:nvSpPr>
          <p:cNvPr id="295" name="Google Shape;295;p4"/>
          <p:cNvSpPr txBox="1"/>
          <p:nvPr/>
        </p:nvSpPr>
        <p:spPr>
          <a:xfrm>
            <a:off x="2064045" y="3165943"/>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03</a:t>
            </a:r>
            <a:endParaRPr b="1" sz="3200">
              <a:solidFill>
                <a:srgbClr val="E36C34"/>
              </a:solidFill>
              <a:latin typeface="Calibri"/>
              <a:ea typeface="Calibri"/>
              <a:cs typeface="Calibri"/>
              <a:sym typeface="Calibri"/>
            </a:endParaRPr>
          </a:p>
        </p:txBody>
      </p:sp>
      <p:sp>
        <p:nvSpPr>
          <p:cNvPr id="296" name="Google Shape;296;p4"/>
          <p:cNvSpPr txBox="1"/>
          <p:nvPr/>
        </p:nvSpPr>
        <p:spPr>
          <a:xfrm>
            <a:off x="2790157" y="2602132"/>
            <a:ext cx="8298300" cy="56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Migrant Networks as Labour Market Actors</a:t>
            </a:r>
            <a:endParaRPr sz="2200">
              <a:solidFill>
                <a:srgbClr val="633547"/>
              </a:solidFill>
              <a:latin typeface="Calibri"/>
              <a:ea typeface="Calibri"/>
              <a:cs typeface="Calibri"/>
              <a:sym typeface="Calibri"/>
            </a:endParaRPr>
          </a:p>
        </p:txBody>
      </p:sp>
      <p:sp>
        <p:nvSpPr>
          <p:cNvPr id="297" name="Google Shape;297;p4"/>
          <p:cNvSpPr txBox="1"/>
          <p:nvPr/>
        </p:nvSpPr>
        <p:spPr>
          <a:xfrm>
            <a:off x="2064045" y="3727249"/>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04</a:t>
            </a:r>
            <a:endParaRPr/>
          </a:p>
        </p:txBody>
      </p:sp>
      <p:sp>
        <p:nvSpPr>
          <p:cNvPr id="298" name="Google Shape;298;p4"/>
          <p:cNvSpPr txBox="1"/>
          <p:nvPr/>
        </p:nvSpPr>
        <p:spPr>
          <a:xfrm>
            <a:off x="2790157" y="3184458"/>
            <a:ext cx="8298300" cy="56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Business Value of Collaboration</a:t>
            </a:r>
            <a:endParaRPr/>
          </a:p>
        </p:txBody>
      </p:sp>
      <p:sp>
        <p:nvSpPr>
          <p:cNvPr id="299" name="Google Shape;299;p4"/>
          <p:cNvSpPr txBox="1"/>
          <p:nvPr/>
        </p:nvSpPr>
        <p:spPr>
          <a:xfrm>
            <a:off x="2064347" y="4264308"/>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05</a:t>
            </a:r>
            <a:endParaRPr/>
          </a:p>
        </p:txBody>
      </p:sp>
      <p:sp>
        <p:nvSpPr>
          <p:cNvPr id="300" name="Google Shape;300;p4"/>
          <p:cNvSpPr txBox="1"/>
          <p:nvPr>
            <p:ph idx="13" type="body"/>
          </p:nvPr>
        </p:nvSpPr>
        <p:spPr>
          <a:xfrm>
            <a:off x="2790459" y="3700497"/>
            <a:ext cx="8298300" cy="566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GB"/>
              <a:t>Mapping Your Ecosystem</a:t>
            </a:r>
            <a:endParaRPr/>
          </a:p>
        </p:txBody>
      </p:sp>
      <p:sp>
        <p:nvSpPr>
          <p:cNvPr id="301" name="Google Shape;301;p4"/>
          <p:cNvSpPr txBox="1"/>
          <p:nvPr/>
        </p:nvSpPr>
        <p:spPr>
          <a:xfrm>
            <a:off x="2064347" y="4844533"/>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06</a:t>
            </a:r>
            <a:endParaRPr/>
          </a:p>
        </p:txBody>
      </p:sp>
      <p:sp>
        <p:nvSpPr>
          <p:cNvPr id="302" name="Google Shape;302;p4"/>
          <p:cNvSpPr txBox="1"/>
          <p:nvPr/>
        </p:nvSpPr>
        <p:spPr>
          <a:xfrm>
            <a:off x="2790459" y="4280722"/>
            <a:ext cx="8298300" cy="56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Collaboration Models in Practice</a:t>
            </a:r>
            <a:endParaRPr/>
          </a:p>
        </p:txBody>
      </p:sp>
      <p:sp>
        <p:nvSpPr>
          <p:cNvPr id="303" name="Google Shape;303;p4"/>
          <p:cNvSpPr txBox="1"/>
          <p:nvPr/>
        </p:nvSpPr>
        <p:spPr>
          <a:xfrm>
            <a:off x="2064347" y="5424758"/>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lang="en-GB" sz="3200">
                <a:solidFill>
                  <a:srgbClr val="E36C34"/>
                </a:solidFill>
                <a:latin typeface="Calibri"/>
                <a:ea typeface="Calibri"/>
                <a:cs typeface="Calibri"/>
                <a:sym typeface="Calibri"/>
              </a:rPr>
              <a:t>07</a:t>
            </a:r>
            <a:endParaRPr/>
          </a:p>
        </p:txBody>
      </p:sp>
      <p:sp>
        <p:nvSpPr>
          <p:cNvPr id="304" name="Google Shape;304;p4"/>
          <p:cNvSpPr txBox="1"/>
          <p:nvPr/>
        </p:nvSpPr>
        <p:spPr>
          <a:xfrm>
            <a:off x="2790459" y="4860947"/>
            <a:ext cx="8298300" cy="56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From Pilot to Partnership</a:t>
            </a:r>
            <a:endParaRPr/>
          </a:p>
        </p:txBody>
      </p:sp>
      <p:sp>
        <p:nvSpPr>
          <p:cNvPr id="305" name="Google Shape;305;p4"/>
          <p:cNvSpPr txBox="1"/>
          <p:nvPr/>
        </p:nvSpPr>
        <p:spPr>
          <a:xfrm>
            <a:off x="2790459" y="5441171"/>
            <a:ext cx="8298300" cy="56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lang="en-GB" sz="2200">
                <a:solidFill>
                  <a:srgbClr val="633547"/>
                </a:solidFill>
                <a:latin typeface="Calibri"/>
                <a:ea typeface="Calibri"/>
                <a:cs typeface="Calibri"/>
                <a:sym typeface="Calibri"/>
              </a:rPr>
              <a:t>Action and Key Takeaways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28"/>
          <p:cNvPicPr preferRelativeResize="0"/>
          <p:nvPr>
            <p:ph idx="2" type="pic"/>
          </p:nvPr>
        </p:nvPicPr>
        <p:blipFill rotWithShape="1">
          <a:blip r:embed="rId3">
            <a:alphaModFix/>
          </a:blip>
          <a:srcRect b="16964" l="0" r="0" t="16964"/>
          <a:stretch/>
        </p:blipFill>
        <p:spPr>
          <a:xfrm>
            <a:off x="238772" y="2626822"/>
            <a:ext cx="7708195" cy="3396829"/>
          </a:xfrm>
          <a:prstGeom prst="rect">
            <a:avLst/>
          </a:prstGeom>
          <a:solidFill>
            <a:srgbClr val="BFBFBF"/>
          </a:solidFill>
          <a:ln>
            <a:noFill/>
          </a:ln>
        </p:spPr>
      </p:pic>
      <p:sp>
        <p:nvSpPr>
          <p:cNvPr id="453" name="Google Shape;453;p28"/>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05</a:t>
            </a:r>
            <a:endParaRPr/>
          </a:p>
        </p:txBody>
      </p:sp>
      <p:sp>
        <p:nvSpPr>
          <p:cNvPr id="454" name="Google Shape;454;p28"/>
          <p:cNvSpPr/>
          <p:nvPr/>
        </p:nvSpPr>
        <p:spPr>
          <a:xfrm>
            <a:off x="5630287" y="3912476"/>
            <a:ext cx="5321491"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455" name="Google Shape;455;p28"/>
          <p:cNvSpPr txBox="1"/>
          <p:nvPr/>
        </p:nvSpPr>
        <p:spPr>
          <a:xfrm>
            <a:off x="5630286" y="3912476"/>
            <a:ext cx="532149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Collaboration Models in Practice</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29"/>
          <p:cNvPicPr preferRelativeResize="0"/>
          <p:nvPr>
            <p:ph idx="2" type="pic"/>
          </p:nvPr>
        </p:nvPicPr>
        <p:blipFill rotWithShape="1">
          <a:blip r:embed="rId3">
            <a:alphaModFix/>
          </a:blip>
          <a:srcRect b="645" l="0" r="0" t="645"/>
          <a:stretch/>
        </p:blipFill>
        <p:spPr>
          <a:xfrm>
            <a:off x="388401" y="385460"/>
            <a:ext cx="4107750" cy="6087079"/>
          </a:xfrm>
          <a:prstGeom prst="rect">
            <a:avLst/>
          </a:prstGeom>
          <a:solidFill>
            <a:srgbClr val="BFBFBF"/>
          </a:solidFill>
          <a:ln>
            <a:noFill/>
          </a:ln>
        </p:spPr>
      </p:pic>
      <p:sp>
        <p:nvSpPr>
          <p:cNvPr id="462" name="Google Shape;462;p29"/>
          <p:cNvSpPr txBox="1"/>
          <p:nvPr>
            <p:ph idx="1" type="body"/>
          </p:nvPr>
        </p:nvSpPr>
        <p:spPr>
          <a:xfrm>
            <a:off x="4760163" y="1928543"/>
            <a:ext cx="6488951" cy="212390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b="1" lang="en-GB"/>
              <a:t>Referral partnership: </a:t>
            </a:r>
            <a:r>
              <a:rPr lang="en-GB"/>
              <a:t>sharing vacancies through trusted networks </a:t>
            </a:r>
            <a:endParaRPr/>
          </a:p>
          <a:p>
            <a:pPr indent="-228600" lvl="0" marL="228600" rtl="0" algn="l">
              <a:lnSpc>
                <a:spcPct val="90000"/>
              </a:lnSpc>
              <a:spcBef>
                <a:spcPts val="1000"/>
              </a:spcBef>
              <a:spcAft>
                <a:spcPts val="0"/>
              </a:spcAft>
              <a:buClr>
                <a:schemeClr val="lt1"/>
              </a:buClr>
              <a:buSzPts val="2400"/>
              <a:buNone/>
            </a:pPr>
            <a:r>
              <a:rPr b="1" lang="en-GB"/>
              <a:t>Mentoring collaboration: </a:t>
            </a:r>
            <a:r>
              <a:rPr lang="en-GB"/>
              <a:t>employees support migrant professionals (1–2 hours/month) </a:t>
            </a:r>
            <a:endParaRPr/>
          </a:p>
          <a:p>
            <a:pPr indent="-228600" lvl="0" marL="228600" rtl="0" algn="l">
              <a:lnSpc>
                <a:spcPct val="90000"/>
              </a:lnSpc>
              <a:spcBef>
                <a:spcPts val="1000"/>
              </a:spcBef>
              <a:spcAft>
                <a:spcPts val="0"/>
              </a:spcAft>
              <a:buClr>
                <a:schemeClr val="lt1"/>
              </a:buClr>
              <a:buSzPts val="2400"/>
              <a:buNone/>
            </a:pPr>
            <a:r>
              <a:rPr b="1" lang="en-GB"/>
              <a:t>Short-term work-based learning: </a:t>
            </a:r>
            <a:r>
              <a:rPr lang="en-GB"/>
              <a:t>structured 4–8 week placements </a:t>
            </a:r>
            <a:endParaRPr/>
          </a:p>
          <a:p>
            <a:pPr indent="-228600" lvl="0" marL="228600" rtl="0" algn="l">
              <a:lnSpc>
                <a:spcPct val="90000"/>
              </a:lnSpc>
              <a:spcBef>
                <a:spcPts val="1000"/>
              </a:spcBef>
              <a:spcAft>
                <a:spcPts val="0"/>
              </a:spcAft>
              <a:buClr>
                <a:schemeClr val="lt1"/>
              </a:buClr>
              <a:buSzPts val="2400"/>
              <a:buNone/>
            </a:pPr>
            <a:r>
              <a:rPr b="1" lang="en-GB"/>
              <a:t>Community engagement events: </a:t>
            </a:r>
            <a:r>
              <a:rPr lang="en-GB"/>
              <a:t>presenting career paths and opportunities </a:t>
            </a:r>
            <a:endParaRPr/>
          </a:p>
          <a:p>
            <a:pPr indent="-228600" lvl="0" marL="228600" rtl="0" algn="l">
              <a:lnSpc>
                <a:spcPct val="90000"/>
              </a:lnSpc>
              <a:spcBef>
                <a:spcPts val="1000"/>
              </a:spcBef>
              <a:spcAft>
                <a:spcPts val="0"/>
              </a:spcAft>
              <a:buClr>
                <a:schemeClr val="lt1"/>
              </a:buClr>
              <a:buSzPts val="2400"/>
              <a:buNone/>
            </a:pPr>
            <a:r>
              <a:t/>
            </a:r>
            <a:endParaRPr/>
          </a:p>
          <a:p>
            <a:pPr indent="-228600" lvl="0" marL="228600" rtl="0" algn="l">
              <a:lnSpc>
                <a:spcPct val="90000"/>
              </a:lnSpc>
              <a:spcBef>
                <a:spcPts val="1000"/>
              </a:spcBef>
              <a:spcAft>
                <a:spcPts val="0"/>
              </a:spcAft>
              <a:buClr>
                <a:schemeClr val="lt1"/>
              </a:buClr>
              <a:buSzPts val="2400"/>
              <a:buNone/>
            </a:pPr>
            <a:r>
              <a:rPr b="1" lang="en-GB"/>
              <a:t>Principle:</a:t>
            </a:r>
            <a:r>
              <a:rPr lang="en-GB"/>
              <a:t> Start small → test → evaluate → scale</a:t>
            </a:r>
            <a:endParaRPr/>
          </a:p>
        </p:txBody>
      </p:sp>
      <p:grpSp>
        <p:nvGrpSpPr>
          <p:cNvPr id="463" name="Google Shape;463;p29"/>
          <p:cNvGrpSpPr/>
          <p:nvPr/>
        </p:nvGrpSpPr>
        <p:grpSpPr>
          <a:xfrm>
            <a:off x="581653" y="902208"/>
            <a:ext cx="11092011" cy="698629"/>
            <a:chOff x="709169" y="1182126"/>
            <a:chExt cx="11092011" cy="698629"/>
          </a:xfrm>
        </p:grpSpPr>
        <p:sp>
          <p:nvSpPr>
            <p:cNvPr id="464" name="Google Shape;464;p29"/>
            <p:cNvSpPr/>
            <p:nvPr/>
          </p:nvSpPr>
          <p:spPr>
            <a:xfrm>
              <a:off x="709169" y="1182126"/>
              <a:ext cx="1093147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Montserrat"/>
                <a:ea typeface="Montserrat"/>
                <a:cs typeface="Montserrat"/>
                <a:sym typeface="Montserrat"/>
              </a:endParaRPr>
            </a:p>
          </p:txBody>
        </p:sp>
        <p:sp>
          <p:nvSpPr>
            <p:cNvPr id="465" name="Google Shape;465;p29"/>
            <p:cNvSpPr txBox="1"/>
            <p:nvPr/>
          </p:nvSpPr>
          <p:spPr>
            <a:xfrm>
              <a:off x="709169" y="1208275"/>
              <a:ext cx="110920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36C34"/>
                  </a:solidFill>
                  <a:latin typeface="Calibri"/>
                  <a:ea typeface="Calibri"/>
                  <a:cs typeface="Calibri"/>
                  <a:sym typeface="Calibri"/>
                </a:rPr>
                <a:t>PRACTICAL ENTRY POINTS FOR COLLABORATION</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0"/>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INTERACTION: CHOOSE MODEL</a:t>
            </a:r>
            <a:endParaRPr/>
          </a:p>
        </p:txBody>
      </p:sp>
      <p:sp>
        <p:nvSpPr>
          <p:cNvPr id="472" name="Google Shape;472;p30"/>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Which model could work for you?</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Which option requires the least internal effort? </a:t>
            </a:r>
            <a:endParaRPr/>
          </a:p>
          <a:p>
            <a:pPr indent="0" lvl="0" marL="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Which aligns best with your current recruitment needs? </a:t>
            </a:r>
            <a:endParaRPr/>
          </a:p>
          <a:p>
            <a:pPr indent="0" lvl="0" marL="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What could realistically be tested within 1–2 months?</a:t>
            </a:r>
            <a:endParaRPr/>
          </a:p>
          <a:p>
            <a:pPr indent="0" lvl="0" marL="0" rtl="0" algn="l">
              <a:lnSpc>
                <a:spcPct val="103333"/>
              </a:lnSpc>
              <a:spcBef>
                <a:spcPts val="0"/>
              </a:spcBef>
              <a:spcAft>
                <a:spcPts val="0"/>
              </a:spcAft>
              <a:buClr>
                <a:srgbClr val="633547"/>
              </a:buClr>
              <a:buSzPts val="24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idx="1" type="body"/>
          </p:nvPr>
        </p:nvSpPr>
        <p:spPr>
          <a:xfrm>
            <a:off x="701136" y="1643242"/>
            <a:ext cx="4990998" cy="366657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en-GB"/>
              <a:t>Mentoring is often the easiest way to</a:t>
            </a:r>
            <a:br>
              <a:rPr lang="en-GB"/>
            </a:br>
            <a:r>
              <a:rPr lang="en-GB"/>
              <a:t>start collaboration:</a:t>
            </a:r>
            <a:endParaRPr/>
          </a:p>
          <a:p>
            <a:pPr indent="-342900" lvl="0" marL="342900" rtl="0" algn="l">
              <a:lnSpc>
                <a:spcPct val="90000"/>
              </a:lnSpc>
              <a:spcBef>
                <a:spcPts val="1000"/>
              </a:spcBef>
              <a:spcAft>
                <a:spcPts val="0"/>
              </a:spcAft>
              <a:buClr>
                <a:schemeClr val="lt1"/>
              </a:buClr>
              <a:buSzPts val="2400"/>
              <a:buFont typeface="Arial"/>
              <a:buChar char="•"/>
            </a:pPr>
            <a:r>
              <a:rPr lang="en-GB"/>
              <a:t>low time commitment (1–2 hours per month),</a:t>
            </a:r>
            <a:endParaRPr/>
          </a:p>
          <a:p>
            <a:pPr indent="-342900" lvl="0" marL="342900" rtl="0" algn="l">
              <a:lnSpc>
                <a:spcPct val="90000"/>
              </a:lnSpc>
              <a:spcBef>
                <a:spcPts val="1000"/>
              </a:spcBef>
              <a:spcAft>
                <a:spcPts val="0"/>
              </a:spcAft>
              <a:buClr>
                <a:schemeClr val="lt1"/>
              </a:buClr>
              <a:buSzPts val="2400"/>
              <a:buFont typeface="Arial"/>
              <a:buChar char="•"/>
            </a:pPr>
            <a:r>
              <a:rPr lang="en-GB"/>
              <a:t>clearly defined structure and timeframe,</a:t>
            </a:r>
            <a:endParaRPr/>
          </a:p>
          <a:p>
            <a:pPr indent="-342900" lvl="0" marL="342900" rtl="0" algn="l">
              <a:lnSpc>
                <a:spcPct val="90000"/>
              </a:lnSpc>
              <a:spcBef>
                <a:spcPts val="1000"/>
              </a:spcBef>
              <a:spcAft>
                <a:spcPts val="0"/>
              </a:spcAft>
              <a:buClr>
                <a:schemeClr val="lt1"/>
              </a:buClr>
              <a:buSzPts val="2400"/>
              <a:buFont typeface="Arial"/>
              <a:buChar char="•"/>
            </a:pPr>
            <a:r>
              <a:rPr lang="en-GB"/>
              <a:t>minimal organisational risk.</a:t>
            </a:r>
            <a:endParaRPr/>
          </a:p>
          <a:p>
            <a:pPr indent="0" lvl="0" marL="0" rtl="0" algn="l">
              <a:lnSpc>
                <a:spcPct val="90000"/>
              </a:lnSpc>
              <a:spcBef>
                <a:spcPts val="1000"/>
              </a:spcBef>
              <a:spcAft>
                <a:spcPts val="0"/>
              </a:spcAft>
              <a:buClr>
                <a:schemeClr val="lt1"/>
              </a:buClr>
              <a:buSzPts val="2400"/>
              <a:buNone/>
            </a:pPr>
            <a:r>
              <a:rPr lang="en-GB"/>
              <a:t>Potential benefits include:</a:t>
            </a:r>
            <a:endParaRPr/>
          </a:p>
          <a:p>
            <a:pPr indent="-342900" lvl="0" marL="342900" rtl="0" algn="l">
              <a:lnSpc>
                <a:spcPct val="90000"/>
              </a:lnSpc>
              <a:spcBef>
                <a:spcPts val="1000"/>
              </a:spcBef>
              <a:spcAft>
                <a:spcPts val="0"/>
              </a:spcAft>
              <a:buClr>
                <a:schemeClr val="lt1"/>
              </a:buClr>
              <a:buSzPts val="2400"/>
              <a:buFont typeface="Arial"/>
              <a:buChar char="•"/>
            </a:pPr>
            <a:r>
              <a:rPr lang="en-GB"/>
              <a:t>faster integration of new hires,</a:t>
            </a:r>
            <a:endParaRPr/>
          </a:p>
          <a:p>
            <a:pPr indent="-342900" lvl="0" marL="342900" rtl="0" algn="l">
              <a:lnSpc>
                <a:spcPct val="90000"/>
              </a:lnSpc>
              <a:spcBef>
                <a:spcPts val="1000"/>
              </a:spcBef>
              <a:spcAft>
                <a:spcPts val="0"/>
              </a:spcAft>
              <a:buClr>
                <a:schemeClr val="lt1"/>
              </a:buClr>
              <a:buSzPts val="2400"/>
              <a:buFont typeface="Arial"/>
              <a:buChar char="•"/>
            </a:pPr>
            <a:r>
              <a:rPr lang="en-GB"/>
              <a:t>improved retention,</a:t>
            </a:r>
            <a:endParaRPr/>
          </a:p>
          <a:p>
            <a:pPr indent="-342900" lvl="0" marL="342900" rtl="0" algn="l">
              <a:lnSpc>
                <a:spcPct val="90000"/>
              </a:lnSpc>
              <a:spcBef>
                <a:spcPts val="1000"/>
              </a:spcBef>
              <a:spcAft>
                <a:spcPts val="0"/>
              </a:spcAft>
              <a:buClr>
                <a:schemeClr val="lt1"/>
              </a:buClr>
              <a:buSzPts val="2400"/>
              <a:buFont typeface="Arial"/>
              <a:buChar char="•"/>
            </a:pPr>
            <a:r>
              <a:rPr lang="en-GB"/>
              <a:t>employee engagement and leadership development.</a:t>
            </a:r>
            <a:endParaRPr/>
          </a:p>
        </p:txBody>
      </p:sp>
      <p:sp>
        <p:nvSpPr>
          <p:cNvPr id="479" name="Google Shape;479;p31"/>
          <p:cNvSpPr txBox="1"/>
          <p:nvPr>
            <p:ph idx="2" type="body"/>
          </p:nvPr>
        </p:nvSpPr>
        <p:spPr>
          <a:xfrm>
            <a:off x="701124" y="353325"/>
            <a:ext cx="5315700" cy="99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sz="3500"/>
              <a:t>MENTORING AS AN ENTRY POINT</a:t>
            </a:r>
            <a:endParaRPr sz="3500"/>
          </a:p>
        </p:txBody>
      </p:sp>
      <p:pic>
        <p:nvPicPr>
          <p:cNvPr id="480" name="Google Shape;480;p31"/>
          <p:cNvPicPr preferRelativeResize="0"/>
          <p:nvPr>
            <p:ph idx="3" type="pic"/>
          </p:nvPr>
        </p:nvPicPr>
        <p:blipFill rotWithShape="1">
          <a:blip r:embed="rId3">
            <a:alphaModFix/>
          </a:blip>
          <a:srcRect b="0" l="23943" r="23943" t="0"/>
          <a:stretch/>
        </p:blipFill>
        <p:spPr>
          <a:xfrm>
            <a:off x="6083676" y="0"/>
            <a:ext cx="5361066" cy="6858000"/>
          </a:xfrm>
          <a:prstGeom prst="rect">
            <a:avLst/>
          </a:prstGeom>
          <a:solidFill>
            <a:srgbClr val="D8D8D8"/>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2"/>
          <p:cNvSpPr txBox="1"/>
          <p:nvPr>
            <p:ph idx="1" type="body"/>
          </p:nvPr>
        </p:nvSpPr>
        <p:spPr>
          <a:xfrm>
            <a:off x="1245664" y="589216"/>
            <a:ext cx="10548230"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FROM STRATEGY TO PRACTICE: </a:t>
            </a:r>
            <a:r>
              <a:rPr lang="en-GB" u="sng">
                <a:solidFill>
                  <a:schemeClr val="hlink"/>
                </a:solidFill>
                <a:hlinkClick r:id="rId3"/>
              </a:rPr>
              <a:t>ACCENTURE EXAMPLE</a:t>
            </a:r>
            <a:endParaRPr/>
          </a:p>
          <a:p>
            <a:pPr indent="0" lvl="0" marL="0" rtl="0" algn="l">
              <a:lnSpc>
                <a:spcPct val="90000"/>
              </a:lnSpc>
              <a:spcBef>
                <a:spcPts val="0"/>
              </a:spcBef>
              <a:spcAft>
                <a:spcPts val="0"/>
              </a:spcAft>
              <a:buClr>
                <a:srgbClr val="E36C34"/>
              </a:buClr>
              <a:buSzPts val="3600"/>
              <a:buNone/>
            </a:pPr>
            <a:r>
              <a:rPr lang="en-GB"/>
              <a:t>Structured Approach to Refugee Talent</a:t>
            </a:r>
            <a:endParaRPr/>
          </a:p>
        </p:txBody>
      </p:sp>
      <p:sp>
        <p:nvSpPr>
          <p:cNvPr id="487" name="Google Shape;487;p32"/>
          <p:cNvSpPr txBox="1"/>
          <p:nvPr>
            <p:ph idx="2" type="body"/>
          </p:nvPr>
        </p:nvSpPr>
        <p:spPr>
          <a:xfrm>
            <a:off x="5673425" y="1859075"/>
            <a:ext cx="6319800" cy="4102800"/>
          </a:xfrm>
          <a:prstGeom prst="rect">
            <a:avLst/>
          </a:prstGeom>
          <a:noFill/>
          <a:ln>
            <a:noFill/>
          </a:ln>
        </p:spPr>
        <p:txBody>
          <a:bodyPr anchorCtr="0" anchor="t" bIns="45700" lIns="91425" spcFirstLastPara="1" rIns="91425" wrap="square" tIns="45700">
            <a:noAutofit/>
          </a:bodyPr>
          <a:lstStyle/>
          <a:p>
            <a:pPr indent="-342900" lvl="0" marL="342900" rtl="0" algn="l">
              <a:lnSpc>
                <a:spcPct val="103333"/>
              </a:lnSpc>
              <a:spcBef>
                <a:spcPts val="0"/>
              </a:spcBef>
              <a:spcAft>
                <a:spcPts val="0"/>
              </a:spcAft>
              <a:buClr>
                <a:srgbClr val="633547"/>
              </a:buClr>
              <a:buSzPts val="2400"/>
              <a:buFont typeface="Arial"/>
              <a:buChar char="•"/>
            </a:pPr>
            <a:r>
              <a:rPr lang="en-GB"/>
              <a:t>Commitment to support 16,000 refugee and migrant job seekers in Europe, including Ukrainian women.</a:t>
            </a:r>
            <a:endParaRPr/>
          </a:p>
          <a:p>
            <a:pPr indent="-342900" lvl="0" marL="342900" rtl="0" algn="l">
              <a:lnSpc>
                <a:spcPct val="103333"/>
              </a:lnSpc>
              <a:spcBef>
                <a:spcPts val="0"/>
              </a:spcBef>
              <a:spcAft>
                <a:spcPts val="0"/>
              </a:spcAft>
              <a:buClr>
                <a:srgbClr val="633547"/>
              </a:buClr>
              <a:buSzPts val="2400"/>
              <a:buFont typeface="Arial"/>
              <a:buChar char="•"/>
            </a:pPr>
            <a:r>
              <a:rPr lang="en-GB"/>
              <a:t>Nearly 12,000 people already skilled in 2024.</a:t>
            </a:r>
            <a:endParaRPr/>
          </a:p>
          <a:p>
            <a:pPr indent="-342900" lvl="0" marL="342900" rtl="0" algn="l">
              <a:lnSpc>
                <a:spcPct val="103333"/>
              </a:lnSpc>
              <a:spcBef>
                <a:spcPts val="0"/>
              </a:spcBef>
              <a:spcAft>
                <a:spcPts val="0"/>
              </a:spcAft>
              <a:buClr>
                <a:srgbClr val="633547"/>
              </a:buClr>
              <a:buSzPts val="2400"/>
              <a:buFont typeface="Arial"/>
              <a:buChar char="•"/>
            </a:pPr>
            <a:r>
              <a:rPr lang="en-GB"/>
              <a:t>Partnerships with organisations (e.g. Upwardly Global, YMCA, Tent Partnership)</a:t>
            </a:r>
            <a:endParaRPr/>
          </a:p>
          <a:p>
            <a:pPr indent="-342900" lvl="0" marL="342900" rtl="0" algn="l">
              <a:lnSpc>
                <a:spcPct val="103333"/>
              </a:lnSpc>
              <a:spcBef>
                <a:spcPts val="0"/>
              </a:spcBef>
              <a:spcAft>
                <a:spcPts val="0"/>
              </a:spcAft>
              <a:buClr>
                <a:srgbClr val="633547"/>
              </a:buClr>
              <a:buSzPts val="2400"/>
              <a:buFont typeface="Arial"/>
              <a:buChar char="•"/>
            </a:pPr>
            <a:r>
              <a:rPr lang="en-GB"/>
              <a:t>Focus on: skills recognition, mentoring, and access to employment.</a:t>
            </a:r>
            <a:endParaRPr/>
          </a:p>
          <a:p>
            <a:pPr indent="-190500" lvl="0" marL="342900" rtl="0" algn="l">
              <a:lnSpc>
                <a:spcPct val="103333"/>
              </a:lnSpc>
              <a:spcBef>
                <a:spcPts val="0"/>
              </a:spcBef>
              <a:spcAft>
                <a:spcPts val="0"/>
              </a:spcAft>
              <a:buClr>
                <a:srgbClr val="633547"/>
              </a:buClr>
              <a:buSzPts val="2400"/>
              <a:buFont typeface="Arial"/>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Key message:</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Large companies succeed by building structured partnerships — not by changing talent standards</a:t>
            </a:r>
            <a:endParaRPr/>
          </a:p>
        </p:txBody>
      </p:sp>
      <p:pic>
        <p:nvPicPr>
          <p:cNvPr id="488" name="Google Shape;488;p32"/>
          <p:cNvPicPr preferRelativeResize="0"/>
          <p:nvPr/>
        </p:nvPicPr>
        <p:blipFill rotWithShape="1">
          <a:blip r:embed="rId4">
            <a:alphaModFix/>
          </a:blip>
          <a:srcRect b="11083" l="-18315" r="29196" t="15976"/>
          <a:stretch/>
        </p:blipFill>
        <p:spPr>
          <a:xfrm flipH="1">
            <a:off x="826839" y="2306782"/>
            <a:ext cx="6694837" cy="3752464"/>
          </a:xfrm>
          <a:prstGeom prst="rect">
            <a:avLst/>
          </a:prstGeom>
          <a:noFill/>
          <a:ln>
            <a:noFill/>
          </a:ln>
        </p:spPr>
      </p:pic>
      <p:pic>
        <p:nvPicPr>
          <p:cNvPr id="489" name="Google Shape;489;p32">
            <a:hlinkClick r:id="rId5"/>
          </p:cNvPr>
          <p:cNvPicPr preferRelativeResize="0"/>
          <p:nvPr/>
        </p:nvPicPr>
        <p:blipFill rotWithShape="1">
          <a:blip r:embed="rId6">
            <a:alphaModFix/>
          </a:blip>
          <a:srcRect b="0" l="0" r="0" t="0"/>
          <a:stretch/>
        </p:blipFill>
        <p:spPr>
          <a:xfrm>
            <a:off x="826840" y="2435523"/>
            <a:ext cx="4081494" cy="26871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3"/>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EMPLOYER BRANDING BENEFIT</a:t>
            </a:r>
            <a:endParaRPr/>
          </a:p>
        </p:txBody>
      </p:sp>
      <p:sp>
        <p:nvSpPr>
          <p:cNvPr id="496" name="Google Shape;496;p33"/>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Employers that engage visibly with local communities strengthen their reputation </a:t>
            </a:r>
            <a:endParaRPr/>
          </a:p>
          <a:p>
            <a:pPr indent="-228600" lvl="0" marL="228600" rtl="0" algn="l">
              <a:lnSpc>
                <a:spcPct val="103333"/>
              </a:lnSpc>
              <a:spcBef>
                <a:spcPts val="0"/>
              </a:spcBef>
              <a:spcAft>
                <a:spcPts val="0"/>
              </a:spcAft>
              <a:buClr>
                <a:srgbClr val="633547"/>
              </a:buClr>
              <a:buSzPts val="2400"/>
              <a:buNone/>
            </a:pPr>
            <a:r>
              <a:rPr lang="en-GB"/>
              <a:t>as accessible, inclusive, and forward-looking workplaces.</a:t>
            </a:r>
            <a:endParaRPr/>
          </a:p>
          <a:p>
            <a:pPr indent="-228600" lvl="0" marL="228600" rtl="0" algn="l">
              <a:lnSpc>
                <a:spcPct val="103333"/>
              </a:lnSpc>
              <a:spcBef>
                <a:spcPts val="600"/>
              </a:spcBef>
              <a:spcAft>
                <a:spcPts val="0"/>
              </a:spcAft>
              <a:buClr>
                <a:srgbClr val="633547"/>
              </a:buClr>
              <a:buSzPts val="2400"/>
              <a:buNone/>
            </a:pPr>
            <a:r>
              <a:rPr lang="en-GB"/>
              <a:t>Community-based collaboration can support not only recruitment, but also:</a:t>
            </a:r>
            <a:endParaRPr/>
          </a:p>
          <a:p>
            <a:pPr indent="-342900" lvl="0" marL="342900" rtl="0" algn="l">
              <a:lnSpc>
                <a:spcPct val="103333"/>
              </a:lnSpc>
              <a:spcBef>
                <a:spcPts val="0"/>
              </a:spcBef>
              <a:spcAft>
                <a:spcPts val="0"/>
              </a:spcAft>
              <a:buClr>
                <a:srgbClr val="633547"/>
              </a:buClr>
              <a:buSzPts val="2400"/>
              <a:buFont typeface="Arial"/>
              <a:buChar char="•"/>
            </a:pPr>
            <a:r>
              <a:rPr lang="en-GB"/>
              <a:t>trust among underreached talent groups,</a:t>
            </a:r>
            <a:endParaRPr/>
          </a:p>
          <a:p>
            <a:pPr indent="-342900" lvl="0" marL="342900" rtl="0" algn="l">
              <a:lnSpc>
                <a:spcPct val="103333"/>
              </a:lnSpc>
              <a:spcBef>
                <a:spcPts val="0"/>
              </a:spcBef>
              <a:spcAft>
                <a:spcPts val="0"/>
              </a:spcAft>
              <a:buClr>
                <a:srgbClr val="633547"/>
              </a:buClr>
              <a:buSzPts val="2400"/>
              <a:buFont typeface="Arial"/>
              <a:buChar char="•"/>
            </a:pPr>
            <a:r>
              <a:rPr lang="en-GB"/>
              <a:t>local visibility and credibility, and</a:t>
            </a:r>
            <a:endParaRPr/>
          </a:p>
          <a:p>
            <a:pPr indent="-342900" lvl="0" marL="342900" rtl="0" algn="l">
              <a:lnSpc>
                <a:spcPct val="103333"/>
              </a:lnSpc>
              <a:spcBef>
                <a:spcPts val="0"/>
              </a:spcBef>
              <a:spcAft>
                <a:spcPts val="0"/>
              </a:spcAft>
              <a:buClr>
                <a:srgbClr val="633547"/>
              </a:buClr>
              <a:buSzPts val="2400"/>
              <a:buFont typeface="Arial"/>
              <a:buChar char="•"/>
            </a:pPr>
            <a:r>
              <a:rPr lang="en-GB"/>
              <a:t>positive word-of-mouth in professional, and community networks.</a:t>
            </a:r>
            <a:endParaRPr/>
          </a:p>
          <a:p>
            <a:pPr indent="0" lvl="0" marL="0" rtl="0" algn="l">
              <a:lnSpc>
                <a:spcPct val="103333"/>
              </a:lnSpc>
              <a:spcBef>
                <a:spcPts val="0"/>
              </a:spcBef>
              <a:spcAft>
                <a:spcPts val="0"/>
              </a:spcAft>
              <a:buClr>
                <a:srgbClr val="633547"/>
              </a:buClr>
              <a:buSzPts val="2400"/>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This is particularly valuable in regions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facing talent shortages and increasing competition for skilled staff.</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4"/>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06</a:t>
            </a:r>
            <a:endParaRPr/>
          </a:p>
        </p:txBody>
      </p:sp>
      <p:pic>
        <p:nvPicPr>
          <p:cNvPr id="503" name="Google Shape;503;p34"/>
          <p:cNvPicPr preferRelativeResize="0"/>
          <p:nvPr>
            <p:ph idx="2" type="pic"/>
          </p:nvPr>
        </p:nvPicPr>
        <p:blipFill rotWithShape="1">
          <a:blip r:embed="rId3">
            <a:alphaModFix/>
          </a:blip>
          <a:srcRect b="0" l="0" r="0" t="35982"/>
          <a:stretch/>
        </p:blipFill>
        <p:spPr>
          <a:xfrm>
            <a:off x="238772" y="2626822"/>
            <a:ext cx="7708195" cy="3396829"/>
          </a:xfrm>
          <a:prstGeom prst="rect">
            <a:avLst/>
          </a:prstGeom>
          <a:solidFill>
            <a:srgbClr val="BFBFBF"/>
          </a:solidFill>
          <a:ln>
            <a:noFill/>
          </a:ln>
        </p:spPr>
      </p:pic>
      <p:sp>
        <p:nvSpPr>
          <p:cNvPr id="504" name="Google Shape;504;p34"/>
          <p:cNvSpPr/>
          <p:nvPr/>
        </p:nvSpPr>
        <p:spPr>
          <a:xfrm>
            <a:off x="5630287" y="3912476"/>
            <a:ext cx="3934127"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505" name="Google Shape;505;p34"/>
          <p:cNvSpPr txBox="1"/>
          <p:nvPr/>
        </p:nvSpPr>
        <p:spPr>
          <a:xfrm>
            <a:off x="5630287" y="3912476"/>
            <a:ext cx="393412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From Pilot to Partnership</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5"/>
          <p:cNvSpPr txBox="1"/>
          <p:nvPr>
            <p:ph idx="1" type="body"/>
          </p:nvPr>
        </p:nvSpPr>
        <p:spPr>
          <a:xfrm>
            <a:off x="724719" y="1766261"/>
            <a:ext cx="6978064" cy="366657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en-GB"/>
              <a:t>Collaboration often evolves over time:</a:t>
            </a:r>
            <a:endParaRPr/>
          </a:p>
          <a:p>
            <a:pPr indent="-228600" lvl="0" marL="228600" rtl="0" algn="l">
              <a:lnSpc>
                <a:spcPct val="90000"/>
              </a:lnSpc>
              <a:spcBef>
                <a:spcPts val="1000"/>
              </a:spcBef>
              <a:spcAft>
                <a:spcPts val="0"/>
              </a:spcAft>
              <a:buClr>
                <a:schemeClr val="lt1"/>
              </a:buClr>
              <a:buSzPts val="2400"/>
              <a:buNone/>
            </a:pPr>
            <a:r>
              <a:t/>
            </a:r>
            <a:endParaRPr/>
          </a:p>
          <a:p>
            <a:pPr indent="-228600" lvl="0" marL="228600" rtl="0" algn="l">
              <a:lnSpc>
                <a:spcPct val="90000"/>
              </a:lnSpc>
              <a:spcBef>
                <a:spcPts val="1000"/>
              </a:spcBef>
              <a:spcAft>
                <a:spcPts val="0"/>
              </a:spcAft>
              <a:buClr>
                <a:schemeClr val="lt1"/>
              </a:buClr>
              <a:buSzPts val="2400"/>
              <a:buNone/>
            </a:pPr>
            <a:r>
              <a:rPr lang="en-GB"/>
              <a:t>Step 1: Start small → mentoring, short placements, referral-based outreach.</a:t>
            </a:r>
            <a:endParaRPr/>
          </a:p>
          <a:p>
            <a:pPr indent="-228600" lvl="0" marL="228600" rtl="0" algn="l">
              <a:lnSpc>
                <a:spcPct val="90000"/>
              </a:lnSpc>
              <a:spcBef>
                <a:spcPts val="1000"/>
              </a:spcBef>
              <a:spcAft>
                <a:spcPts val="0"/>
              </a:spcAft>
              <a:buClr>
                <a:schemeClr val="lt1"/>
              </a:buClr>
              <a:buSzPts val="2400"/>
              <a:buNone/>
            </a:pPr>
            <a:r>
              <a:t/>
            </a:r>
            <a:endParaRPr/>
          </a:p>
          <a:p>
            <a:pPr indent="-228600" lvl="0" marL="228600" rtl="0" algn="l">
              <a:lnSpc>
                <a:spcPct val="90000"/>
              </a:lnSpc>
              <a:spcBef>
                <a:spcPts val="1000"/>
              </a:spcBef>
              <a:spcAft>
                <a:spcPts val="0"/>
              </a:spcAft>
              <a:buClr>
                <a:schemeClr val="lt1"/>
              </a:buClr>
              <a:buSzPts val="2400"/>
              <a:buNone/>
            </a:pPr>
            <a:r>
              <a:rPr lang="en-GB"/>
              <a:t>Step 2: Build trust → regular communication, clear expectations, feedback after each cycle.</a:t>
            </a:r>
            <a:endParaRPr/>
          </a:p>
          <a:p>
            <a:pPr indent="-228600" lvl="0" marL="228600" rtl="0" algn="l">
              <a:lnSpc>
                <a:spcPct val="90000"/>
              </a:lnSpc>
              <a:spcBef>
                <a:spcPts val="1000"/>
              </a:spcBef>
              <a:spcAft>
                <a:spcPts val="0"/>
              </a:spcAft>
              <a:buClr>
                <a:schemeClr val="lt1"/>
              </a:buClr>
              <a:buSzPts val="2400"/>
              <a:buNone/>
            </a:pPr>
            <a:r>
              <a:t/>
            </a:r>
            <a:endParaRPr/>
          </a:p>
          <a:p>
            <a:pPr indent="-228600" lvl="0" marL="228600" rtl="0" algn="l">
              <a:lnSpc>
                <a:spcPct val="90000"/>
              </a:lnSpc>
              <a:spcBef>
                <a:spcPts val="1000"/>
              </a:spcBef>
              <a:spcAft>
                <a:spcPts val="0"/>
              </a:spcAft>
              <a:buClr>
                <a:schemeClr val="lt1"/>
              </a:buClr>
              <a:buSzPts val="2400"/>
              <a:buNone/>
            </a:pPr>
            <a:r>
              <a:rPr lang="en-GB"/>
              <a:t>Step 3: Scale → repeat initiatives, joint activities, and long-term cooperation</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512" name="Google Shape;512;p35"/>
          <p:cNvSpPr/>
          <p:nvPr/>
        </p:nvSpPr>
        <p:spPr>
          <a:xfrm>
            <a:off x="0" y="728524"/>
            <a:ext cx="770278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Montserrat"/>
              <a:ea typeface="Montserrat"/>
              <a:cs typeface="Montserrat"/>
              <a:sym typeface="Montserrat"/>
            </a:endParaRPr>
          </a:p>
        </p:txBody>
      </p:sp>
      <p:sp>
        <p:nvSpPr>
          <p:cNvPr id="513" name="Google Shape;513;p35"/>
          <p:cNvSpPr txBox="1"/>
          <p:nvPr/>
        </p:nvSpPr>
        <p:spPr>
          <a:xfrm>
            <a:off x="724719" y="780822"/>
            <a:ext cx="69780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36C34"/>
                </a:solidFill>
                <a:latin typeface="Calibri"/>
                <a:ea typeface="Calibri"/>
                <a:cs typeface="Calibri"/>
                <a:sym typeface="Calibri"/>
              </a:rPr>
              <a:t>FROM PILOT TO PARTNERSHIP</a:t>
            </a:r>
            <a:endParaRPr/>
          </a:p>
        </p:txBody>
      </p:sp>
      <p:pic>
        <p:nvPicPr>
          <p:cNvPr id="514" name="Google Shape;514;p35"/>
          <p:cNvPicPr preferRelativeResize="0"/>
          <p:nvPr>
            <p:ph idx="2" type="pic"/>
          </p:nvPr>
        </p:nvPicPr>
        <p:blipFill rotWithShape="1">
          <a:blip r:embed="rId3">
            <a:alphaModFix/>
          </a:blip>
          <a:srcRect b="0" l="0" r="0" t="0"/>
          <a:stretch/>
        </p:blipFill>
        <p:spPr>
          <a:xfrm>
            <a:off x="8136294" y="0"/>
            <a:ext cx="3308447"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6"/>
          <p:cNvSpPr txBox="1"/>
          <p:nvPr>
            <p:ph idx="1" type="body"/>
          </p:nvPr>
        </p:nvSpPr>
        <p:spPr>
          <a:xfrm>
            <a:off x="5388530" y="447963"/>
            <a:ext cx="6562677" cy="3394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3600"/>
              <a:buNone/>
            </a:pPr>
            <a:r>
              <a:rPr lang="en-GB" sz="3600"/>
              <a:t>30-DAY ACTION PLAN</a:t>
            </a:r>
            <a:endParaRPr/>
          </a:p>
          <a:p>
            <a:pPr indent="0" lvl="0" marL="0" rtl="0" algn="l">
              <a:lnSpc>
                <a:spcPct val="100000"/>
              </a:lnSpc>
              <a:spcBef>
                <a:spcPts val="0"/>
              </a:spcBef>
              <a:spcAft>
                <a:spcPts val="0"/>
              </a:spcAft>
              <a:buClr>
                <a:srgbClr val="E36C34"/>
              </a:buClr>
              <a:buSzPts val="2400"/>
              <a:buNone/>
            </a:pPr>
            <a:r>
              <a:t/>
            </a:r>
            <a:endParaRPr/>
          </a:p>
          <a:p>
            <a:pPr indent="0" lvl="0" marL="0" rtl="0" algn="l">
              <a:lnSpc>
                <a:spcPct val="100000"/>
              </a:lnSpc>
              <a:spcBef>
                <a:spcPts val="0"/>
              </a:spcBef>
              <a:spcAft>
                <a:spcPts val="0"/>
              </a:spcAft>
              <a:buClr>
                <a:srgbClr val="E36C34"/>
              </a:buClr>
              <a:buSzPts val="2400"/>
              <a:buNone/>
            </a:pPr>
            <a:r>
              <a:rPr lang="en-GB"/>
              <a:t>Your first 30 days:</a:t>
            </a:r>
            <a:endParaRPr/>
          </a:p>
          <a:p>
            <a:pPr indent="0" lvl="0" marL="0" rtl="0" algn="l">
              <a:lnSpc>
                <a:spcPct val="100000"/>
              </a:lnSpc>
              <a:spcBef>
                <a:spcPts val="0"/>
              </a:spcBef>
              <a:spcAft>
                <a:spcPts val="0"/>
              </a:spcAft>
              <a:buClr>
                <a:srgbClr val="E36C34"/>
              </a:buClr>
              <a:buSzPts val="2400"/>
              <a:buNone/>
            </a:pPr>
            <a:r>
              <a:t/>
            </a:r>
            <a:endParaRPr/>
          </a:p>
        </p:txBody>
      </p:sp>
      <p:sp>
        <p:nvSpPr>
          <p:cNvPr id="521" name="Google Shape;521;p36"/>
          <p:cNvSpPr txBox="1"/>
          <p:nvPr>
            <p:ph idx="2" type="body"/>
          </p:nvPr>
        </p:nvSpPr>
        <p:spPr>
          <a:xfrm>
            <a:off x="5088049" y="2113867"/>
            <a:ext cx="6553234" cy="9993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GB"/>
              <a:t>→ identify one organisation</a:t>
            </a:r>
            <a:endParaRPr/>
          </a:p>
        </p:txBody>
      </p:sp>
      <p:sp>
        <p:nvSpPr>
          <p:cNvPr id="522" name="Google Shape;522;p36"/>
          <p:cNvSpPr txBox="1"/>
          <p:nvPr>
            <p:ph idx="3" type="body"/>
          </p:nvPr>
        </p:nvSpPr>
        <p:spPr>
          <a:xfrm>
            <a:off x="3542626" y="2012248"/>
            <a:ext cx="1232766" cy="955625"/>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2400"/>
              <a:buNone/>
            </a:pPr>
            <a:r>
              <a:rPr lang="en-GB" sz="2400"/>
              <a:t>Week 1</a:t>
            </a:r>
            <a:endParaRPr/>
          </a:p>
        </p:txBody>
      </p:sp>
      <p:sp>
        <p:nvSpPr>
          <p:cNvPr id="523" name="Google Shape;523;p36"/>
          <p:cNvSpPr txBox="1"/>
          <p:nvPr>
            <p:ph idx="5" type="body"/>
          </p:nvPr>
        </p:nvSpPr>
        <p:spPr>
          <a:xfrm>
            <a:off x="5088049" y="3011631"/>
            <a:ext cx="6553234" cy="9993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GB"/>
              <a:t>→ make contact</a:t>
            </a:r>
            <a:endParaRPr/>
          </a:p>
        </p:txBody>
      </p:sp>
      <p:sp>
        <p:nvSpPr>
          <p:cNvPr id="524" name="Google Shape;524;p36"/>
          <p:cNvSpPr txBox="1"/>
          <p:nvPr>
            <p:ph idx="7" type="body"/>
          </p:nvPr>
        </p:nvSpPr>
        <p:spPr>
          <a:xfrm>
            <a:off x="5088049" y="4807159"/>
            <a:ext cx="6553234" cy="9993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GB"/>
              <a:t>→ review and decide next steps</a:t>
            </a:r>
            <a:endParaRPr/>
          </a:p>
        </p:txBody>
      </p:sp>
      <p:pic>
        <p:nvPicPr>
          <p:cNvPr id="525" name="Google Shape;525;p36"/>
          <p:cNvPicPr preferRelativeResize="0"/>
          <p:nvPr>
            <p:ph idx="8" type="pic"/>
          </p:nvPr>
        </p:nvPicPr>
        <p:blipFill rotWithShape="1">
          <a:blip r:embed="rId3">
            <a:alphaModFix/>
          </a:blip>
          <a:srcRect b="0" l="3615" r="3615" t="0"/>
          <a:stretch/>
        </p:blipFill>
        <p:spPr>
          <a:xfrm>
            <a:off x="-48344" y="0"/>
            <a:ext cx="3570477" cy="6858000"/>
          </a:xfrm>
          <a:prstGeom prst="rect">
            <a:avLst/>
          </a:prstGeom>
          <a:solidFill>
            <a:srgbClr val="D8D8D8"/>
          </a:solidFill>
          <a:ln>
            <a:noFill/>
          </a:ln>
        </p:spPr>
      </p:pic>
      <p:sp>
        <p:nvSpPr>
          <p:cNvPr id="526" name="Google Shape;526;p36"/>
          <p:cNvSpPr txBox="1"/>
          <p:nvPr>
            <p:ph idx="9" type="body"/>
          </p:nvPr>
        </p:nvSpPr>
        <p:spPr>
          <a:xfrm>
            <a:off x="3542626" y="2910012"/>
            <a:ext cx="1232765" cy="95562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FFFFFF"/>
              </a:buClr>
              <a:buSzPts val="2400"/>
              <a:buFont typeface="Arial"/>
              <a:buNone/>
            </a:pPr>
            <a:r>
              <a:rPr b="1" i="0" lang="en-GB" sz="2400" u="none" cap="none" strike="noStrike">
                <a:solidFill>
                  <a:srgbClr val="FFFFFF"/>
                </a:solidFill>
                <a:latin typeface="Calibri"/>
                <a:ea typeface="Calibri"/>
                <a:cs typeface="Calibri"/>
                <a:sym typeface="Calibri"/>
              </a:rPr>
              <a:t>Week 2</a:t>
            </a:r>
            <a:endParaRPr/>
          </a:p>
          <a:p>
            <a:pPr indent="0" lvl="0" marL="0" rtl="0" algn="l">
              <a:lnSpc>
                <a:spcPct val="130000"/>
              </a:lnSpc>
              <a:spcBef>
                <a:spcPts val="1000"/>
              </a:spcBef>
              <a:spcAft>
                <a:spcPts val="0"/>
              </a:spcAft>
              <a:buClr>
                <a:schemeClr val="lt1"/>
              </a:buClr>
              <a:buSzPts val="4400"/>
              <a:buNone/>
            </a:pPr>
            <a:r>
              <a:t/>
            </a:r>
            <a:endParaRPr/>
          </a:p>
        </p:txBody>
      </p:sp>
      <p:sp>
        <p:nvSpPr>
          <p:cNvPr id="527" name="Google Shape;527;p36"/>
          <p:cNvSpPr txBox="1"/>
          <p:nvPr>
            <p:ph idx="13" type="body"/>
          </p:nvPr>
        </p:nvSpPr>
        <p:spPr>
          <a:xfrm>
            <a:off x="3542626" y="3807776"/>
            <a:ext cx="1232765" cy="95562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FFFFFF"/>
              </a:buClr>
              <a:buSzPts val="2400"/>
              <a:buFont typeface="Arial"/>
              <a:buNone/>
            </a:pPr>
            <a:r>
              <a:rPr b="1" i="0" lang="en-GB" sz="2400" u="none" cap="none" strike="noStrike">
                <a:solidFill>
                  <a:srgbClr val="FFFFFF"/>
                </a:solidFill>
                <a:latin typeface="Calibri"/>
                <a:ea typeface="Calibri"/>
                <a:cs typeface="Calibri"/>
                <a:sym typeface="Calibri"/>
              </a:rPr>
              <a:t>Week 3</a:t>
            </a:r>
            <a:endParaRPr/>
          </a:p>
        </p:txBody>
      </p:sp>
      <p:sp>
        <p:nvSpPr>
          <p:cNvPr id="528" name="Google Shape;528;p36"/>
          <p:cNvSpPr txBox="1"/>
          <p:nvPr/>
        </p:nvSpPr>
        <p:spPr>
          <a:xfrm>
            <a:off x="3542626" y="4705540"/>
            <a:ext cx="1232765" cy="95562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FFFFFF"/>
              </a:buClr>
              <a:buSzPts val="2400"/>
              <a:buFont typeface="Arial"/>
              <a:buNone/>
            </a:pPr>
            <a:r>
              <a:rPr b="1" i="0" lang="en-GB" sz="2400">
                <a:solidFill>
                  <a:srgbClr val="FFFFFF"/>
                </a:solidFill>
                <a:latin typeface="Calibri"/>
                <a:ea typeface="Calibri"/>
                <a:cs typeface="Calibri"/>
                <a:sym typeface="Calibri"/>
              </a:rPr>
              <a:t>Week 4</a:t>
            </a:r>
            <a:endParaRPr/>
          </a:p>
        </p:txBody>
      </p:sp>
      <p:sp>
        <p:nvSpPr>
          <p:cNvPr id="529" name="Google Shape;529;p36"/>
          <p:cNvSpPr txBox="1"/>
          <p:nvPr/>
        </p:nvSpPr>
        <p:spPr>
          <a:xfrm>
            <a:off x="5088049" y="3909395"/>
            <a:ext cx="6553234" cy="9993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b="0" i="0" lang="en-GB" sz="2200">
                <a:solidFill>
                  <a:srgbClr val="633547"/>
                </a:solidFill>
                <a:latin typeface="Calibri"/>
                <a:ea typeface="Calibri"/>
                <a:cs typeface="Calibri"/>
                <a:sym typeface="Calibri"/>
              </a:rPr>
              <a:t>→ test a small collaboration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7"/>
          <p:cNvSpPr txBox="1"/>
          <p:nvPr>
            <p:ph idx="1" type="body"/>
          </p:nvPr>
        </p:nvSpPr>
        <p:spPr>
          <a:xfrm>
            <a:off x="607554" y="587575"/>
            <a:ext cx="6549025"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solidFill>
                  <a:srgbClr val="E36C34"/>
                </a:solidFill>
              </a:rPr>
              <a:t>WHAT CANDIDATES WILL BRING</a:t>
            </a:r>
            <a:endParaRPr/>
          </a:p>
        </p:txBody>
      </p:sp>
      <p:sp>
        <p:nvSpPr>
          <p:cNvPr id="536" name="Google Shape;536;p37"/>
          <p:cNvSpPr txBox="1"/>
          <p:nvPr>
            <p:ph idx="3" type="body"/>
          </p:nvPr>
        </p:nvSpPr>
        <p:spPr>
          <a:xfrm>
            <a:off x="607554" y="1389778"/>
            <a:ext cx="6549027" cy="4102937"/>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0B3A5B"/>
              </a:buClr>
              <a:buSzPts val="2400"/>
              <a:buNone/>
            </a:pPr>
            <a:r>
              <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GB">
                <a:solidFill>
                  <a:srgbClr val="633547"/>
                </a:solidFill>
              </a:rPr>
              <a:t>Through PROMOTE training, candidates develop:</a:t>
            </a:r>
            <a:endParaRPr/>
          </a:p>
          <a:p>
            <a:pPr indent="-228600" lvl="0" marL="22860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structured CV (e.g. Europass),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professional online profile (LinkedIn or similar),</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a clear “About me” statement.</a:t>
            </a:r>
            <a:endParaRPr/>
          </a:p>
          <a:p>
            <a:pPr indent="-228600" lvl="0" marL="228600" rtl="0" algn="l">
              <a:lnSpc>
                <a:spcPct val="103333"/>
              </a:lnSpc>
              <a:spcBef>
                <a:spcPts val="0"/>
              </a:spcBef>
              <a:spcAft>
                <a:spcPts val="0"/>
              </a:spcAft>
              <a:buClr>
                <a:srgbClr val="0B3A5B"/>
              </a:buClr>
              <a:buSzPts val="2400"/>
              <a:buNone/>
            </a:pPr>
            <a:r>
              <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GB">
                <a:solidFill>
                  <a:srgbClr val="633547"/>
                </a:solidFill>
              </a:rPr>
              <a:t>Migrant networks can help employers to:</a:t>
            </a:r>
            <a:endParaRPr/>
          </a:p>
          <a:p>
            <a:pPr indent="-228600" lvl="0" marL="22860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identify suitable candidates,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share portfolios directly with employers,</a:t>
            </a:r>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improve matching and visibility.</a:t>
            </a:r>
            <a:endParaRPr/>
          </a:p>
        </p:txBody>
      </p:sp>
      <p:pic>
        <p:nvPicPr>
          <p:cNvPr id="537" name="Google Shape;537;p37"/>
          <p:cNvPicPr preferRelativeResize="0"/>
          <p:nvPr>
            <p:ph idx="2" type="pic"/>
          </p:nvPr>
        </p:nvPicPr>
        <p:blipFill rotWithShape="1">
          <a:blip r:embed="rId3">
            <a:alphaModFix/>
          </a:blip>
          <a:srcRect b="0" l="31201" r="31201" t="0"/>
          <a:stretch/>
        </p:blipFill>
        <p:spPr>
          <a:xfrm>
            <a:off x="7735037" y="1373925"/>
            <a:ext cx="2444127" cy="4336988"/>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
          <p:cNvPicPr preferRelativeResize="0"/>
          <p:nvPr>
            <p:ph idx="2" type="pic"/>
          </p:nvPr>
        </p:nvPicPr>
        <p:blipFill rotWithShape="1">
          <a:blip r:embed="rId3">
            <a:alphaModFix/>
          </a:blip>
          <a:srcRect b="16966" l="0" r="0" t="16966"/>
          <a:stretch/>
        </p:blipFill>
        <p:spPr>
          <a:xfrm flipH="1">
            <a:off x="238772" y="2626822"/>
            <a:ext cx="7708195" cy="3396829"/>
          </a:xfrm>
          <a:prstGeom prst="rect">
            <a:avLst/>
          </a:prstGeom>
          <a:solidFill>
            <a:srgbClr val="BFBFBF"/>
          </a:solidFill>
          <a:ln>
            <a:noFill/>
          </a:ln>
        </p:spPr>
      </p:pic>
      <p:sp>
        <p:nvSpPr>
          <p:cNvPr id="312" name="Google Shape;312;p5"/>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01</a:t>
            </a:r>
            <a:endParaRPr/>
          </a:p>
        </p:txBody>
      </p:sp>
      <p:grpSp>
        <p:nvGrpSpPr>
          <p:cNvPr id="313" name="Google Shape;313;p5"/>
          <p:cNvGrpSpPr/>
          <p:nvPr/>
        </p:nvGrpSpPr>
        <p:grpSpPr>
          <a:xfrm>
            <a:off x="5753786" y="3429000"/>
            <a:ext cx="5530425" cy="698629"/>
            <a:chOff x="5753786" y="3429000"/>
            <a:chExt cx="5530425" cy="698629"/>
          </a:xfrm>
        </p:grpSpPr>
        <p:sp>
          <p:nvSpPr>
            <p:cNvPr id="314" name="Google Shape;314;p5"/>
            <p:cNvSpPr/>
            <p:nvPr/>
          </p:nvSpPr>
          <p:spPr>
            <a:xfrm>
              <a:off x="5753786" y="3429000"/>
              <a:ext cx="5530424"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29">
                <a:solidFill>
                  <a:schemeClr val="lt1"/>
                </a:solidFill>
                <a:latin typeface="Montserrat"/>
                <a:ea typeface="Montserrat"/>
                <a:cs typeface="Montserrat"/>
                <a:sym typeface="Montserrat"/>
              </a:endParaRPr>
            </a:p>
          </p:txBody>
        </p:sp>
        <p:sp>
          <p:nvSpPr>
            <p:cNvPr id="315" name="Google Shape;315;p5"/>
            <p:cNvSpPr txBox="1"/>
            <p:nvPr/>
          </p:nvSpPr>
          <p:spPr>
            <a:xfrm>
              <a:off x="5753786" y="3455149"/>
              <a:ext cx="55304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rgbClr val="E36C34"/>
                  </a:solidFill>
                  <a:latin typeface="Calibri"/>
                  <a:ea typeface="Calibri"/>
                  <a:cs typeface="Calibri"/>
                  <a:sym typeface="Calibri"/>
                </a:rPr>
                <a:t>Context and Objectives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38"/>
          <p:cNvPicPr preferRelativeResize="0"/>
          <p:nvPr>
            <p:ph idx="2" type="pic"/>
          </p:nvPr>
        </p:nvPicPr>
        <p:blipFill rotWithShape="1">
          <a:blip r:embed="rId3">
            <a:alphaModFix/>
          </a:blip>
          <a:srcRect b="16949" l="0" r="0" t="16949"/>
          <a:stretch/>
        </p:blipFill>
        <p:spPr>
          <a:xfrm flipH="1">
            <a:off x="238772" y="2626822"/>
            <a:ext cx="7708195" cy="3396829"/>
          </a:xfrm>
          <a:prstGeom prst="rect">
            <a:avLst/>
          </a:prstGeom>
          <a:solidFill>
            <a:srgbClr val="BFBFBF"/>
          </a:solidFill>
          <a:ln>
            <a:noFill/>
          </a:ln>
        </p:spPr>
      </p:pic>
      <p:sp>
        <p:nvSpPr>
          <p:cNvPr id="544" name="Google Shape;544;p38"/>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07</a:t>
            </a:r>
            <a:endParaRPr/>
          </a:p>
        </p:txBody>
      </p:sp>
      <p:sp>
        <p:nvSpPr>
          <p:cNvPr id="545" name="Google Shape;545;p38"/>
          <p:cNvSpPr/>
          <p:nvPr/>
        </p:nvSpPr>
        <p:spPr>
          <a:xfrm>
            <a:off x="5630288" y="3912476"/>
            <a:ext cx="3513714"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546" name="Google Shape;546;p38"/>
          <p:cNvSpPr txBox="1"/>
          <p:nvPr/>
        </p:nvSpPr>
        <p:spPr>
          <a:xfrm>
            <a:off x="5630287" y="3912476"/>
            <a:ext cx="351371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Action &amp; Key Takeaways</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39"/>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ACTION PLANNING</a:t>
            </a:r>
            <a:endParaRPr/>
          </a:p>
        </p:txBody>
      </p:sp>
      <p:sp>
        <p:nvSpPr>
          <p:cNvPr id="553" name="Google Shape;553;p39"/>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Reflection questions:</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Which organisations exist in your region? </a:t>
            </a:r>
            <a:endParaRPr/>
          </a:p>
          <a:p>
            <a:pPr indent="-342900" lvl="0" marL="342900" rtl="0" algn="l">
              <a:lnSpc>
                <a:spcPct val="103333"/>
              </a:lnSpc>
              <a:spcBef>
                <a:spcPts val="0"/>
              </a:spcBef>
              <a:spcAft>
                <a:spcPts val="0"/>
              </a:spcAft>
              <a:buClr>
                <a:srgbClr val="633547"/>
              </a:buClr>
              <a:buSzPts val="2400"/>
              <a:buFont typeface="Arial"/>
              <a:buChar char="•"/>
            </a:pPr>
            <a:r>
              <a:rPr lang="en-GB"/>
              <a:t>Do you already have informal connections to migrant communities? </a:t>
            </a:r>
            <a:endParaRPr/>
          </a:p>
          <a:p>
            <a:pPr indent="-342900" lvl="0" marL="342900" rtl="0" algn="l">
              <a:lnSpc>
                <a:spcPct val="103333"/>
              </a:lnSpc>
              <a:spcBef>
                <a:spcPts val="0"/>
              </a:spcBef>
              <a:spcAft>
                <a:spcPts val="0"/>
              </a:spcAft>
              <a:buClr>
                <a:srgbClr val="633547"/>
              </a:buClr>
              <a:buSzPts val="2400"/>
              <a:buFont typeface="Arial"/>
              <a:buChar char="•"/>
            </a:pPr>
            <a:r>
              <a:rPr lang="en-GB"/>
              <a:t>Which collaboration model would be easiest to test first?</a:t>
            </a:r>
            <a:endParaRPr/>
          </a:p>
          <a:p>
            <a:pPr indent="-190500" lvl="0" marL="342900" rtl="0" algn="l">
              <a:lnSpc>
                <a:spcPct val="103333"/>
              </a:lnSpc>
              <a:spcBef>
                <a:spcPts val="0"/>
              </a:spcBef>
              <a:spcAft>
                <a:spcPts val="0"/>
              </a:spcAft>
              <a:buClr>
                <a:srgbClr val="633547"/>
              </a:buClr>
              <a:buSzPts val="2400"/>
              <a:buFont typeface="Arial"/>
              <a:buNone/>
            </a:pPr>
            <a:r>
              <a:t/>
            </a:r>
            <a:endParaRPr/>
          </a:p>
          <a:p>
            <a:pPr indent="0" lvl="0" marL="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Now translate these ideas into one concrete next step.</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0"/>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COMMITMENT</a:t>
            </a:r>
            <a:endParaRPr/>
          </a:p>
        </p:txBody>
      </p:sp>
      <p:sp>
        <p:nvSpPr>
          <p:cNvPr id="560" name="Google Shape;560;p40"/>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Choose one next step:</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contact one migrant organisation,</a:t>
            </a:r>
            <a:endParaRPr/>
          </a:p>
          <a:p>
            <a:pPr indent="-342900" lvl="0" marL="342900" rtl="0" algn="l">
              <a:lnSpc>
                <a:spcPct val="103333"/>
              </a:lnSpc>
              <a:spcBef>
                <a:spcPts val="0"/>
              </a:spcBef>
              <a:spcAft>
                <a:spcPts val="0"/>
              </a:spcAft>
              <a:buClr>
                <a:srgbClr val="633547"/>
              </a:buClr>
              <a:buSzPts val="2400"/>
              <a:buFont typeface="Arial"/>
              <a:buChar char="•"/>
            </a:pPr>
            <a:r>
              <a:rPr lang="en-GB"/>
              <a:t>share a vacancy through a network,</a:t>
            </a:r>
            <a:endParaRPr/>
          </a:p>
          <a:p>
            <a:pPr indent="-342900" lvl="0" marL="342900" rtl="0" algn="l">
              <a:lnSpc>
                <a:spcPct val="103333"/>
              </a:lnSpc>
              <a:spcBef>
                <a:spcPts val="0"/>
              </a:spcBef>
              <a:spcAft>
                <a:spcPts val="0"/>
              </a:spcAft>
              <a:buClr>
                <a:srgbClr val="633547"/>
              </a:buClr>
              <a:buSzPts val="2400"/>
              <a:buFont typeface="Arial"/>
              <a:buChar char="•"/>
            </a:pPr>
            <a:r>
              <a:rPr lang="en-GB"/>
              <a:t>pilot a mentoring initiative,</a:t>
            </a:r>
            <a:endParaRPr/>
          </a:p>
          <a:p>
            <a:pPr indent="-342900" lvl="0" marL="342900" rtl="0" algn="l">
              <a:lnSpc>
                <a:spcPct val="103333"/>
              </a:lnSpc>
              <a:spcBef>
                <a:spcPts val="0"/>
              </a:spcBef>
              <a:spcAft>
                <a:spcPts val="0"/>
              </a:spcAft>
              <a:buClr>
                <a:srgbClr val="633547"/>
              </a:buClr>
              <a:buSzPts val="2400"/>
              <a:buFont typeface="Arial"/>
              <a:buChar char="•"/>
            </a:pPr>
            <a:r>
              <a:rPr lang="en-GB"/>
              <a:t>organise a small information session.</a:t>
            </a:r>
            <a:endParaRPr/>
          </a:p>
          <a:p>
            <a:pPr indent="0" lvl="0" marL="0" rtl="0" algn="l">
              <a:lnSpc>
                <a:spcPct val="103333"/>
              </a:lnSpc>
              <a:spcBef>
                <a:spcPts val="0"/>
              </a:spcBef>
              <a:spcAft>
                <a:spcPts val="0"/>
              </a:spcAft>
              <a:buClr>
                <a:srgbClr val="633547"/>
              </a:buClr>
              <a:buSzPts val="2400"/>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Small steps can open access to new talent pipelines.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1"/>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t>KEY TAKEAWAYS</a:t>
            </a:r>
            <a:endParaRPr/>
          </a:p>
        </p:txBody>
      </p:sp>
      <p:sp>
        <p:nvSpPr>
          <p:cNvPr id="567" name="Google Shape;567;p41"/>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0" lvl="0" marL="0" rtl="0" algn="ctr">
              <a:lnSpc>
                <a:spcPct val="103333"/>
              </a:lnSpc>
              <a:spcBef>
                <a:spcPts val="0"/>
              </a:spcBef>
              <a:spcAft>
                <a:spcPts val="0"/>
              </a:spcAft>
              <a:buClr>
                <a:srgbClr val="633547"/>
              </a:buClr>
              <a:buSzPts val="2400"/>
              <a:buNone/>
            </a:pPr>
            <a:r>
              <a:rPr lang="en-GB"/>
              <a:t>Migrant networks are strategic connectors to qualified talent, </a:t>
            </a:r>
            <a:br>
              <a:rPr lang="en-GB"/>
            </a:br>
            <a:r>
              <a:rPr lang="en-GB"/>
              <a:t>collaboration can start small and scale over time, mentoring and work-based learning are effective entry points, and inclusive </a:t>
            </a:r>
            <a:endParaRPr/>
          </a:p>
          <a:p>
            <a:pPr indent="0" lvl="0" marL="0" rtl="0" algn="ctr">
              <a:lnSpc>
                <a:spcPct val="103333"/>
              </a:lnSpc>
              <a:spcBef>
                <a:spcPts val="0"/>
              </a:spcBef>
              <a:spcAft>
                <a:spcPts val="0"/>
              </a:spcAft>
              <a:buClr>
                <a:srgbClr val="633547"/>
              </a:buClr>
              <a:buSzPts val="2400"/>
              <a:buNone/>
            </a:pPr>
            <a:r>
              <a:rPr lang="en-GB"/>
              <a:t>recruitment strengthens business performance.</a:t>
            </a:r>
            <a:endParaRPr/>
          </a:p>
        </p:txBody>
      </p:sp>
      <p:grpSp>
        <p:nvGrpSpPr>
          <p:cNvPr id="568" name="Google Shape;568;p41"/>
          <p:cNvGrpSpPr/>
          <p:nvPr/>
        </p:nvGrpSpPr>
        <p:grpSpPr>
          <a:xfrm>
            <a:off x="5115645" y="3642850"/>
            <a:ext cx="1487826" cy="1083162"/>
            <a:chOff x="3400450" y="986392"/>
            <a:chExt cx="1487826" cy="1083162"/>
          </a:xfrm>
        </p:grpSpPr>
        <p:sp>
          <p:nvSpPr>
            <p:cNvPr id="569" name="Google Shape;569;p41"/>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1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41"/>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E1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1" name="Google Shape;571;p41"/>
          <p:cNvSpPr txBox="1"/>
          <p:nvPr/>
        </p:nvSpPr>
        <p:spPr>
          <a:xfrm>
            <a:off x="457200" y="4725998"/>
            <a:ext cx="10939346" cy="1985691"/>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103333"/>
              </a:lnSpc>
              <a:spcBef>
                <a:spcPts val="0"/>
              </a:spcBef>
              <a:spcAft>
                <a:spcPts val="0"/>
              </a:spcAft>
              <a:buClr>
                <a:srgbClr val="E36C34"/>
              </a:buClr>
              <a:buSzPts val="2400"/>
              <a:buFont typeface="Arial"/>
              <a:buNone/>
            </a:pPr>
            <a:r>
              <a:rPr b="1" i="0" lang="en-GB" sz="2400">
                <a:solidFill>
                  <a:srgbClr val="E36C34"/>
                </a:solidFill>
                <a:latin typeface="Calibri"/>
                <a:ea typeface="Calibri"/>
                <a:cs typeface="Calibri"/>
                <a:sym typeface="Calibri"/>
              </a:rPr>
              <a:t>Inclusive recruitment is not charity.</a:t>
            </a:r>
            <a:endParaRPr/>
          </a:p>
          <a:p>
            <a:pPr indent="-228600" lvl="0" marL="228600" marR="0" rtl="0" algn="ctr">
              <a:lnSpc>
                <a:spcPct val="103333"/>
              </a:lnSpc>
              <a:spcBef>
                <a:spcPts val="0"/>
              </a:spcBef>
              <a:spcAft>
                <a:spcPts val="0"/>
              </a:spcAft>
              <a:buClr>
                <a:srgbClr val="E36C34"/>
              </a:buClr>
              <a:buSzPts val="2400"/>
              <a:buFont typeface="Arial"/>
              <a:buNone/>
            </a:pPr>
            <a:r>
              <a:rPr b="1" i="0" lang="en-GB" sz="2400">
                <a:solidFill>
                  <a:srgbClr val="E36C34"/>
                </a:solidFill>
                <a:latin typeface="Calibri"/>
                <a:ea typeface="Calibri"/>
                <a:cs typeface="Calibri"/>
                <a:sym typeface="Calibri"/>
              </a:rPr>
              <a:t>It is a strategy to access talent </a:t>
            </a:r>
            <a:endParaRPr/>
          </a:p>
          <a:p>
            <a:pPr indent="-228600" lvl="0" marL="228600" marR="0" rtl="0" algn="ctr">
              <a:lnSpc>
                <a:spcPct val="103333"/>
              </a:lnSpc>
              <a:spcBef>
                <a:spcPts val="0"/>
              </a:spcBef>
              <a:spcAft>
                <a:spcPts val="0"/>
              </a:spcAft>
              <a:buClr>
                <a:srgbClr val="E36C34"/>
              </a:buClr>
              <a:buSzPts val="2400"/>
              <a:buFont typeface="Arial"/>
              <a:buNone/>
            </a:pPr>
            <a:r>
              <a:rPr b="1" i="0" lang="en-GB" sz="2400">
                <a:solidFill>
                  <a:srgbClr val="E36C34"/>
                </a:solidFill>
                <a:latin typeface="Calibri"/>
                <a:ea typeface="Calibri"/>
                <a:cs typeface="Calibri"/>
                <a:sym typeface="Calibri"/>
              </a:rPr>
              <a:t>and strengthen your organisation.</a:t>
            </a:r>
            <a:endParaRPr b="1" i="0" sz="2400">
              <a:solidFill>
                <a:srgbClr val="E36C34"/>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42"/>
          <p:cNvPicPr preferRelativeResize="0"/>
          <p:nvPr>
            <p:ph idx="2" type="pic"/>
          </p:nvPr>
        </p:nvPicPr>
        <p:blipFill rotWithShape="1">
          <a:blip r:embed="rId3">
            <a:alphaModFix/>
          </a:blip>
          <a:srcRect b="25537" l="0" r="0" t="25537"/>
          <a:stretch/>
        </p:blipFill>
        <p:spPr>
          <a:xfrm>
            <a:off x="0" y="1291776"/>
            <a:ext cx="12192000" cy="3977264"/>
          </a:xfrm>
          <a:prstGeom prst="rect">
            <a:avLst/>
          </a:prstGeom>
          <a:solidFill>
            <a:srgbClr val="D8D8D8"/>
          </a:solidFill>
          <a:ln>
            <a:noFill/>
          </a:ln>
        </p:spPr>
      </p:pic>
      <p:sp>
        <p:nvSpPr>
          <p:cNvPr id="578" name="Google Shape;578;p42"/>
          <p:cNvSpPr/>
          <p:nvPr/>
        </p:nvSpPr>
        <p:spPr>
          <a:xfrm>
            <a:off x="0" y="2180492"/>
            <a:ext cx="12192000" cy="3088548"/>
          </a:xfrm>
          <a:custGeom>
            <a:rect b="b" l="l" r="r" t="t"/>
            <a:pathLst>
              <a:path extrusionOk="0" h="3977264" w="12192000">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0">
                <a:srgbClr val="FFFFFF">
                  <a:alpha val="0"/>
                </a:srgbClr>
              </a:gs>
              <a:gs pos="39000">
                <a:srgbClr val="FFFFFF">
                  <a:alpha val="0"/>
                </a:srgbClr>
              </a:gs>
              <a:gs pos="82000">
                <a:srgbClr val="633547"/>
              </a:gs>
              <a:gs pos="100000">
                <a:srgbClr val="633547"/>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42"/>
          <p:cNvSpPr txBox="1"/>
          <p:nvPr>
            <p:ph idx="1" type="body"/>
          </p:nvPr>
        </p:nvSpPr>
        <p:spPr>
          <a:xfrm>
            <a:off x="7551945" y="5195433"/>
            <a:ext cx="4381736" cy="4661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000"/>
              <a:buNone/>
            </a:pPr>
            <a:r>
              <a:rPr lang="en-GB" sz="3000">
                <a:solidFill>
                  <a:schemeClr val="lt1"/>
                </a:solidFill>
              </a:rPr>
              <a:t>www.</a:t>
            </a:r>
            <a:r>
              <a:rPr b="1" lang="en-GB" sz="3000">
                <a:solidFill>
                  <a:schemeClr val="lt1"/>
                </a:solidFill>
              </a:rPr>
              <a:t>promoteproject.</a:t>
            </a:r>
            <a:r>
              <a:rPr lang="en-GB" sz="3000">
                <a:solidFill>
                  <a:schemeClr val="lt1"/>
                </a:solidFill>
              </a:rPr>
              <a:t>eu</a:t>
            </a:r>
            <a:endParaRPr sz="3000">
              <a:solidFill>
                <a:schemeClr val="lt1"/>
              </a:solidFill>
            </a:endParaRPr>
          </a:p>
          <a:p>
            <a:pPr indent="0" lvl="0" marL="0" rtl="0" algn="r">
              <a:lnSpc>
                <a:spcPct val="100000"/>
              </a:lnSpc>
              <a:spcBef>
                <a:spcPts val="0"/>
              </a:spcBef>
              <a:spcAft>
                <a:spcPts val="0"/>
              </a:spcAft>
              <a:buClr>
                <a:schemeClr val="lt1"/>
              </a:buClr>
              <a:buSzPts val="2400"/>
              <a:buNone/>
            </a:pPr>
            <a:r>
              <a:t/>
            </a:r>
            <a:endParaRPr/>
          </a:p>
        </p:txBody>
      </p:sp>
      <p:sp>
        <p:nvSpPr>
          <p:cNvPr id="580" name="Google Shape;580;p42"/>
          <p:cNvSpPr txBox="1"/>
          <p:nvPr>
            <p:ph idx="3" type="body"/>
          </p:nvPr>
        </p:nvSpPr>
        <p:spPr>
          <a:xfrm>
            <a:off x="639015" y="3438326"/>
            <a:ext cx="5881764" cy="6342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GB"/>
              <a:t>Follow our journey</a:t>
            </a:r>
            <a:endParaRPr/>
          </a:p>
        </p:txBody>
      </p:sp>
      <p:grpSp>
        <p:nvGrpSpPr>
          <p:cNvPr id="581" name="Google Shape;581;p42"/>
          <p:cNvGrpSpPr/>
          <p:nvPr/>
        </p:nvGrpSpPr>
        <p:grpSpPr>
          <a:xfrm>
            <a:off x="565116" y="4874118"/>
            <a:ext cx="512588" cy="512588"/>
            <a:chOff x="511833" y="8294184"/>
            <a:chExt cx="398945" cy="398945"/>
          </a:xfrm>
        </p:grpSpPr>
        <p:sp>
          <p:nvSpPr>
            <p:cNvPr id="582" name="Google Shape;582;p42"/>
            <p:cNvSpPr txBox="1"/>
            <p:nvPr/>
          </p:nvSpPr>
          <p:spPr>
            <a:xfrm>
              <a:off x="528461" y="8312781"/>
              <a:ext cx="3823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u="sng">
                  <a:solidFill>
                    <a:srgbClr val="0B3A5B"/>
                  </a:solidFill>
                  <a:latin typeface="Calibri"/>
                  <a:ea typeface="Calibri"/>
                  <a:cs typeface="Calibri"/>
                  <a:sym typeface="Calibri"/>
                  <a:hlinkClick r:id="rId4">
                    <a:extLst>
                      <a:ext uri="{A12FA001-AC4F-418D-AE19-62706E023703}">
                        <ahyp:hlinkClr val="tx"/>
                      </a:ext>
                    </a:extLst>
                  </a:hlinkClick>
                </a:rPr>
                <a:t>li</a:t>
              </a:r>
              <a:endParaRPr sz="2400">
                <a:solidFill>
                  <a:srgbClr val="0B3A5B"/>
                </a:solidFill>
                <a:latin typeface="Calibri"/>
                <a:ea typeface="Calibri"/>
                <a:cs typeface="Calibri"/>
                <a:sym typeface="Calibri"/>
              </a:endParaRPr>
            </a:p>
          </p:txBody>
        </p:sp>
        <p:grpSp>
          <p:nvGrpSpPr>
            <p:cNvPr id="583" name="Google Shape;583;p42"/>
            <p:cNvGrpSpPr/>
            <p:nvPr/>
          </p:nvGrpSpPr>
          <p:grpSpPr>
            <a:xfrm>
              <a:off x="511833" y="8294184"/>
              <a:ext cx="398945" cy="398945"/>
              <a:chOff x="3094393" y="4759137"/>
              <a:chExt cx="1074283" cy="1074283"/>
            </a:xfrm>
          </p:grpSpPr>
          <p:sp>
            <p:nvSpPr>
              <p:cNvPr id="584" name="Google Shape;584;p42"/>
              <p:cNvSpPr/>
              <p:nvPr/>
            </p:nvSpPr>
            <p:spPr>
              <a:xfrm>
                <a:off x="3094393" y="4759137"/>
                <a:ext cx="1074283" cy="107428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585" name="Google Shape;585;p42"/>
              <p:cNvGrpSpPr/>
              <p:nvPr/>
            </p:nvGrpSpPr>
            <p:grpSpPr>
              <a:xfrm>
                <a:off x="3303016" y="4946695"/>
                <a:ext cx="685139" cy="655838"/>
                <a:chOff x="3303016" y="4946695"/>
                <a:chExt cx="685139" cy="655838"/>
              </a:xfrm>
            </p:grpSpPr>
            <p:sp>
              <p:nvSpPr>
                <p:cNvPr id="586" name="Google Shape;586;p42"/>
                <p:cNvSpPr/>
                <p:nvPr/>
              </p:nvSpPr>
              <p:spPr>
                <a:xfrm>
                  <a:off x="3540110" y="5149321"/>
                  <a:ext cx="448045" cy="453212"/>
                </a:xfrm>
                <a:custGeom>
                  <a:rect b="b" l="l" r="r" t="t"/>
                  <a:pathLst>
                    <a:path extrusionOk="0" h="453212" w="448045">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587" name="Google Shape;587;p42"/>
                <p:cNvSpPr/>
                <p:nvPr/>
              </p:nvSpPr>
              <p:spPr>
                <a:xfrm>
                  <a:off x="3311799" y="5159950"/>
                  <a:ext cx="146847" cy="442047"/>
                </a:xfrm>
                <a:custGeom>
                  <a:rect b="b" l="l" r="r" t="t"/>
                  <a:pathLst>
                    <a:path extrusionOk="0" h="442047" w="1468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588" name="Google Shape;588;p42"/>
                <p:cNvSpPr/>
                <p:nvPr/>
              </p:nvSpPr>
              <p:spPr>
                <a:xfrm>
                  <a:off x="3303016" y="4946695"/>
                  <a:ext cx="165330" cy="153521"/>
                </a:xfrm>
                <a:custGeom>
                  <a:rect b="b" l="l" r="r" t="t"/>
                  <a:pathLst>
                    <a:path extrusionOk="0" h="153521" w="16533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grpSp>
        <p:nvGrpSpPr>
          <p:cNvPr id="589" name="Google Shape;589;p42"/>
          <p:cNvGrpSpPr/>
          <p:nvPr/>
        </p:nvGrpSpPr>
        <p:grpSpPr>
          <a:xfrm>
            <a:off x="1181273" y="4874118"/>
            <a:ext cx="512588" cy="512588"/>
            <a:chOff x="1003362" y="8294184"/>
            <a:chExt cx="398945" cy="398945"/>
          </a:xfrm>
        </p:grpSpPr>
        <p:sp>
          <p:nvSpPr>
            <p:cNvPr id="590" name="Google Shape;590;p42"/>
            <p:cNvSpPr txBox="1"/>
            <p:nvPr/>
          </p:nvSpPr>
          <p:spPr>
            <a:xfrm>
              <a:off x="1030599" y="8313350"/>
              <a:ext cx="3588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u="sng">
                  <a:solidFill>
                    <a:srgbClr val="0B3A5B"/>
                  </a:solidFill>
                  <a:latin typeface="Calibri"/>
                  <a:ea typeface="Calibri"/>
                  <a:cs typeface="Calibri"/>
                  <a:sym typeface="Calibri"/>
                  <a:hlinkClick r:id="rId5">
                    <a:extLst>
                      <a:ext uri="{A12FA001-AC4F-418D-AE19-62706E023703}">
                        <ahyp:hlinkClr val="tx"/>
                      </a:ext>
                    </a:extLst>
                  </a:hlinkClick>
                </a:rPr>
                <a:t>in</a:t>
              </a:r>
              <a:endParaRPr sz="2400">
                <a:solidFill>
                  <a:srgbClr val="0B3A5B"/>
                </a:solidFill>
                <a:latin typeface="Calibri"/>
                <a:ea typeface="Calibri"/>
                <a:cs typeface="Calibri"/>
                <a:sym typeface="Calibri"/>
              </a:endParaRPr>
            </a:p>
          </p:txBody>
        </p:sp>
        <p:grpSp>
          <p:nvGrpSpPr>
            <p:cNvPr id="591" name="Google Shape;591;p42"/>
            <p:cNvGrpSpPr/>
            <p:nvPr/>
          </p:nvGrpSpPr>
          <p:grpSpPr>
            <a:xfrm>
              <a:off x="1003362" y="8294184"/>
              <a:ext cx="398945" cy="398945"/>
              <a:chOff x="1950027" y="2499889"/>
              <a:chExt cx="850463" cy="850463"/>
            </a:xfrm>
          </p:grpSpPr>
          <p:sp>
            <p:nvSpPr>
              <p:cNvPr id="592" name="Google Shape;592;p42"/>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593" name="Google Shape;593;p42"/>
              <p:cNvGrpSpPr/>
              <p:nvPr/>
            </p:nvGrpSpPr>
            <p:grpSpPr>
              <a:xfrm>
                <a:off x="2107521" y="2657382"/>
                <a:ext cx="535476" cy="535477"/>
                <a:chOff x="2107521" y="2657382"/>
                <a:chExt cx="535476" cy="535477"/>
              </a:xfrm>
            </p:grpSpPr>
            <p:sp>
              <p:nvSpPr>
                <p:cNvPr id="594" name="Google Shape;594;p42"/>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595" name="Google Shape;595;p42"/>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596" name="Google Shape;596;p42"/>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7"/>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solidFill>
                  <a:srgbClr val="E36C34"/>
                </a:solidFill>
              </a:rPr>
              <a:t>LEARNING OBJECTIVES</a:t>
            </a:r>
            <a:endParaRPr/>
          </a:p>
        </p:txBody>
      </p:sp>
      <p:sp>
        <p:nvSpPr>
          <p:cNvPr id="322" name="Google Shape;322;p7"/>
          <p:cNvSpPr txBox="1"/>
          <p:nvPr>
            <p:ph idx="3" type="body"/>
          </p:nvPr>
        </p:nvSpPr>
        <p:spPr>
          <a:xfrm>
            <a:off x="607556" y="1633249"/>
            <a:ext cx="5881763" cy="4102937"/>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solidFill>
                  <a:srgbClr val="633547"/>
                </a:solidFill>
              </a:rPr>
              <a:t>By the end of this session, you will be able to:</a:t>
            </a:r>
            <a:endParaRPr/>
          </a:p>
          <a:p>
            <a:pPr indent="-228600" lvl="0" marL="22860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identify relevant migrant networks and organisations in your region,</a:t>
            </a:r>
            <a:endParaRPr/>
          </a:p>
          <a:p>
            <a:pPr indent="0" lvl="0" marL="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understand how these networks function as labour market intermediaries,</a:t>
            </a:r>
            <a:endParaRPr/>
          </a:p>
          <a:p>
            <a:pPr indent="0" lvl="0" marL="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select a practical collaboration model suited to your organisation,</a:t>
            </a:r>
            <a:endParaRPr/>
          </a:p>
          <a:p>
            <a:pPr indent="0" lvl="0" marL="0" rtl="0" algn="l">
              <a:lnSpc>
                <a:spcPct val="103333"/>
              </a:lnSpc>
              <a:spcBef>
                <a:spcPts val="0"/>
              </a:spcBef>
              <a:spcAft>
                <a:spcPts val="0"/>
              </a:spcAft>
              <a:buClr>
                <a:srgbClr val="0B3A5B"/>
              </a:buClr>
              <a:buSzPts val="2400"/>
              <a:buNone/>
            </a:pPr>
            <a:r>
              <a:t/>
            </a:r>
            <a:endParaRPr>
              <a:solidFill>
                <a:srgbClr val="633547"/>
              </a:solidFill>
            </a:endParaRPr>
          </a:p>
          <a:p>
            <a:pPr indent="-342900" lvl="0" marL="342900" rtl="0" algn="l">
              <a:lnSpc>
                <a:spcPct val="103333"/>
              </a:lnSpc>
              <a:spcBef>
                <a:spcPts val="0"/>
              </a:spcBef>
              <a:spcAft>
                <a:spcPts val="0"/>
              </a:spcAft>
              <a:buClr>
                <a:srgbClr val="633547"/>
              </a:buClr>
              <a:buSzPts val="2400"/>
              <a:buFont typeface="Arial"/>
              <a:buChar char="•"/>
            </a:pPr>
            <a:r>
              <a:rPr lang="en-GB">
                <a:solidFill>
                  <a:srgbClr val="633547"/>
                </a:solidFill>
              </a:rPr>
              <a:t>define one concrete step to test collaboration in your context.</a:t>
            </a:r>
            <a:endParaRPr/>
          </a:p>
        </p:txBody>
      </p:sp>
      <p:pic>
        <p:nvPicPr>
          <p:cNvPr id="323" name="Google Shape;323;p7"/>
          <p:cNvPicPr preferRelativeResize="0"/>
          <p:nvPr>
            <p:ph idx="2" type="pic"/>
          </p:nvPr>
        </p:nvPicPr>
        <p:blipFill rotWithShape="1">
          <a:blip r:embed="rId3">
            <a:alphaModFix/>
          </a:blip>
          <a:srcRect b="0" l="7720" r="7720" t="0"/>
          <a:stretch/>
        </p:blipFill>
        <p:spPr>
          <a:xfrm>
            <a:off x="7735037" y="1373925"/>
            <a:ext cx="2444127" cy="4336988"/>
          </a:xfrm>
          <a:prstGeom prst="rect">
            <a:avLst/>
          </a:prstGeom>
          <a:solidFill>
            <a:srgbClr val="D8D8D8"/>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3"/>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GB"/>
              <a:t>02</a:t>
            </a:r>
            <a:endParaRPr/>
          </a:p>
        </p:txBody>
      </p:sp>
      <p:pic>
        <p:nvPicPr>
          <p:cNvPr id="330" name="Google Shape;330;p13"/>
          <p:cNvPicPr preferRelativeResize="0"/>
          <p:nvPr>
            <p:ph idx="2" type="pic"/>
          </p:nvPr>
        </p:nvPicPr>
        <p:blipFill rotWithShape="1">
          <a:blip r:embed="rId3">
            <a:alphaModFix/>
          </a:blip>
          <a:srcRect b="16980" l="0" r="0" t="16980"/>
          <a:stretch/>
        </p:blipFill>
        <p:spPr>
          <a:xfrm>
            <a:off x="238772" y="2626822"/>
            <a:ext cx="7708195" cy="3396829"/>
          </a:xfrm>
          <a:prstGeom prst="rect">
            <a:avLst/>
          </a:prstGeom>
          <a:solidFill>
            <a:srgbClr val="BFBFBF"/>
          </a:solidFill>
          <a:ln>
            <a:noFill/>
          </a:ln>
        </p:spPr>
      </p:pic>
      <p:grpSp>
        <p:nvGrpSpPr>
          <p:cNvPr id="331" name="Google Shape;331;p13"/>
          <p:cNvGrpSpPr/>
          <p:nvPr/>
        </p:nvGrpSpPr>
        <p:grpSpPr>
          <a:xfrm>
            <a:off x="5630287" y="3912476"/>
            <a:ext cx="5903217" cy="1226478"/>
            <a:chOff x="5722298" y="3429000"/>
            <a:chExt cx="5903217" cy="1226478"/>
          </a:xfrm>
        </p:grpSpPr>
        <p:sp>
          <p:nvSpPr>
            <p:cNvPr id="332" name="Google Shape;332;p13"/>
            <p:cNvSpPr/>
            <p:nvPr/>
          </p:nvSpPr>
          <p:spPr>
            <a:xfrm>
              <a:off x="5722298" y="3429000"/>
              <a:ext cx="5811206" cy="122647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29"/>
                <a:buFont typeface="Calibri"/>
                <a:buNone/>
              </a:pPr>
              <a:r>
                <a:t/>
              </a:r>
              <a:endParaRPr b="0" i="0" sz="529" u="none" cap="none" strike="noStrike">
                <a:solidFill>
                  <a:srgbClr val="FFFFFF"/>
                </a:solidFill>
                <a:latin typeface="Montserrat"/>
                <a:ea typeface="Montserrat"/>
                <a:cs typeface="Montserrat"/>
                <a:sym typeface="Montserrat"/>
              </a:endParaRPr>
            </a:p>
          </p:txBody>
        </p:sp>
        <p:sp>
          <p:nvSpPr>
            <p:cNvPr id="333" name="Google Shape;333;p13"/>
            <p:cNvSpPr txBox="1"/>
            <p:nvPr/>
          </p:nvSpPr>
          <p:spPr>
            <a:xfrm>
              <a:off x="5814309" y="3455149"/>
              <a:ext cx="581120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Migrant Networks </a:t>
              </a:r>
              <a:endParaRPr/>
            </a:p>
            <a:p>
              <a:pPr indent="0" lvl="0" marL="0" marR="0" rtl="0" algn="l">
                <a:lnSpc>
                  <a:spcPct val="100000"/>
                </a:lnSpc>
                <a:spcBef>
                  <a:spcPts val="0"/>
                </a:spcBef>
                <a:spcAft>
                  <a:spcPts val="0"/>
                </a:spcAft>
                <a:buClr>
                  <a:srgbClr val="E36C34"/>
                </a:buClr>
                <a:buSzPts val="3600"/>
                <a:buFont typeface="Calibri"/>
                <a:buNone/>
              </a:pPr>
              <a:r>
                <a:rPr b="1" i="0" lang="en-GB" sz="3600" u="none" cap="none" strike="noStrike">
                  <a:solidFill>
                    <a:srgbClr val="E36C34"/>
                  </a:solidFill>
                  <a:latin typeface="Calibri"/>
                  <a:ea typeface="Calibri"/>
                  <a:cs typeface="Calibri"/>
                  <a:sym typeface="Calibri"/>
                </a:rPr>
                <a:t>as Labour Market Actors</a:t>
              </a:r>
              <a:endParaRPr b="1" i="0" sz="3600" u="none" cap="none" strike="noStrike">
                <a:solidFill>
                  <a:srgbClr val="E36C34"/>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2"/>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GB">
                <a:solidFill>
                  <a:srgbClr val="E36C34"/>
                </a:solidFill>
              </a:rPr>
              <a:t>HOW MIGRANT NETWORKS SUPPORT RECRUITMENT</a:t>
            </a:r>
            <a:endParaRPr/>
          </a:p>
        </p:txBody>
      </p:sp>
      <p:sp>
        <p:nvSpPr>
          <p:cNvPr id="340" name="Google Shape;340;p12"/>
          <p:cNvSpPr txBox="1"/>
          <p:nvPr>
            <p:ph idx="3" type="body"/>
          </p:nvPr>
        </p:nvSpPr>
        <p:spPr>
          <a:xfrm>
            <a:off x="607555" y="1862607"/>
            <a:ext cx="6741099" cy="4102937"/>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solidFill>
                  <a:srgbClr val="633547"/>
                </a:solidFill>
              </a:rPr>
              <a:t>Migrant networks can act as trusted </a:t>
            </a:r>
            <a:endParaRPr/>
          </a:p>
          <a:p>
            <a:pPr indent="-228600" lvl="0" marL="228600" rtl="0" algn="l">
              <a:lnSpc>
                <a:spcPct val="103333"/>
              </a:lnSpc>
              <a:spcBef>
                <a:spcPts val="0"/>
              </a:spcBef>
              <a:spcAft>
                <a:spcPts val="0"/>
              </a:spcAft>
              <a:buClr>
                <a:srgbClr val="633547"/>
              </a:buClr>
              <a:buSzPts val="2400"/>
              <a:buNone/>
            </a:pPr>
            <a:r>
              <a:rPr lang="en-GB">
                <a:solidFill>
                  <a:srgbClr val="633547"/>
                </a:solidFill>
              </a:rPr>
              <a:t>intermediaries between employers and </a:t>
            </a:r>
            <a:endParaRPr/>
          </a:p>
          <a:p>
            <a:pPr indent="-228600" lvl="0" marL="228600" rtl="0" algn="l">
              <a:lnSpc>
                <a:spcPct val="103333"/>
              </a:lnSpc>
              <a:spcBef>
                <a:spcPts val="0"/>
              </a:spcBef>
              <a:spcAft>
                <a:spcPts val="0"/>
              </a:spcAft>
              <a:buClr>
                <a:srgbClr val="633547"/>
              </a:buClr>
              <a:buSzPts val="2400"/>
              <a:buNone/>
            </a:pPr>
            <a:r>
              <a:rPr lang="en-GB">
                <a:solidFill>
                  <a:srgbClr val="633547"/>
                </a:solidFill>
              </a:rPr>
              <a:t>qualified candidates.</a:t>
            </a:r>
            <a:endParaRPr/>
          </a:p>
          <a:p>
            <a:pPr indent="-228600" lvl="0" marL="228600" rtl="0" algn="l">
              <a:lnSpc>
                <a:spcPct val="103333"/>
              </a:lnSpc>
              <a:spcBef>
                <a:spcPts val="600"/>
              </a:spcBef>
              <a:spcAft>
                <a:spcPts val="0"/>
              </a:spcAft>
              <a:buClr>
                <a:srgbClr val="633547"/>
              </a:buClr>
              <a:buSzPts val="2400"/>
              <a:buNone/>
            </a:pPr>
            <a:r>
              <a:rPr lang="en-GB">
                <a:solidFill>
                  <a:srgbClr val="633547"/>
                </a:solidFill>
              </a:rPr>
              <a:t>For employers, this can help reduce recruitment uncertainty, mismatch risk, and communication barriers.</a:t>
            </a:r>
            <a:endParaRPr/>
          </a:p>
          <a:p>
            <a:pPr indent="-228600" lvl="0" marL="228600" rtl="0" algn="l">
              <a:lnSpc>
                <a:spcPct val="103333"/>
              </a:lnSpc>
              <a:spcBef>
                <a:spcPts val="600"/>
              </a:spcBef>
              <a:spcAft>
                <a:spcPts val="0"/>
              </a:spcAft>
              <a:buClr>
                <a:srgbClr val="633547"/>
              </a:buClr>
              <a:buSzPts val="2400"/>
              <a:buNone/>
            </a:pPr>
            <a:r>
              <a:rPr lang="en-GB">
                <a:solidFill>
                  <a:srgbClr val="633547"/>
                </a:solidFill>
              </a:rPr>
              <a:t>They can also improve access to contextual knowledge about candidate backgrounds,  onboarding and orientation for new hires, and trust in outreach to underreached talent pools. </a:t>
            </a:r>
            <a:endParaRPr/>
          </a:p>
          <a:p>
            <a:pPr indent="0" lvl="0" marL="0" rtl="0" algn="l">
              <a:lnSpc>
                <a:spcPct val="103333"/>
              </a:lnSpc>
              <a:spcBef>
                <a:spcPts val="600"/>
              </a:spcBef>
              <a:spcAft>
                <a:spcPts val="0"/>
              </a:spcAft>
              <a:buClr>
                <a:srgbClr val="E36C34"/>
              </a:buClr>
              <a:buSzPts val="2400"/>
              <a:buNone/>
            </a:pPr>
            <a:r>
              <a:rPr b="1" lang="en-GB">
                <a:solidFill>
                  <a:srgbClr val="E36C34"/>
                </a:solidFill>
                <a:latin typeface="Calibri"/>
                <a:ea typeface="Calibri"/>
                <a:cs typeface="Calibri"/>
                <a:sym typeface="Calibri"/>
              </a:rPr>
              <a:t>This makes them a valuable extension of traditional recruitment channels.</a:t>
            </a:r>
            <a:endParaRPr/>
          </a:p>
        </p:txBody>
      </p:sp>
      <p:pic>
        <p:nvPicPr>
          <p:cNvPr id="341" name="Google Shape;341;p12"/>
          <p:cNvPicPr preferRelativeResize="0"/>
          <p:nvPr/>
        </p:nvPicPr>
        <p:blipFill rotWithShape="1">
          <a:blip r:embed="rId3">
            <a:alphaModFix/>
          </a:blip>
          <a:srcRect b="0" l="10711" r="10711" t="0"/>
          <a:stretch/>
        </p:blipFill>
        <p:spPr>
          <a:xfrm>
            <a:off x="7712421" y="1345477"/>
            <a:ext cx="2485315" cy="4419596"/>
          </a:xfrm>
          <a:prstGeom prst="rect">
            <a:avLst/>
          </a:prstGeom>
          <a:solidFill>
            <a:srgbClr val="BFBFBF"/>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4"/>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WHAT ARE MIGRANT NETWORKS</a:t>
            </a:r>
            <a:endParaRPr/>
          </a:p>
        </p:txBody>
      </p:sp>
      <p:sp>
        <p:nvSpPr>
          <p:cNvPr id="348" name="Google Shape;348;p14"/>
          <p:cNvSpPr txBox="1"/>
          <p:nvPr>
            <p:ph idx="2" type="body"/>
          </p:nvPr>
        </p:nvSpPr>
        <p:spPr>
          <a:xfrm>
            <a:off x="173575" y="2095525"/>
            <a:ext cx="11604300" cy="37818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Migrant networks are organised or informal communities connecting professionals </a:t>
            </a:r>
            <a:endParaRPr/>
          </a:p>
          <a:p>
            <a:pPr indent="-228600" lvl="0" marL="228600" rtl="0" algn="l">
              <a:lnSpc>
                <a:spcPct val="103333"/>
              </a:lnSpc>
              <a:spcBef>
                <a:spcPts val="0"/>
              </a:spcBef>
              <a:spcAft>
                <a:spcPts val="0"/>
              </a:spcAft>
              <a:buClr>
                <a:srgbClr val="633547"/>
              </a:buClr>
              <a:buSzPts val="2400"/>
              <a:buNone/>
            </a:pPr>
            <a:r>
              <a:rPr lang="en-GB"/>
              <a:t>with shared migration backgrounds.</a:t>
            </a:r>
            <a:endParaRPr/>
          </a:p>
          <a:p>
            <a:pPr indent="-228600" lvl="0" marL="228600" rtl="0" algn="l">
              <a:lnSpc>
                <a:spcPct val="103333"/>
              </a:lnSpc>
              <a:spcBef>
                <a:spcPts val="600"/>
              </a:spcBef>
              <a:spcAft>
                <a:spcPts val="0"/>
              </a:spcAft>
              <a:buClr>
                <a:srgbClr val="633547"/>
              </a:buClr>
              <a:buSzPts val="2400"/>
              <a:buNone/>
            </a:pPr>
            <a:r>
              <a:rPr lang="en-GB"/>
              <a:t>They can include:</a:t>
            </a:r>
            <a:endParaRPr/>
          </a:p>
          <a:p>
            <a:pPr indent="-342900" lvl="0" marL="342900" rtl="0" algn="l">
              <a:lnSpc>
                <a:spcPct val="103333"/>
              </a:lnSpc>
              <a:spcBef>
                <a:spcPts val="0"/>
              </a:spcBef>
              <a:spcAft>
                <a:spcPts val="0"/>
              </a:spcAft>
              <a:buClr>
                <a:srgbClr val="633547"/>
              </a:buClr>
              <a:buSzPts val="2400"/>
              <a:buFont typeface="Arial"/>
              <a:buChar char="•"/>
            </a:pPr>
            <a:r>
              <a:rPr lang="en-GB"/>
              <a:t>migrant-led associations,</a:t>
            </a:r>
            <a:endParaRPr/>
          </a:p>
          <a:p>
            <a:pPr indent="-342900" lvl="0" marL="342900" rtl="0" algn="l">
              <a:lnSpc>
                <a:spcPct val="103333"/>
              </a:lnSpc>
              <a:spcBef>
                <a:spcPts val="0"/>
              </a:spcBef>
              <a:spcAft>
                <a:spcPts val="0"/>
              </a:spcAft>
              <a:buClr>
                <a:srgbClr val="633547"/>
              </a:buClr>
              <a:buSzPts val="2400"/>
              <a:buFont typeface="Arial"/>
              <a:buChar char="•"/>
            </a:pPr>
            <a:r>
              <a:rPr lang="en-GB"/>
              <a:t>women’s professional networks,</a:t>
            </a:r>
            <a:endParaRPr/>
          </a:p>
          <a:p>
            <a:pPr indent="-342900" lvl="0" marL="342900" rtl="0" algn="l">
              <a:lnSpc>
                <a:spcPct val="103333"/>
              </a:lnSpc>
              <a:spcBef>
                <a:spcPts val="0"/>
              </a:spcBef>
              <a:spcAft>
                <a:spcPts val="0"/>
              </a:spcAft>
              <a:buClr>
                <a:srgbClr val="633547"/>
              </a:buClr>
              <a:buSzPts val="2400"/>
              <a:buFont typeface="Arial"/>
              <a:buChar char="•"/>
            </a:pPr>
            <a:r>
              <a:rPr lang="en-GB"/>
              <a:t>diaspora business groups,</a:t>
            </a:r>
            <a:endParaRPr/>
          </a:p>
          <a:p>
            <a:pPr indent="-342900" lvl="0" marL="342900" rtl="0" algn="l">
              <a:lnSpc>
                <a:spcPct val="103333"/>
              </a:lnSpc>
              <a:spcBef>
                <a:spcPts val="0"/>
              </a:spcBef>
              <a:spcAft>
                <a:spcPts val="0"/>
              </a:spcAft>
              <a:buClr>
                <a:srgbClr val="633547"/>
              </a:buClr>
              <a:buSzPts val="2400"/>
              <a:buFont typeface="Arial"/>
              <a:buChar char="•"/>
            </a:pPr>
            <a:r>
              <a:rPr lang="en-GB"/>
              <a:t>integration-focused NGOs,</a:t>
            </a:r>
            <a:endParaRPr/>
          </a:p>
          <a:p>
            <a:pPr indent="-342900" lvl="0" marL="342900" rtl="0" algn="l">
              <a:lnSpc>
                <a:spcPct val="103333"/>
              </a:lnSpc>
              <a:spcBef>
                <a:spcPts val="0"/>
              </a:spcBef>
              <a:spcAft>
                <a:spcPts val="0"/>
              </a:spcAft>
              <a:buClr>
                <a:srgbClr val="633547"/>
              </a:buClr>
              <a:buSzPts val="2400"/>
              <a:buFont typeface="Arial"/>
              <a:buChar char="•"/>
            </a:pPr>
            <a:r>
              <a:rPr lang="en-GB"/>
              <a:t>informal professional communities.</a:t>
            </a:r>
            <a:endParaRPr sz="1200"/>
          </a:p>
          <a:p>
            <a:pPr indent="-228600" lvl="0" marL="228600" rtl="0" algn="l">
              <a:lnSpc>
                <a:spcPct val="103333"/>
              </a:lnSpc>
              <a:spcBef>
                <a:spcPts val="600"/>
              </a:spcBef>
              <a:spcAft>
                <a:spcPts val="0"/>
              </a:spcAft>
              <a:buClr>
                <a:srgbClr val="633547"/>
              </a:buClr>
              <a:buSzPts val="2400"/>
              <a:buNone/>
            </a:pPr>
            <a:r>
              <a:rPr lang="en-GB"/>
              <a:t>They often act as:</a:t>
            </a:r>
            <a:endParaRPr/>
          </a:p>
          <a:p>
            <a:pPr indent="-342900" lvl="0" marL="342900" rtl="0" algn="l">
              <a:lnSpc>
                <a:spcPct val="103333"/>
              </a:lnSpc>
              <a:spcBef>
                <a:spcPts val="0"/>
              </a:spcBef>
              <a:spcAft>
                <a:spcPts val="0"/>
              </a:spcAft>
              <a:buClr>
                <a:srgbClr val="633547"/>
              </a:buClr>
              <a:buSzPts val="2400"/>
              <a:buFont typeface="Arial"/>
              <a:buChar char="•"/>
            </a:pPr>
            <a:r>
              <a:rPr lang="en-GB"/>
              <a:t>trusted connectors to qualified candidates,</a:t>
            </a:r>
            <a:endParaRPr/>
          </a:p>
          <a:p>
            <a:pPr indent="-342900" lvl="0" marL="342900" rtl="0" algn="l">
              <a:lnSpc>
                <a:spcPct val="103333"/>
              </a:lnSpc>
              <a:spcBef>
                <a:spcPts val="0"/>
              </a:spcBef>
              <a:spcAft>
                <a:spcPts val="0"/>
              </a:spcAft>
              <a:buClr>
                <a:srgbClr val="633547"/>
              </a:buClr>
              <a:buSzPts val="2400"/>
              <a:buFont typeface="Arial"/>
              <a:buChar char="•"/>
            </a:pPr>
            <a:r>
              <a:rPr lang="en-GB"/>
              <a:t>sources of contextual knowledge about skills and experience facilitators of  onboarding, mentoring, and peer support.</a:t>
            </a:r>
            <a:endParaRPr/>
          </a:p>
          <a:p>
            <a:pPr indent="-228600" lvl="0" marL="228600" rtl="0" algn="ctr">
              <a:lnSpc>
                <a:spcPct val="103333"/>
              </a:lnSpc>
              <a:spcBef>
                <a:spcPts val="600"/>
              </a:spcBef>
              <a:spcAft>
                <a:spcPts val="0"/>
              </a:spcAft>
              <a:buClr>
                <a:srgbClr val="E36C34"/>
              </a:buClr>
              <a:buSzPts val="2400"/>
              <a:buNone/>
            </a:pPr>
            <a:r>
              <a:t/>
            </a:r>
            <a:endParaRPr b="1">
              <a:solidFill>
                <a:srgbClr val="E36C34"/>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5"/>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WHAT ROLE DO THEY PLAY?</a:t>
            </a:r>
            <a:endParaRPr/>
          </a:p>
        </p:txBody>
      </p:sp>
      <p:sp>
        <p:nvSpPr>
          <p:cNvPr id="355" name="Google Shape;355;p15"/>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GB"/>
              <a:t>In practice, migrant networks can:</a:t>
            </a:r>
            <a:endParaRPr/>
          </a:p>
          <a:p>
            <a:pPr indent="-228600" lvl="0" marL="228600" rtl="0" algn="l">
              <a:lnSpc>
                <a:spcPct val="103333"/>
              </a:lnSpc>
              <a:spcBef>
                <a:spcPts val="0"/>
              </a:spcBef>
              <a:spcAft>
                <a:spcPts val="0"/>
              </a:spcAft>
              <a:buClr>
                <a:srgbClr val="633547"/>
              </a:buClr>
              <a:buSzPts val="2400"/>
              <a:buNone/>
            </a:pPr>
            <a:r>
              <a:t/>
            </a:r>
            <a:endParaRPr/>
          </a:p>
          <a:p>
            <a:pPr indent="-342900" lvl="0" marL="342900" rtl="0" algn="l">
              <a:lnSpc>
                <a:spcPct val="103333"/>
              </a:lnSpc>
              <a:spcBef>
                <a:spcPts val="0"/>
              </a:spcBef>
              <a:spcAft>
                <a:spcPts val="0"/>
              </a:spcAft>
              <a:buClr>
                <a:srgbClr val="633547"/>
              </a:buClr>
              <a:buSzPts val="2400"/>
              <a:buFont typeface="Arial"/>
              <a:buChar char="•"/>
            </a:pPr>
            <a:r>
              <a:rPr lang="en-GB"/>
              <a:t>share vacancies directly with qualified members,</a:t>
            </a:r>
            <a:endParaRPr/>
          </a:p>
          <a:p>
            <a:pPr indent="-342900" lvl="0" marL="342900" rtl="0" algn="l">
              <a:lnSpc>
                <a:spcPct val="103333"/>
              </a:lnSpc>
              <a:spcBef>
                <a:spcPts val="0"/>
              </a:spcBef>
              <a:spcAft>
                <a:spcPts val="0"/>
              </a:spcAft>
              <a:buClr>
                <a:srgbClr val="633547"/>
              </a:buClr>
              <a:buSzPts val="2400"/>
              <a:buFont typeface="Arial"/>
              <a:buChar char="•"/>
            </a:pPr>
            <a:r>
              <a:rPr lang="en-GB"/>
              <a:t>recommend candidates through trusted community channels, </a:t>
            </a:r>
            <a:endParaRPr/>
          </a:p>
          <a:p>
            <a:pPr indent="-342900" lvl="0" marL="342900" rtl="0" algn="l">
              <a:lnSpc>
                <a:spcPct val="103333"/>
              </a:lnSpc>
              <a:spcBef>
                <a:spcPts val="0"/>
              </a:spcBef>
              <a:spcAft>
                <a:spcPts val="0"/>
              </a:spcAft>
              <a:buClr>
                <a:srgbClr val="633547"/>
              </a:buClr>
              <a:buSzPts val="2400"/>
              <a:buFont typeface="Arial"/>
              <a:buChar char="•"/>
            </a:pPr>
            <a:r>
              <a:rPr lang="en-GB"/>
              <a:t>provide contextual information about professional backgrounds and readiness,</a:t>
            </a:r>
            <a:endParaRPr/>
          </a:p>
          <a:p>
            <a:pPr indent="-342900" lvl="0" marL="342900" rtl="0" algn="l">
              <a:lnSpc>
                <a:spcPct val="103333"/>
              </a:lnSpc>
              <a:spcBef>
                <a:spcPts val="0"/>
              </a:spcBef>
              <a:spcAft>
                <a:spcPts val="0"/>
              </a:spcAft>
              <a:buClr>
                <a:srgbClr val="633547"/>
              </a:buClr>
              <a:buSzPts val="2400"/>
              <a:buFont typeface="Arial"/>
              <a:buChar char="•"/>
            </a:pPr>
            <a:r>
              <a:rPr lang="en-GB"/>
              <a:t>support onboarding orientation and early integration, and</a:t>
            </a:r>
            <a:endParaRPr/>
          </a:p>
          <a:p>
            <a:pPr indent="-342900" lvl="0" marL="342900" rtl="0" algn="l">
              <a:lnSpc>
                <a:spcPct val="103333"/>
              </a:lnSpc>
              <a:spcBef>
                <a:spcPts val="0"/>
              </a:spcBef>
              <a:spcAft>
                <a:spcPts val="0"/>
              </a:spcAft>
              <a:buClr>
                <a:srgbClr val="633547"/>
              </a:buClr>
              <a:buSzPts val="2400"/>
              <a:buFont typeface="Arial"/>
              <a:buChar char="•"/>
            </a:pPr>
            <a:r>
              <a:rPr lang="en-GB"/>
              <a:t>facilitate mentoring, peer support, and community-based follow-up.</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For employers, this means better access, better context, and often better</a:t>
            </a:r>
            <a:endParaRPr/>
          </a:p>
          <a:p>
            <a:pPr indent="-228600" lvl="0" marL="228600" rtl="0" algn="ctr">
              <a:lnSpc>
                <a:spcPct val="103333"/>
              </a:lnSpc>
              <a:spcBef>
                <a:spcPts val="0"/>
              </a:spcBef>
              <a:spcAft>
                <a:spcPts val="0"/>
              </a:spcAft>
              <a:buClr>
                <a:srgbClr val="E36C34"/>
              </a:buClr>
              <a:buSzPts val="2400"/>
              <a:buNone/>
            </a:pPr>
            <a:r>
              <a:rPr b="1" lang="en-GB">
                <a:solidFill>
                  <a:srgbClr val="E36C34"/>
                </a:solidFill>
                <a:latin typeface="Calibri"/>
                <a:ea typeface="Calibri"/>
                <a:cs typeface="Calibri"/>
                <a:sym typeface="Calibri"/>
              </a:rPr>
              <a:t>communication throughout the recruitment process.</a:t>
            </a:r>
            <a:endParaRPr/>
          </a:p>
          <a:p>
            <a:pPr indent="-228600" lvl="0" marL="228600" rtl="0" algn="l">
              <a:lnSpc>
                <a:spcPct val="103333"/>
              </a:lnSpc>
              <a:spcBef>
                <a:spcPts val="0"/>
              </a:spcBef>
              <a:spcAft>
                <a:spcPts val="0"/>
              </a:spcAft>
              <a:buClr>
                <a:srgbClr val="633547"/>
              </a:buClr>
              <a:buSzPts val="24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6"/>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FFFFFF"/>
              </a:buClr>
              <a:buSzPts val="2400"/>
              <a:buFont typeface="Arial"/>
              <a:buChar char="•"/>
            </a:pPr>
            <a:r>
              <a:rPr b="0" i="0" lang="en-GB" sz="2400" u="none" cap="none" strike="noStrike">
                <a:solidFill>
                  <a:srgbClr val="FFFFFF"/>
                </a:solidFill>
                <a:latin typeface="Calibri"/>
                <a:ea typeface="Calibri"/>
                <a:cs typeface="Calibri"/>
                <a:sym typeface="Calibri"/>
              </a:rPr>
              <a:t>Have you ever interacted with a  migrant organisation or community group?</a:t>
            </a:r>
            <a:endParaRPr/>
          </a:p>
          <a:p>
            <a:pPr indent="-342900" lvl="0" marL="342900" marR="0" rtl="0" algn="l">
              <a:lnSpc>
                <a:spcPct val="90000"/>
              </a:lnSpc>
              <a:spcBef>
                <a:spcPts val="1000"/>
              </a:spcBef>
              <a:spcAft>
                <a:spcPts val="0"/>
              </a:spcAft>
              <a:buClr>
                <a:srgbClr val="FFFFFF"/>
              </a:buClr>
              <a:buSzPts val="2400"/>
              <a:buFont typeface="Arial"/>
              <a:buChar char="•"/>
            </a:pPr>
            <a:r>
              <a:rPr b="0" i="0" lang="en-GB" sz="2400" u="none" cap="none" strike="noStrike">
                <a:solidFill>
                  <a:srgbClr val="FFFFFF"/>
                </a:solidFill>
                <a:latin typeface="Calibri"/>
                <a:ea typeface="Calibri"/>
                <a:cs typeface="Calibri"/>
                <a:sym typeface="Calibri"/>
              </a:rPr>
              <a:t>Was it in a recruitment context or another context?</a:t>
            </a:r>
            <a:endParaRPr/>
          </a:p>
          <a:p>
            <a:pPr indent="-342900" lvl="0" marL="342900" marR="0" rtl="0" algn="l">
              <a:lnSpc>
                <a:spcPct val="90000"/>
              </a:lnSpc>
              <a:spcBef>
                <a:spcPts val="1000"/>
              </a:spcBef>
              <a:spcAft>
                <a:spcPts val="0"/>
              </a:spcAft>
              <a:buClr>
                <a:srgbClr val="FFFFFF"/>
              </a:buClr>
              <a:buSzPts val="2400"/>
              <a:buFont typeface="Arial"/>
              <a:buChar char="•"/>
            </a:pPr>
            <a:r>
              <a:rPr b="0" i="0" lang="en-GB" sz="2400" u="none" cap="none" strike="noStrike">
                <a:solidFill>
                  <a:srgbClr val="FFFFFF"/>
                </a:solidFill>
                <a:latin typeface="Calibri"/>
                <a:ea typeface="Calibri"/>
                <a:cs typeface="Calibri"/>
                <a:sym typeface="Calibri"/>
              </a:rPr>
              <a:t>What worked well? </a:t>
            </a:r>
            <a:endParaRPr/>
          </a:p>
          <a:p>
            <a:pPr indent="-342900" lvl="0" marL="342900" marR="0" rtl="0" algn="l">
              <a:lnSpc>
                <a:spcPct val="90000"/>
              </a:lnSpc>
              <a:spcBef>
                <a:spcPts val="1000"/>
              </a:spcBef>
              <a:spcAft>
                <a:spcPts val="0"/>
              </a:spcAft>
              <a:buClr>
                <a:srgbClr val="FFFFFF"/>
              </a:buClr>
              <a:buSzPts val="2400"/>
              <a:buFont typeface="Arial"/>
              <a:buChar char="•"/>
            </a:pPr>
            <a:r>
              <a:rPr b="0" i="0" lang="en-GB" sz="2400" u="none" cap="none" strike="noStrike">
                <a:solidFill>
                  <a:srgbClr val="FFFFFF"/>
                </a:solidFill>
                <a:latin typeface="Calibri"/>
                <a:ea typeface="Calibri"/>
                <a:cs typeface="Calibri"/>
                <a:sym typeface="Calibri"/>
              </a:rPr>
              <a:t>What challenges did you experience?</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362" name="Google Shape;362;p16"/>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a:t>REFLECTION </a:t>
            </a:r>
            <a:endParaRPr/>
          </a:p>
          <a:p>
            <a:pPr indent="0" lvl="0" marL="0" rtl="0" algn="l">
              <a:lnSpc>
                <a:spcPct val="90000"/>
              </a:lnSpc>
              <a:spcBef>
                <a:spcPts val="1000"/>
              </a:spcBef>
              <a:spcAft>
                <a:spcPts val="0"/>
              </a:spcAft>
              <a:buClr>
                <a:schemeClr val="lt1"/>
              </a:buClr>
              <a:buSzPts val="3600"/>
              <a:buNone/>
            </a:pPr>
            <a:r>
              <a:rPr lang="en-GB"/>
              <a:t>Think–Pair–Share</a:t>
            </a:r>
            <a:endParaRPr/>
          </a:p>
          <a:p>
            <a:pPr indent="0" lvl="0" marL="0" rtl="0" algn="l">
              <a:lnSpc>
                <a:spcPct val="90000"/>
              </a:lnSpc>
              <a:spcBef>
                <a:spcPts val="1000"/>
              </a:spcBef>
              <a:spcAft>
                <a:spcPts val="0"/>
              </a:spcAft>
              <a:buClr>
                <a:schemeClr val="lt1"/>
              </a:buClr>
              <a:buSzPts val="3600"/>
              <a:buNone/>
            </a:pPr>
            <a:r>
              <a:t/>
            </a:r>
            <a:endParaRPr/>
          </a:p>
        </p:txBody>
      </p:sp>
      <p:pic>
        <p:nvPicPr>
          <p:cNvPr id="363" name="Google Shape;363;p16"/>
          <p:cNvPicPr preferRelativeResize="0"/>
          <p:nvPr/>
        </p:nvPicPr>
        <p:blipFill rotWithShape="1">
          <a:blip r:embed="rId3">
            <a:alphaModFix/>
          </a:blip>
          <a:srcRect b="-1" l="17160" r="30659" t="0"/>
          <a:stretch/>
        </p:blipFill>
        <p:spPr>
          <a:xfrm>
            <a:off x="6083676" y="10"/>
            <a:ext cx="5361066" cy="68579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