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7" r:id="rId2"/>
  </p:sldMasterIdLst>
  <p:notesMasterIdLst>
    <p:notesMasterId r:id="rId41"/>
  </p:notesMasterIdLst>
  <p:sldIdLst>
    <p:sldId id="256" r:id="rId3"/>
    <p:sldId id="257" r:id="rId4"/>
    <p:sldId id="258" r:id="rId5"/>
    <p:sldId id="297" r:id="rId6"/>
    <p:sldId id="260"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98" r:id="rId20"/>
    <p:sldId id="299"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Lst>
  <p:sldSz cx="12192000" cy="6858000"/>
  <p:notesSz cx="6858000" cy="9144000"/>
  <p:embeddedFontLst>
    <p:embeddedFont>
      <p:font typeface="Montserrat" panose="00000500000000000000" pitchFamily="2" charset="0"/>
      <p:regular r:id="rId42"/>
      <p:bold r:id="rId43"/>
      <p:italic r:id="rId44"/>
      <p:boldItalic r:id="rId45"/>
    </p:embeddedFont>
    <p:embeddedFont>
      <p:font typeface="Montserrat Light" panose="00000400000000000000" pitchFamily="2" charset="0"/>
      <p:regular r:id="rId46"/>
      <p:bold r:id="rId47"/>
      <p:italic r:id="rId48"/>
      <p:boldItalic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6" roundtripDataSignature="AMtx7mgXjPr816+xv8VHPr5z0MVH4iRwm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orota Swiecka" initials="" lastIdx="31" clrIdx="0"/>
  <p:cmAuthor id="1" name="Johannes Baumann"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5" d="100"/>
          <a:sy n="75" d="100"/>
        </p:scale>
        <p:origin x="87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1.fntdata"/><Relationship Id="rId47" Type="http://schemas.openxmlformats.org/officeDocument/2006/relationships/font" Target="fonts/font6.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4.fntdata"/><Relationship Id="rId58"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3.fntdata"/><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2.fntdata"/><Relationship Id="rId48" Type="http://schemas.openxmlformats.org/officeDocument/2006/relationships/font" Target="fonts/font7.fntdata"/><Relationship Id="rId56" Type="http://customschemas.google.com/relationships/presentationmetadata" Target="metadata"/><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5.fntdata"/><Relationship Id="rId59"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8.fntdata"/><Relationship Id="rId57"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6-03-26T09:41:37.793" idx="1">
    <p:pos x="6000" y="0"/>
    <p:text>The structure is clear and logical.</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2iHjDE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3ed977fcf9a_1_1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5" name="Google Shape;275;g3ed977fcf9a_1_1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5" name="Google Shape;435;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5" name="Google Shape;445;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7" name="Google Shape;457;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1" name="Google Shape;471;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3" name="Google Shape;483;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4" name="Google Shape;484;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15</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3" name="Google Shape;493;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4" name="Google Shape;504;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7" name="Google Shape;527;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8" name="Google Shape;538;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2" name="Google Shape;552;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6" name="Google Shape;28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7" name="Google Shape;28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2" name="Google Shape;562;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0" name="Google Shape;570;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3" name="Google Shape;583;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4" name="Google Shape;584;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25</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p:cNvGrpSpPr/>
        <p:nvPr/>
      </p:nvGrpSpPr>
      <p:grpSpPr>
        <a:xfrm>
          <a:off x="0" y="0"/>
          <a:ext cx="0" cy="0"/>
          <a:chOff x="0" y="0"/>
          <a:chExt cx="0" cy="0"/>
        </a:xfrm>
      </p:grpSpPr>
      <p:sp>
        <p:nvSpPr>
          <p:cNvPr id="592" name="Google Shape;592;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3" name="Google Shape;593;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5" name="Google Shape;605;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8" name="Google Shape;618;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4"/>
        <p:cNvGrpSpPr/>
        <p:nvPr/>
      </p:nvGrpSpPr>
      <p:grpSpPr>
        <a:xfrm>
          <a:off x="0" y="0"/>
          <a:ext cx="0" cy="0"/>
          <a:chOff x="0" y="0"/>
          <a:chExt cx="0" cy="0"/>
        </a:xfrm>
      </p:grpSpPr>
      <p:sp>
        <p:nvSpPr>
          <p:cNvPr id="625" name="Google Shape;625;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6" name="Google Shape;626;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6" name="Google Shape;636;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Google Shape;645;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6" name="Google Shape;646;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5" name="Google Shape;655;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4" name="Google Shape;30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5" name="Google Shape;305;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6" name="Google Shape;666;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4"/>
        <p:cNvGrpSpPr/>
        <p:nvPr/>
      </p:nvGrpSpPr>
      <p:grpSpPr>
        <a:xfrm>
          <a:off x="0" y="0"/>
          <a:ext cx="0" cy="0"/>
          <a:chOff x="0" y="0"/>
          <a:chExt cx="0" cy="0"/>
        </a:xfrm>
      </p:grpSpPr>
      <p:sp>
        <p:nvSpPr>
          <p:cNvPr id="675" name="Google Shape;675;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6" name="Google Shape;676;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7" name="Google Shape;677;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34</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Google Shape;685;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6" name="Google Shape;686;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6" name="Google Shape;696;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3"/>
        <p:cNvGrpSpPr/>
        <p:nvPr/>
      </p:nvGrpSpPr>
      <p:grpSpPr>
        <a:xfrm>
          <a:off x="0" y="0"/>
          <a:ext cx="0" cy="0"/>
          <a:chOff x="0" y="0"/>
          <a:chExt cx="0" cy="0"/>
        </a:xfrm>
      </p:grpSpPr>
      <p:sp>
        <p:nvSpPr>
          <p:cNvPr id="704" name="Google Shape;704;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5" name="Google Shape;705;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4" name="Google Shape;724;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5" name="Google Shape;725;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38</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1" name="Google Shape;32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4" name="Google Shape;374;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5" name="Google Shape;375;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4" name="Google Shape;38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6" name="Google Shape;396;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8" name="Google Shape;408;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3" name="Google Shape;423;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2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01">
  <p:cSld name="Cover 01">
    <p:spTree>
      <p:nvGrpSpPr>
        <p:cNvPr id="1" name="Shape 12"/>
        <p:cNvGrpSpPr/>
        <p:nvPr/>
      </p:nvGrpSpPr>
      <p:grpSpPr>
        <a:xfrm>
          <a:off x="0" y="0"/>
          <a:ext cx="0" cy="0"/>
          <a:chOff x="0" y="0"/>
          <a:chExt cx="0" cy="0"/>
        </a:xfrm>
      </p:grpSpPr>
      <p:sp>
        <p:nvSpPr>
          <p:cNvPr id="13" name="Google Shape;13;p44"/>
          <p:cNvSpPr/>
          <p:nvPr/>
        </p:nvSpPr>
        <p:spPr>
          <a:xfrm>
            <a:off x="0" y="4006900"/>
            <a:ext cx="4883406" cy="2433658"/>
          </a:xfrm>
          <a:prstGeom prst="rect">
            <a:avLst/>
          </a:prstGeom>
          <a:solidFill>
            <a:srgbClr val="C9636E"/>
          </a:solidFill>
          <a:ln>
            <a:noFill/>
          </a:ln>
        </p:spPr>
        <p:txBody>
          <a:bodyPr spcFirstLastPara="1" wrap="square" lIns="49325" tIns="24650" rIns="49325" bIns="24650" anchor="ctr" anchorCtr="0">
            <a:noAutofit/>
          </a:bodyPr>
          <a:lstStyle/>
          <a:p>
            <a:pPr marL="0" marR="0" lvl="0" indent="0" algn="l" rtl="0">
              <a:spcBef>
                <a:spcPts val="0"/>
              </a:spcBef>
              <a:spcAft>
                <a:spcPts val="0"/>
              </a:spcAft>
              <a:buNone/>
            </a:pPr>
            <a:endParaRPr sz="529">
              <a:solidFill>
                <a:schemeClr val="lt1"/>
              </a:solidFill>
              <a:latin typeface="Calibri"/>
              <a:ea typeface="Calibri"/>
              <a:cs typeface="Calibri"/>
              <a:sym typeface="Calibri"/>
            </a:endParaRPr>
          </a:p>
        </p:txBody>
      </p:sp>
      <p:pic>
        <p:nvPicPr>
          <p:cNvPr id="14" name="Google Shape;14;p44"/>
          <p:cNvPicPr preferRelativeResize="0"/>
          <p:nvPr/>
        </p:nvPicPr>
        <p:blipFill rotWithShape="1">
          <a:blip r:embed="rId2">
            <a:alphaModFix/>
          </a:blip>
          <a:srcRect/>
          <a:stretch/>
        </p:blipFill>
        <p:spPr>
          <a:xfrm>
            <a:off x="9562531" y="6188703"/>
            <a:ext cx="2054262" cy="457426"/>
          </a:xfrm>
          <a:prstGeom prst="rect">
            <a:avLst/>
          </a:prstGeom>
          <a:noFill/>
          <a:ln>
            <a:noFill/>
          </a:ln>
        </p:spPr>
      </p:pic>
      <p:sp>
        <p:nvSpPr>
          <p:cNvPr id="15" name="Google Shape;15;p44"/>
          <p:cNvSpPr>
            <a:spLocks noGrp="1"/>
          </p:cNvSpPr>
          <p:nvPr>
            <p:ph type="pic" idx="2"/>
          </p:nvPr>
        </p:nvSpPr>
        <p:spPr>
          <a:xfrm>
            <a:off x="0" y="1821716"/>
            <a:ext cx="12192000" cy="4102976"/>
          </a:xfrm>
          <a:prstGeom prst="rect">
            <a:avLst/>
          </a:prstGeom>
          <a:solidFill>
            <a:srgbClr val="D8D8D8"/>
          </a:solidFill>
          <a:ln>
            <a:noFill/>
          </a:ln>
        </p:spPr>
      </p:sp>
      <p:pic>
        <p:nvPicPr>
          <p:cNvPr id="16" name="Google Shape;16;p44"/>
          <p:cNvPicPr preferRelativeResize="0"/>
          <p:nvPr/>
        </p:nvPicPr>
        <p:blipFill rotWithShape="1">
          <a:blip r:embed="rId3">
            <a:alphaModFix/>
          </a:blip>
          <a:srcRect/>
          <a:stretch/>
        </p:blipFill>
        <p:spPr>
          <a:xfrm>
            <a:off x="358685" y="290843"/>
            <a:ext cx="4551245" cy="1326363"/>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Photo Slide 01 - Navy">
  <p:cSld name="Quote/Photo Slide 01 - Navy">
    <p:spTree>
      <p:nvGrpSpPr>
        <p:cNvPr id="1" name="Shape 82"/>
        <p:cNvGrpSpPr/>
        <p:nvPr/>
      </p:nvGrpSpPr>
      <p:grpSpPr>
        <a:xfrm>
          <a:off x="0" y="0"/>
          <a:ext cx="0" cy="0"/>
          <a:chOff x="0" y="0"/>
          <a:chExt cx="0" cy="0"/>
        </a:xfrm>
      </p:grpSpPr>
      <p:sp>
        <p:nvSpPr>
          <p:cNvPr id="83" name="Google Shape;83;p53"/>
          <p:cNvSpPr/>
          <p:nvPr/>
        </p:nvSpPr>
        <p:spPr>
          <a:xfrm rot="-5400000">
            <a:off x="2667000" y="-2667000"/>
            <a:ext cx="6858001" cy="12191999"/>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4" name="Google Shape;84;p53"/>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a</a:t>
            </a:r>
            <a:endParaRPr/>
          </a:p>
        </p:txBody>
      </p:sp>
      <p:sp>
        <p:nvSpPr>
          <p:cNvPr id="85" name="Google Shape;85;p53"/>
          <p:cNvSpPr>
            <a:spLocks noGrp="1"/>
          </p:cNvSpPr>
          <p:nvPr>
            <p:ph type="pic" idx="2"/>
          </p:nvPr>
        </p:nvSpPr>
        <p:spPr>
          <a:xfrm>
            <a:off x="799128" y="746272"/>
            <a:ext cx="10203652" cy="5365455"/>
          </a:xfrm>
          <a:prstGeom prst="rect">
            <a:avLst/>
          </a:prstGeom>
          <a:solidFill>
            <a:srgbClr val="BFBFBF"/>
          </a:solidFill>
          <a:ln>
            <a:noFill/>
          </a:ln>
        </p:spPr>
      </p:sp>
      <p:cxnSp>
        <p:nvCxnSpPr>
          <p:cNvPr id="86" name="Google Shape;86;p53"/>
          <p:cNvCxnSpPr/>
          <p:nvPr/>
        </p:nvCxnSpPr>
        <p:spPr>
          <a:xfrm>
            <a:off x="11661249" y="6578238"/>
            <a:ext cx="190704" cy="0"/>
          </a:xfrm>
          <a:prstGeom prst="straightConnector1">
            <a:avLst/>
          </a:prstGeom>
          <a:noFill/>
          <a:ln w="12700" cap="flat" cmpd="sng">
            <a:solidFill>
              <a:schemeClr val="lt1"/>
            </a:solidFill>
            <a:prstDash val="solid"/>
            <a:miter lim="800000"/>
            <a:headEnd type="none" w="sm" len="sm"/>
            <a:tailEnd type="none" w="sm" len="sm"/>
          </a:ln>
        </p:spPr>
      </p:cxnSp>
      <p:sp>
        <p:nvSpPr>
          <p:cNvPr id="87" name="Google Shape;87;p53"/>
          <p:cNvSpPr txBox="1"/>
          <p:nvPr/>
        </p:nvSpPr>
        <p:spPr>
          <a:xfrm rot="-5400000">
            <a:off x="9843004" y="4545649"/>
            <a:ext cx="3840480"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100">
                <a:solidFill>
                  <a:schemeClr val="lt1"/>
                </a:solidFill>
                <a:latin typeface="Calibri"/>
                <a:ea typeface="Calibri"/>
                <a:cs typeface="Calibri"/>
                <a:sym typeface="Calibri"/>
              </a:rPr>
              <a:t>highly skilled migrant women</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ext Slide 02 - Navy">
  <p:cSld name="Text Slide 02 - Navy">
    <p:spTree>
      <p:nvGrpSpPr>
        <p:cNvPr id="1" name="Shape 88"/>
        <p:cNvGrpSpPr/>
        <p:nvPr/>
      </p:nvGrpSpPr>
      <p:grpSpPr>
        <a:xfrm>
          <a:off x="0" y="0"/>
          <a:ext cx="0" cy="0"/>
          <a:chOff x="0" y="0"/>
          <a:chExt cx="0" cy="0"/>
        </a:xfrm>
      </p:grpSpPr>
      <p:sp>
        <p:nvSpPr>
          <p:cNvPr id="89" name="Google Shape;89;p54"/>
          <p:cNvSpPr/>
          <p:nvPr/>
        </p:nvSpPr>
        <p:spPr>
          <a:xfrm rot="-5400000">
            <a:off x="5088466" y="-5088468"/>
            <a:ext cx="2015069" cy="12191999"/>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54"/>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1" name="Google Shape;91;p54"/>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633547"/>
              </a:buClr>
              <a:buSzPts val="2400"/>
              <a:buFont typeface="Arial"/>
              <a:buNone/>
              <a:defRPr sz="2400" b="0" i="0" u="none" strike="noStrike" cap="none">
                <a:solidFill>
                  <a:srgbClr val="633547"/>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to Slide - Navy">
  <p:cSld name="Photo Slide - Navy">
    <p:spTree>
      <p:nvGrpSpPr>
        <p:cNvPr id="1" name="Shape 92"/>
        <p:cNvGrpSpPr/>
        <p:nvPr/>
      </p:nvGrpSpPr>
      <p:grpSpPr>
        <a:xfrm>
          <a:off x="0" y="0"/>
          <a:ext cx="0" cy="0"/>
          <a:chOff x="0" y="0"/>
          <a:chExt cx="0" cy="0"/>
        </a:xfrm>
      </p:grpSpPr>
      <p:sp>
        <p:nvSpPr>
          <p:cNvPr id="93" name="Google Shape;93;p55"/>
          <p:cNvSpPr/>
          <p:nvPr/>
        </p:nvSpPr>
        <p:spPr>
          <a:xfrm>
            <a:off x="0" y="-1"/>
            <a:ext cx="6096000" cy="6844027"/>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4" name="Google Shape;94;p55"/>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5" name="Google Shape;95;p55"/>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55"/>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hone Slide - Navy">
  <p:cSld name="Phone Slide - Navy">
    <p:spTree>
      <p:nvGrpSpPr>
        <p:cNvPr id="1" name="Shape 97"/>
        <p:cNvGrpSpPr/>
        <p:nvPr/>
      </p:nvGrpSpPr>
      <p:grpSpPr>
        <a:xfrm>
          <a:off x="0" y="0"/>
          <a:ext cx="0" cy="0"/>
          <a:chOff x="0" y="0"/>
          <a:chExt cx="0" cy="0"/>
        </a:xfrm>
      </p:grpSpPr>
      <p:sp>
        <p:nvSpPr>
          <p:cNvPr id="98" name="Google Shape;98;p56"/>
          <p:cNvSpPr/>
          <p:nvPr/>
        </p:nvSpPr>
        <p:spPr>
          <a:xfrm rot="10800000" flipH="1">
            <a:off x="11357811" y="0"/>
            <a:ext cx="828040" cy="6858002"/>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9" name="Google Shape;99;p56"/>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C9636E"/>
              </a:buClr>
              <a:buSzPts val="3600"/>
              <a:buFont typeface="Arial"/>
              <a:buNone/>
              <a:defRPr sz="3600" b="1" i="0" u="none" strike="noStrike" cap="none">
                <a:solidFill>
                  <a:srgbClr val="C9636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00" name="Google Shape;100;p56" descr="iPhone6_mockup_front_white.png"/>
          <p:cNvPicPr preferRelativeResize="0"/>
          <p:nvPr/>
        </p:nvPicPr>
        <p:blipFill rotWithShape="1">
          <a:blip r:embed="rId2">
            <a:alphaModFix/>
          </a:blip>
          <a:srcRect/>
          <a:stretch/>
        </p:blipFill>
        <p:spPr>
          <a:xfrm>
            <a:off x="6920581" y="354148"/>
            <a:ext cx="4094254" cy="6404164"/>
          </a:xfrm>
          <a:prstGeom prst="rect">
            <a:avLst/>
          </a:prstGeom>
          <a:noFill/>
          <a:ln>
            <a:noFill/>
          </a:ln>
        </p:spPr>
      </p:pic>
      <p:sp>
        <p:nvSpPr>
          <p:cNvPr id="101" name="Google Shape;101;p56"/>
          <p:cNvSpPr>
            <a:spLocks noGrp="1"/>
          </p:cNvSpPr>
          <p:nvPr>
            <p:ph type="pic" idx="2"/>
          </p:nvPr>
        </p:nvSpPr>
        <p:spPr>
          <a:xfrm>
            <a:off x="7735037" y="1373925"/>
            <a:ext cx="2444127" cy="4336988"/>
          </a:xfrm>
          <a:prstGeom prst="rect">
            <a:avLst/>
          </a:prstGeom>
          <a:solidFill>
            <a:srgbClr val="D8D8D8"/>
          </a:solidFill>
          <a:ln>
            <a:noFill/>
          </a:ln>
        </p:spPr>
      </p:sp>
      <p:sp>
        <p:nvSpPr>
          <p:cNvPr id="102" name="Google Shape;102;p56"/>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B3A5B"/>
              </a:buClr>
              <a:buSzPts val="2400"/>
              <a:buFont typeface="Arial"/>
              <a:buNone/>
              <a:defRPr sz="2400" b="0" i="0" u="none" strike="noStrike" cap="none">
                <a:solidFill>
                  <a:srgbClr val="0B3A5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03" name="Google Shape;103;p56"/>
          <p:cNvCxnSpPr/>
          <p:nvPr/>
        </p:nvCxnSpPr>
        <p:spPr>
          <a:xfrm>
            <a:off x="11661249" y="6578238"/>
            <a:ext cx="190704" cy="0"/>
          </a:xfrm>
          <a:prstGeom prst="straightConnector1">
            <a:avLst/>
          </a:prstGeom>
          <a:noFill/>
          <a:ln w="12700" cap="flat" cmpd="sng">
            <a:solidFill>
              <a:schemeClr val="lt1"/>
            </a:solidFill>
            <a:prstDash val="solid"/>
            <a:miter lim="800000"/>
            <a:headEnd type="none" w="sm" len="sm"/>
            <a:tailEnd type="none" w="sm" len="sm"/>
          </a:ln>
        </p:spPr>
      </p:cxnSp>
      <p:sp>
        <p:nvSpPr>
          <p:cNvPr id="104" name="Google Shape;104;p56"/>
          <p:cNvSpPr txBox="1"/>
          <p:nvPr/>
        </p:nvSpPr>
        <p:spPr>
          <a:xfrm rot="-5400000">
            <a:off x="9843004" y="4545649"/>
            <a:ext cx="3840480"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100">
                <a:solidFill>
                  <a:schemeClr val="lt1"/>
                </a:solidFill>
                <a:latin typeface="Calibri"/>
                <a:ea typeface="Calibri"/>
                <a:cs typeface="Calibri"/>
                <a:sym typeface="Calibri"/>
              </a:rPr>
              <a:t>highly skilled migrant women</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05"/>
        <p:cNvGrpSpPr/>
        <p:nvPr/>
      </p:nvGrpSpPr>
      <p:grpSpPr>
        <a:xfrm>
          <a:off x="0" y="0"/>
          <a:ext cx="0" cy="0"/>
          <a:chOff x="0" y="0"/>
          <a:chExt cx="0" cy="0"/>
        </a:xfrm>
      </p:grpSpPr>
      <p:sp>
        <p:nvSpPr>
          <p:cNvPr id="106" name="Google Shape;106;p57"/>
          <p:cNvSpPr/>
          <p:nvPr/>
        </p:nvSpPr>
        <p:spPr>
          <a:xfrm>
            <a:off x="7396842" y="5431639"/>
            <a:ext cx="4795157" cy="697353"/>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57"/>
          <p:cNvSpPr>
            <a:spLocks noGrp="1"/>
          </p:cNvSpPr>
          <p:nvPr>
            <p:ph type="pic" idx="2"/>
          </p:nvPr>
        </p:nvSpPr>
        <p:spPr>
          <a:xfrm>
            <a:off x="0" y="1643594"/>
            <a:ext cx="12192000" cy="3977264"/>
          </a:xfrm>
          <a:prstGeom prst="rect">
            <a:avLst/>
          </a:prstGeom>
          <a:solidFill>
            <a:srgbClr val="D8D8D8"/>
          </a:solidFill>
          <a:ln>
            <a:noFill/>
          </a:ln>
        </p:spPr>
      </p:sp>
      <p:sp>
        <p:nvSpPr>
          <p:cNvPr id="108" name="Google Shape;108;p57"/>
          <p:cNvSpPr txBox="1">
            <a:spLocks noGrp="1"/>
          </p:cNvSpPr>
          <p:nvPr>
            <p:ph type="body" idx="1"/>
          </p:nvPr>
        </p:nvSpPr>
        <p:spPr>
          <a:xfrm>
            <a:off x="7551945" y="5547251"/>
            <a:ext cx="4381736" cy="466127"/>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9" name="Google Shape;109;p57"/>
          <p:cNvSpPr txBox="1">
            <a:spLocks noGrp="1"/>
          </p:cNvSpPr>
          <p:nvPr>
            <p:ph type="body" idx="3"/>
          </p:nvPr>
        </p:nvSpPr>
        <p:spPr>
          <a:xfrm>
            <a:off x="639015" y="3790144"/>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10" name="Google Shape;110;p57"/>
          <p:cNvPicPr preferRelativeResize="0"/>
          <p:nvPr/>
        </p:nvPicPr>
        <p:blipFill rotWithShape="1">
          <a:blip r:embed="rId2">
            <a:alphaModFix/>
          </a:blip>
          <a:srcRect/>
          <a:stretch/>
        </p:blipFill>
        <p:spPr>
          <a:xfrm>
            <a:off x="565420" y="5916072"/>
            <a:ext cx="2054262" cy="457426"/>
          </a:xfrm>
          <a:prstGeom prst="rect">
            <a:avLst/>
          </a:prstGeom>
          <a:noFill/>
          <a:ln>
            <a:noFill/>
          </a:ln>
        </p:spPr>
      </p:pic>
      <p:pic>
        <p:nvPicPr>
          <p:cNvPr id="111" name="Google Shape;111;p57"/>
          <p:cNvPicPr preferRelativeResize="0"/>
          <p:nvPr/>
        </p:nvPicPr>
        <p:blipFill rotWithShape="1">
          <a:blip r:embed="rId3">
            <a:alphaModFix/>
          </a:blip>
          <a:srcRect/>
          <a:stretch/>
        </p:blipFill>
        <p:spPr>
          <a:xfrm>
            <a:off x="358685" y="290843"/>
            <a:ext cx="4551245" cy="1326363"/>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12"/>
        <p:cNvGrpSpPr/>
        <p:nvPr/>
      </p:nvGrpSpPr>
      <p:grpSpPr>
        <a:xfrm>
          <a:off x="0" y="0"/>
          <a:ext cx="0" cy="0"/>
          <a:chOff x="0" y="0"/>
          <a:chExt cx="0" cy="0"/>
        </a:xfrm>
      </p:grpSpPr>
      <p:sp>
        <p:nvSpPr>
          <p:cNvPr id="113" name="Google Shape;113;p58"/>
          <p:cNvSpPr/>
          <p:nvPr/>
        </p:nvSpPr>
        <p:spPr>
          <a:xfrm>
            <a:off x="0" y="0"/>
            <a:ext cx="12192000" cy="6858001"/>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4" name="Google Shape;114;p58"/>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4400" b="0" i="0" u="none" strike="noStrike">
                <a:solidFill>
                  <a:schemeClr val="lt1"/>
                </a:solidFill>
                <a:latin typeface="Calibri"/>
                <a:ea typeface="Calibri"/>
                <a:cs typeface="Calibri"/>
                <a:sym typeface="Calibri"/>
              </a:rPr>
              <a:t>FONT TYPEFACE &amp; SIZE</a:t>
            </a:r>
            <a:endParaRPr sz="3600">
              <a:solidFill>
                <a:schemeClr val="lt1"/>
              </a:solidFill>
              <a:latin typeface="Calibri"/>
              <a:ea typeface="Calibri"/>
              <a:cs typeface="Calibri"/>
              <a:sym typeface="Calibri"/>
            </a:endParaRPr>
          </a:p>
        </p:txBody>
      </p:sp>
      <p:sp>
        <p:nvSpPr>
          <p:cNvPr id="115" name="Google Shape;115;p58"/>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000" b="0" i="0" u="none" strike="noStrike">
                <a:solidFill>
                  <a:schemeClr val="lt1"/>
                </a:solidFill>
                <a:latin typeface="Calibri"/>
                <a:ea typeface="Calibri"/>
                <a:cs typeface="Calibri"/>
                <a:sym typeface="Calibri"/>
              </a:rPr>
              <a:t>PLEASE ENSURE TO KEEP FONTS AS PER THE LAYOUT</a:t>
            </a: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Clr>
                <a:schemeClr val="dk1"/>
              </a:buClr>
              <a:buSzPts val="1100"/>
              <a:buFont typeface="Arial"/>
              <a:buNone/>
            </a:pPr>
            <a:r>
              <a:rPr lang="en-GB" sz="3000" b="0" i="0" u="none" strike="noStrike">
                <a:solidFill>
                  <a:schemeClr val="lt1"/>
                </a:solidFill>
                <a:latin typeface="Calibri"/>
                <a:ea typeface="Calibri"/>
                <a:cs typeface="Calibri"/>
                <a:sym typeface="Calibri"/>
              </a:rPr>
              <a:t>48 point  -  Divider Slides</a:t>
            </a:r>
            <a:endParaRPr/>
          </a:p>
          <a:p>
            <a:pPr marL="0" marR="0" lvl="0" indent="0" algn="l" rtl="0">
              <a:spcBef>
                <a:spcPts val="0"/>
              </a:spcBef>
              <a:spcAft>
                <a:spcPts val="0"/>
              </a:spcAft>
              <a:buClr>
                <a:schemeClr val="dk1"/>
              </a:buClr>
              <a:buSzPts val="1100"/>
              <a:buFont typeface="Arial"/>
              <a:buNone/>
            </a:pPr>
            <a:endParaRPr sz="1000" b="1">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a:solidFill>
                  <a:schemeClr val="lt1"/>
                </a:solidFill>
                <a:latin typeface="Calibri"/>
                <a:ea typeface="Calibri"/>
                <a:cs typeface="Calibri"/>
                <a:sym typeface="Calibri"/>
              </a:rPr>
              <a:t>36 point  -  Title Heading</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a:solidFill>
                  <a:schemeClr val="lt1"/>
                </a:solidFill>
                <a:latin typeface="Calibri"/>
                <a:ea typeface="Calibri"/>
                <a:cs typeface="Calibri"/>
                <a:sym typeface="Calibri"/>
              </a:rPr>
              <a:t>30 point  -  Sub-Titles</a:t>
            </a:r>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a:solidFill>
                  <a:schemeClr val="lt1"/>
                </a:solidFill>
                <a:latin typeface="Calibri"/>
                <a:ea typeface="Calibri"/>
                <a:cs typeface="Calibri"/>
                <a:sym typeface="Calibri"/>
              </a:rPr>
              <a:t>	       - Quotes	</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a:solidFill>
                  <a:schemeClr val="lt1"/>
                </a:solidFill>
                <a:latin typeface="Calibri"/>
                <a:ea typeface="Calibri"/>
                <a:cs typeface="Calibri"/>
                <a:sym typeface="Calibri"/>
              </a:rPr>
              <a:t>24 point  -  Main Text Body </a:t>
            </a:r>
            <a:endParaRPr sz="3000">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p:txBody>
      </p:sp>
      <p:sp>
        <p:nvSpPr>
          <p:cNvPr id="116" name="Google Shape;116;p58"/>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GB" sz="2400" b="0" i="0" u="none" strike="noStrike">
                <a:solidFill>
                  <a:schemeClr val="lt1"/>
                </a:solidFill>
                <a:latin typeface="Calibri"/>
                <a:ea typeface="Calibri"/>
                <a:cs typeface="Calibri"/>
                <a:sym typeface="Calibri"/>
              </a:rPr>
              <a:t>Please ensure to keep the font sizes set as per the slide layouts. The font used throughout the </a:t>
            </a:r>
            <a:r>
              <a:rPr lang="en-GB" sz="2400" b="1" i="0" u="none" strike="noStrike">
                <a:solidFill>
                  <a:schemeClr val="lt1"/>
                </a:solidFill>
                <a:latin typeface="Calibri"/>
                <a:ea typeface="Calibri"/>
                <a:cs typeface="Calibri"/>
                <a:sym typeface="Calibri"/>
              </a:rPr>
              <a:t>PROMOTE </a:t>
            </a:r>
            <a:r>
              <a:rPr lang="en-GB" sz="2400" b="0" i="0" u="none" strike="noStrike">
                <a:solidFill>
                  <a:schemeClr val="lt1"/>
                </a:solidFill>
                <a:latin typeface="Calibri"/>
                <a:ea typeface="Calibri"/>
                <a:cs typeface="Calibri"/>
                <a:sym typeface="Calibri"/>
              </a:rPr>
              <a:t>PowerPoint is….</a:t>
            </a:r>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r>
              <a:rPr lang="en-GB" sz="3600" b="1" i="1">
                <a:solidFill>
                  <a:schemeClr val="lt1"/>
                </a:solidFill>
                <a:latin typeface="Calibri"/>
                <a:ea typeface="Calibri"/>
                <a:cs typeface="Calibri"/>
                <a:sym typeface="Calibri"/>
              </a:rPr>
              <a:t>Calibri</a:t>
            </a:r>
            <a:endParaRPr sz="3600">
              <a:solidFill>
                <a:schemeClr val="lt1"/>
              </a:solidFill>
              <a:latin typeface="Calibri"/>
              <a:ea typeface="Calibri"/>
              <a:cs typeface="Calibri"/>
              <a:sym typeface="Calibri"/>
            </a:endParaRPr>
          </a:p>
        </p:txBody>
      </p:sp>
      <p:cxnSp>
        <p:nvCxnSpPr>
          <p:cNvPr id="117" name="Google Shape;117;p58"/>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18" name="Google Shape;118;p58"/>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19" name="Google Shape;119;p58"/>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400">
                <a:solidFill>
                  <a:schemeClr val="lt1"/>
                </a:solidFill>
                <a:latin typeface="Calibri"/>
                <a:ea typeface="Calibri"/>
                <a:cs typeface="Calibri"/>
                <a:sym typeface="Calibri"/>
              </a:rPr>
              <a:t>*** </a:t>
            </a:r>
            <a:r>
              <a:rPr lang="en-GB" sz="2400" b="1">
                <a:solidFill>
                  <a:schemeClr val="lt1"/>
                </a:solidFill>
                <a:latin typeface="Calibri"/>
                <a:ea typeface="Calibri"/>
                <a:cs typeface="Calibri"/>
                <a:sym typeface="Calibri"/>
              </a:rPr>
              <a:t>PLEASE DELETE THIS INSTRUCTION SLIDE BEFORE PRESENTING FINAL PRESENTATION </a:t>
            </a:r>
            <a:r>
              <a:rPr lang="en-GB"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120" name="Google Shape;120;p58"/>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Cover 02">
  <p:cSld name="Cover 02">
    <p:spTree>
      <p:nvGrpSpPr>
        <p:cNvPr id="1" name="Shape 121"/>
        <p:cNvGrpSpPr/>
        <p:nvPr/>
      </p:nvGrpSpPr>
      <p:grpSpPr>
        <a:xfrm>
          <a:off x="0" y="0"/>
          <a:ext cx="0" cy="0"/>
          <a:chOff x="0" y="0"/>
          <a:chExt cx="0" cy="0"/>
        </a:xfrm>
      </p:grpSpPr>
      <p:pic>
        <p:nvPicPr>
          <p:cNvPr id="122" name="Google Shape;122;p59"/>
          <p:cNvPicPr preferRelativeResize="0"/>
          <p:nvPr/>
        </p:nvPicPr>
        <p:blipFill rotWithShape="1">
          <a:blip r:embed="rId2">
            <a:alphaModFix/>
          </a:blip>
          <a:srcRect/>
          <a:stretch/>
        </p:blipFill>
        <p:spPr>
          <a:xfrm>
            <a:off x="500106" y="6030484"/>
            <a:ext cx="2054262" cy="457426"/>
          </a:xfrm>
          <a:prstGeom prst="rect">
            <a:avLst/>
          </a:prstGeom>
          <a:noFill/>
          <a:ln>
            <a:noFill/>
          </a:ln>
        </p:spPr>
      </p:pic>
      <p:sp>
        <p:nvSpPr>
          <p:cNvPr id="123" name="Google Shape;123;p59"/>
          <p:cNvSpPr>
            <a:spLocks noGrp="1"/>
          </p:cNvSpPr>
          <p:nvPr>
            <p:ph type="pic" idx="2"/>
          </p:nvPr>
        </p:nvSpPr>
        <p:spPr>
          <a:xfrm>
            <a:off x="0" y="1841863"/>
            <a:ext cx="12192000" cy="3973272"/>
          </a:xfrm>
          <a:prstGeom prst="rect">
            <a:avLst/>
          </a:prstGeom>
          <a:solidFill>
            <a:srgbClr val="BFBFBF"/>
          </a:solidFill>
          <a:ln>
            <a:noFill/>
          </a:ln>
        </p:spPr>
      </p:sp>
      <p:pic>
        <p:nvPicPr>
          <p:cNvPr id="124" name="Google Shape;124;p59"/>
          <p:cNvPicPr preferRelativeResize="0"/>
          <p:nvPr/>
        </p:nvPicPr>
        <p:blipFill rotWithShape="1">
          <a:blip r:embed="rId3">
            <a:alphaModFix/>
          </a:blip>
          <a:srcRect/>
          <a:stretch/>
        </p:blipFill>
        <p:spPr>
          <a:xfrm>
            <a:off x="358685" y="290843"/>
            <a:ext cx="4551245" cy="1326363"/>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Quote/Photo Slide 02 - Navy">
  <p:cSld name="Quote/Photo Slide 02 - Navy">
    <p:spTree>
      <p:nvGrpSpPr>
        <p:cNvPr id="1" name="Shape 125"/>
        <p:cNvGrpSpPr/>
        <p:nvPr/>
      </p:nvGrpSpPr>
      <p:grpSpPr>
        <a:xfrm>
          <a:off x="0" y="0"/>
          <a:ext cx="0" cy="0"/>
          <a:chOff x="0" y="0"/>
          <a:chExt cx="0" cy="0"/>
        </a:xfrm>
      </p:grpSpPr>
      <p:sp>
        <p:nvSpPr>
          <p:cNvPr id="126" name="Google Shape;126;p60"/>
          <p:cNvSpPr/>
          <p:nvPr/>
        </p:nvSpPr>
        <p:spPr>
          <a:xfrm rot="-5400000">
            <a:off x="4192375" y="-642572"/>
            <a:ext cx="3807250" cy="8129849"/>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7" name="Google Shape;127;p60"/>
          <p:cNvSpPr txBox="1">
            <a:spLocks noGrp="1"/>
          </p:cNvSpPr>
          <p:nvPr>
            <p:ph type="body" idx="1"/>
          </p:nvPr>
        </p:nvSpPr>
        <p:spPr>
          <a:xfrm>
            <a:off x="4063536" y="4285031"/>
            <a:ext cx="4064926" cy="577734"/>
          </a:xfrm>
          <a:prstGeom prst="rect">
            <a:avLst/>
          </a:prstGeom>
          <a:solidFill>
            <a:srgbClr val="E1A44A"/>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8" name="Google Shape;128;p60"/>
          <p:cNvSpPr txBox="1">
            <a:spLocks noGrp="1"/>
          </p:cNvSpPr>
          <p:nvPr>
            <p:ph type="body" idx="2"/>
          </p:nvPr>
        </p:nvSpPr>
        <p:spPr>
          <a:xfrm>
            <a:off x="2031074" y="2022793"/>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9" name="Google Shape;129;p60"/>
          <p:cNvSpPr>
            <a:spLocks noGrp="1"/>
          </p:cNvSpPr>
          <p:nvPr>
            <p:ph type="pic" idx="3"/>
          </p:nvPr>
        </p:nvSpPr>
        <p:spPr>
          <a:xfrm>
            <a:off x="-2" y="-7299"/>
            <a:ext cx="12192002" cy="6865298"/>
          </a:xfrm>
          <a:prstGeom prst="rect">
            <a:avLst/>
          </a:prstGeom>
          <a:solidFill>
            <a:srgbClr val="BFBFBF"/>
          </a:solid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Laptop Slide - Navy">
  <p:cSld name="Laptop Slide - Navy">
    <p:spTree>
      <p:nvGrpSpPr>
        <p:cNvPr id="1" name="Shape 130"/>
        <p:cNvGrpSpPr/>
        <p:nvPr/>
      </p:nvGrpSpPr>
      <p:grpSpPr>
        <a:xfrm>
          <a:off x="0" y="0"/>
          <a:ext cx="0" cy="0"/>
          <a:chOff x="0" y="0"/>
          <a:chExt cx="0" cy="0"/>
        </a:xfrm>
      </p:grpSpPr>
      <p:pic>
        <p:nvPicPr>
          <p:cNvPr id="131" name="Google Shape;131;p61"/>
          <p:cNvPicPr preferRelativeResize="0"/>
          <p:nvPr/>
        </p:nvPicPr>
        <p:blipFill rotWithShape="1">
          <a:blip r:embed="rId2">
            <a:alphaModFix/>
          </a:blip>
          <a:srcRect l="-18315" t="15976" r="29196" b="11083"/>
          <a:stretch/>
        </p:blipFill>
        <p:spPr>
          <a:xfrm flipH="1">
            <a:off x="812090" y="1837630"/>
            <a:ext cx="7881344" cy="5020370"/>
          </a:xfrm>
          <a:prstGeom prst="rect">
            <a:avLst/>
          </a:prstGeom>
          <a:noFill/>
          <a:ln>
            <a:noFill/>
          </a:ln>
        </p:spPr>
      </p:pic>
      <p:sp>
        <p:nvSpPr>
          <p:cNvPr id="132" name="Google Shape;132;p61"/>
          <p:cNvSpPr>
            <a:spLocks noGrp="1"/>
          </p:cNvSpPr>
          <p:nvPr>
            <p:ph type="pic" idx="2"/>
          </p:nvPr>
        </p:nvSpPr>
        <p:spPr>
          <a:xfrm>
            <a:off x="838567" y="2042830"/>
            <a:ext cx="4791696" cy="3654558"/>
          </a:xfrm>
          <a:prstGeom prst="rect">
            <a:avLst/>
          </a:prstGeom>
          <a:solidFill>
            <a:srgbClr val="D8D8D8"/>
          </a:solidFill>
          <a:ln>
            <a:noFill/>
          </a:ln>
        </p:spPr>
      </p:sp>
      <p:sp>
        <p:nvSpPr>
          <p:cNvPr id="133" name="Google Shape;133;p61"/>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E36C34"/>
              </a:buClr>
              <a:buSzPts val="3600"/>
              <a:buFont typeface="Arial"/>
              <a:buNone/>
              <a:defRPr sz="3600" b="1" i="0" u="none" strike="noStrike" cap="none">
                <a:solidFill>
                  <a:srgbClr val="E36C34"/>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4" name="Google Shape;134;p61"/>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633547"/>
              </a:buClr>
              <a:buSzPts val="2400"/>
              <a:buFont typeface="Arial"/>
              <a:buNone/>
              <a:defRPr sz="2400" b="0" i="0" u="none" strike="noStrike" cap="none">
                <a:solidFill>
                  <a:srgbClr val="633547"/>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5" name="Google Shape;135;p61"/>
          <p:cNvSpPr/>
          <p:nvPr/>
        </p:nvSpPr>
        <p:spPr>
          <a:xfrm rot="10800000" flipH="1">
            <a:off x="0" y="0"/>
            <a:ext cx="847493" cy="6858002"/>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36" name="Google Shape;136;p61"/>
          <p:cNvCxnSpPr/>
          <p:nvPr/>
        </p:nvCxnSpPr>
        <p:spPr>
          <a:xfrm>
            <a:off x="319172" y="6535423"/>
            <a:ext cx="190704" cy="0"/>
          </a:xfrm>
          <a:prstGeom prst="straightConnector1">
            <a:avLst/>
          </a:prstGeom>
          <a:noFill/>
          <a:ln w="12700" cap="flat" cmpd="sng">
            <a:solidFill>
              <a:schemeClr val="lt1"/>
            </a:solidFill>
            <a:prstDash val="solid"/>
            <a:miter lim="800000"/>
            <a:headEnd type="none" w="sm" len="sm"/>
            <a:tailEnd type="none" w="sm" len="sm"/>
          </a:ln>
        </p:spPr>
      </p:cxnSp>
      <p:sp>
        <p:nvSpPr>
          <p:cNvPr id="137" name="Google Shape;137;p61"/>
          <p:cNvSpPr txBox="1"/>
          <p:nvPr/>
        </p:nvSpPr>
        <p:spPr>
          <a:xfrm rot="-5400000">
            <a:off x="-1499073" y="4502834"/>
            <a:ext cx="3840480"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100">
                <a:solidFill>
                  <a:schemeClr val="lt1"/>
                </a:solidFill>
                <a:latin typeface="Calibri"/>
                <a:ea typeface="Calibri"/>
                <a:cs typeface="Calibri"/>
                <a:sym typeface="Calibri"/>
              </a:rPr>
              <a:t>highly skilled migrant women</a:t>
            </a: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1_Cover 02">
  <p:cSld name="1_Cover 02">
    <p:spTree>
      <p:nvGrpSpPr>
        <p:cNvPr id="1" name="Shape 141"/>
        <p:cNvGrpSpPr/>
        <p:nvPr/>
      </p:nvGrpSpPr>
      <p:grpSpPr>
        <a:xfrm>
          <a:off x="0" y="0"/>
          <a:ext cx="0" cy="0"/>
          <a:chOff x="0" y="0"/>
          <a:chExt cx="0" cy="0"/>
        </a:xfrm>
      </p:grpSpPr>
      <p:sp>
        <p:nvSpPr>
          <p:cNvPr id="142" name="Google Shape;142;g3ed977fcf9a_1_158"/>
          <p:cNvSpPr>
            <a:spLocks noGrp="1"/>
          </p:cNvSpPr>
          <p:nvPr>
            <p:ph type="pic" idx="2"/>
          </p:nvPr>
        </p:nvSpPr>
        <p:spPr>
          <a:xfrm>
            <a:off x="482600" y="1562099"/>
            <a:ext cx="2095500" cy="3733800"/>
          </a:xfrm>
          <a:prstGeom prst="rect">
            <a:avLst/>
          </a:prstGeom>
          <a:solidFill>
            <a:srgbClr val="BFBFBF"/>
          </a:solidFill>
          <a:ln>
            <a:noFill/>
          </a:ln>
        </p:spPr>
        <p:txBody>
          <a:bodyPr/>
          <a:lstStyle/>
          <a:p>
            <a:endParaRPr lang="de-DE"/>
          </a:p>
        </p:txBody>
      </p:sp>
      <p:sp>
        <p:nvSpPr>
          <p:cNvPr id="143" name="Google Shape;143;g3ed977fcf9a_1_158"/>
          <p:cNvSpPr>
            <a:spLocks noGrp="1"/>
          </p:cNvSpPr>
          <p:nvPr>
            <p:ph type="pic" idx="3"/>
          </p:nvPr>
        </p:nvSpPr>
        <p:spPr>
          <a:xfrm>
            <a:off x="2781300" y="1562099"/>
            <a:ext cx="2095500" cy="3733800"/>
          </a:xfrm>
          <a:prstGeom prst="rect">
            <a:avLst/>
          </a:prstGeom>
          <a:solidFill>
            <a:srgbClr val="BFBFBF"/>
          </a:solidFill>
          <a:ln>
            <a:noFill/>
          </a:ln>
        </p:spPr>
        <p:txBody>
          <a:bodyPr/>
          <a:lstStyle/>
          <a:p>
            <a:endParaRPr lang="de-DE"/>
          </a:p>
        </p:txBody>
      </p:sp>
      <p:sp>
        <p:nvSpPr>
          <p:cNvPr id="144" name="Google Shape;144;g3ed977fcf9a_1_158"/>
          <p:cNvSpPr>
            <a:spLocks noGrp="1"/>
          </p:cNvSpPr>
          <p:nvPr>
            <p:ph type="pic" idx="4"/>
          </p:nvPr>
        </p:nvSpPr>
        <p:spPr>
          <a:xfrm>
            <a:off x="5080000" y="1562099"/>
            <a:ext cx="2095500" cy="3733800"/>
          </a:xfrm>
          <a:prstGeom prst="rect">
            <a:avLst/>
          </a:prstGeom>
          <a:solidFill>
            <a:srgbClr val="BFBFBF"/>
          </a:solidFill>
          <a:ln>
            <a:noFill/>
          </a:ln>
        </p:spPr>
        <p:txBody>
          <a:bodyPr/>
          <a:lstStyle/>
          <a:p>
            <a:endParaRPr lang="de-DE"/>
          </a:p>
        </p:txBody>
      </p:sp>
      <p:sp>
        <p:nvSpPr>
          <p:cNvPr id="145" name="Google Shape;145;g3ed977fcf9a_1_158"/>
          <p:cNvSpPr>
            <a:spLocks noGrp="1"/>
          </p:cNvSpPr>
          <p:nvPr>
            <p:ph type="pic" idx="5"/>
          </p:nvPr>
        </p:nvSpPr>
        <p:spPr>
          <a:xfrm>
            <a:off x="7378700" y="1562099"/>
            <a:ext cx="2095500" cy="3733800"/>
          </a:xfrm>
          <a:prstGeom prst="rect">
            <a:avLst/>
          </a:prstGeom>
          <a:solidFill>
            <a:srgbClr val="BFBFBF"/>
          </a:solidFill>
          <a:ln>
            <a:noFill/>
          </a:ln>
        </p:spPr>
        <p:txBody>
          <a:bodyPr/>
          <a:lstStyle/>
          <a:p>
            <a:endParaRPr lang="de-DE"/>
          </a:p>
        </p:txBody>
      </p:sp>
      <p:sp>
        <p:nvSpPr>
          <p:cNvPr id="146" name="Google Shape;146;g3ed977fcf9a_1_158"/>
          <p:cNvSpPr>
            <a:spLocks noGrp="1"/>
          </p:cNvSpPr>
          <p:nvPr>
            <p:ph type="pic" idx="6"/>
          </p:nvPr>
        </p:nvSpPr>
        <p:spPr>
          <a:xfrm>
            <a:off x="9677400" y="1562099"/>
            <a:ext cx="2095500" cy="3733800"/>
          </a:xfrm>
          <a:prstGeom prst="rect">
            <a:avLst/>
          </a:prstGeom>
          <a:solidFill>
            <a:srgbClr val="BFBFBF"/>
          </a:solidFill>
          <a:ln>
            <a:noFill/>
          </a:ln>
        </p:spPr>
        <p:txBody>
          <a:bodyPr/>
          <a:lstStyle/>
          <a:p>
            <a:endParaRPr lang="de-DE"/>
          </a:p>
        </p:txBody>
      </p:sp>
      <p:pic>
        <p:nvPicPr>
          <p:cNvPr id="147" name="Google Shape;147;g3ed977fcf9a_1_158"/>
          <p:cNvPicPr preferRelativeResize="0"/>
          <p:nvPr/>
        </p:nvPicPr>
        <p:blipFill rotWithShape="1">
          <a:blip r:embed="rId2">
            <a:alphaModFix/>
          </a:blip>
          <a:srcRect/>
          <a:stretch/>
        </p:blipFill>
        <p:spPr>
          <a:xfrm>
            <a:off x="694879" y="5885360"/>
            <a:ext cx="9926231" cy="972640"/>
          </a:xfrm>
          <a:prstGeom prst="rect">
            <a:avLst/>
          </a:prstGeom>
          <a:noFill/>
          <a:ln>
            <a:noFill/>
          </a:ln>
        </p:spPr>
      </p:pic>
      <p:pic>
        <p:nvPicPr>
          <p:cNvPr id="148" name="Google Shape;148;g3ed977fcf9a_1_158"/>
          <p:cNvPicPr preferRelativeResize="0"/>
          <p:nvPr/>
        </p:nvPicPr>
        <p:blipFill rotWithShape="1">
          <a:blip r:embed="rId3">
            <a:alphaModFix/>
          </a:blip>
          <a:srcRect/>
          <a:stretch/>
        </p:blipFill>
        <p:spPr>
          <a:xfrm>
            <a:off x="8784771" y="375114"/>
            <a:ext cx="2774184" cy="808476"/>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1_Cover 02">
  <p:cSld name="1_Cover 02">
    <p:spTree>
      <p:nvGrpSpPr>
        <p:cNvPr id="1" name="Shape 17"/>
        <p:cNvGrpSpPr/>
        <p:nvPr/>
      </p:nvGrpSpPr>
      <p:grpSpPr>
        <a:xfrm>
          <a:off x="0" y="0"/>
          <a:ext cx="0" cy="0"/>
          <a:chOff x="0" y="0"/>
          <a:chExt cx="0" cy="0"/>
        </a:xfrm>
      </p:grpSpPr>
      <p:pic>
        <p:nvPicPr>
          <p:cNvPr id="18" name="Google Shape;18;p45"/>
          <p:cNvPicPr preferRelativeResize="0"/>
          <p:nvPr/>
        </p:nvPicPr>
        <p:blipFill rotWithShape="1">
          <a:blip r:embed="rId2">
            <a:alphaModFix/>
          </a:blip>
          <a:srcRect/>
          <a:stretch/>
        </p:blipFill>
        <p:spPr>
          <a:xfrm>
            <a:off x="500106" y="6030484"/>
            <a:ext cx="2054262" cy="457426"/>
          </a:xfrm>
          <a:prstGeom prst="rect">
            <a:avLst/>
          </a:prstGeom>
          <a:noFill/>
          <a:ln>
            <a:noFill/>
          </a:ln>
        </p:spPr>
      </p:pic>
      <p:sp>
        <p:nvSpPr>
          <p:cNvPr id="19" name="Google Shape;19;p45"/>
          <p:cNvSpPr>
            <a:spLocks noGrp="1"/>
          </p:cNvSpPr>
          <p:nvPr>
            <p:ph type="pic" idx="2"/>
          </p:nvPr>
        </p:nvSpPr>
        <p:spPr>
          <a:xfrm>
            <a:off x="482600" y="1841499"/>
            <a:ext cx="2095500" cy="3733801"/>
          </a:xfrm>
          <a:prstGeom prst="rect">
            <a:avLst/>
          </a:prstGeom>
          <a:solidFill>
            <a:srgbClr val="BFBFBF"/>
          </a:solidFill>
          <a:ln>
            <a:noFill/>
          </a:ln>
        </p:spPr>
      </p:sp>
      <p:pic>
        <p:nvPicPr>
          <p:cNvPr id="20" name="Google Shape;20;p45"/>
          <p:cNvPicPr preferRelativeResize="0"/>
          <p:nvPr/>
        </p:nvPicPr>
        <p:blipFill rotWithShape="1">
          <a:blip r:embed="rId3">
            <a:alphaModFix/>
          </a:blip>
          <a:srcRect/>
          <a:stretch/>
        </p:blipFill>
        <p:spPr>
          <a:xfrm>
            <a:off x="358685" y="290843"/>
            <a:ext cx="4551245" cy="1326363"/>
          </a:xfrm>
          <a:prstGeom prst="rect">
            <a:avLst/>
          </a:prstGeom>
          <a:noFill/>
          <a:ln>
            <a:noFill/>
          </a:ln>
        </p:spPr>
      </p:pic>
      <p:sp>
        <p:nvSpPr>
          <p:cNvPr id="21" name="Google Shape;21;p45"/>
          <p:cNvSpPr>
            <a:spLocks noGrp="1"/>
          </p:cNvSpPr>
          <p:nvPr>
            <p:ph type="pic" idx="3"/>
          </p:nvPr>
        </p:nvSpPr>
        <p:spPr>
          <a:xfrm>
            <a:off x="2781300" y="1841499"/>
            <a:ext cx="2095500" cy="3733801"/>
          </a:xfrm>
          <a:prstGeom prst="rect">
            <a:avLst/>
          </a:prstGeom>
          <a:solidFill>
            <a:srgbClr val="BFBFBF"/>
          </a:solidFill>
          <a:ln>
            <a:noFill/>
          </a:ln>
        </p:spPr>
      </p:sp>
      <p:sp>
        <p:nvSpPr>
          <p:cNvPr id="22" name="Google Shape;22;p45"/>
          <p:cNvSpPr>
            <a:spLocks noGrp="1"/>
          </p:cNvSpPr>
          <p:nvPr>
            <p:ph type="pic" idx="4"/>
          </p:nvPr>
        </p:nvSpPr>
        <p:spPr>
          <a:xfrm>
            <a:off x="5080000" y="1841499"/>
            <a:ext cx="2095500" cy="3733801"/>
          </a:xfrm>
          <a:prstGeom prst="rect">
            <a:avLst/>
          </a:prstGeom>
          <a:solidFill>
            <a:srgbClr val="BFBFBF"/>
          </a:solidFill>
          <a:ln>
            <a:noFill/>
          </a:ln>
        </p:spPr>
      </p:sp>
      <p:sp>
        <p:nvSpPr>
          <p:cNvPr id="23" name="Google Shape;23;p45"/>
          <p:cNvSpPr>
            <a:spLocks noGrp="1"/>
          </p:cNvSpPr>
          <p:nvPr>
            <p:ph type="pic" idx="5"/>
          </p:nvPr>
        </p:nvSpPr>
        <p:spPr>
          <a:xfrm>
            <a:off x="7378700" y="1841499"/>
            <a:ext cx="2095500" cy="3733801"/>
          </a:xfrm>
          <a:prstGeom prst="rect">
            <a:avLst/>
          </a:prstGeom>
          <a:solidFill>
            <a:srgbClr val="BFBFBF"/>
          </a:solidFill>
          <a:ln>
            <a:noFill/>
          </a:ln>
        </p:spPr>
      </p:sp>
      <p:sp>
        <p:nvSpPr>
          <p:cNvPr id="24" name="Google Shape;24;p45"/>
          <p:cNvSpPr>
            <a:spLocks noGrp="1"/>
          </p:cNvSpPr>
          <p:nvPr>
            <p:ph type="pic" idx="6"/>
          </p:nvPr>
        </p:nvSpPr>
        <p:spPr>
          <a:xfrm>
            <a:off x="9677400" y="1841499"/>
            <a:ext cx="2095500" cy="3733801"/>
          </a:xfrm>
          <a:prstGeom prst="rect">
            <a:avLst/>
          </a:prstGeom>
          <a:solidFill>
            <a:srgbClr val="BFBFBF"/>
          </a:solidFill>
          <a:ln>
            <a:no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Overview/Intro - Navy ">
  <p:cSld name="Overview/Intro - Navy ">
    <p:spTree>
      <p:nvGrpSpPr>
        <p:cNvPr id="1" name="Shape 149"/>
        <p:cNvGrpSpPr/>
        <p:nvPr/>
      </p:nvGrpSpPr>
      <p:grpSpPr>
        <a:xfrm>
          <a:off x="0" y="0"/>
          <a:ext cx="0" cy="0"/>
          <a:chOff x="0" y="0"/>
          <a:chExt cx="0" cy="0"/>
        </a:xfrm>
      </p:grpSpPr>
      <p:sp>
        <p:nvSpPr>
          <p:cNvPr id="150" name="Google Shape;150;g3ed977fcf9a_1_166"/>
          <p:cNvSpPr/>
          <p:nvPr/>
        </p:nvSpPr>
        <p:spPr>
          <a:xfrm>
            <a:off x="2167324" y="772371"/>
            <a:ext cx="9503700" cy="5063100"/>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1" name="Google Shape;151;g3ed977fcf9a_1_166"/>
          <p:cNvSpPr>
            <a:spLocks noGrp="1"/>
          </p:cNvSpPr>
          <p:nvPr>
            <p:ph type="pic" idx="2"/>
          </p:nvPr>
        </p:nvSpPr>
        <p:spPr>
          <a:xfrm>
            <a:off x="388401" y="385460"/>
            <a:ext cx="4107900" cy="6087000"/>
          </a:xfrm>
          <a:prstGeom prst="rect">
            <a:avLst/>
          </a:prstGeom>
          <a:solidFill>
            <a:srgbClr val="BFBFBF"/>
          </a:solidFill>
          <a:ln>
            <a:noFill/>
          </a:ln>
        </p:spPr>
      </p:sp>
      <p:sp>
        <p:nvSpPr>
          <p:cNvPr id="152" name="Google Shape;152;g3ed977fcf9a_1_166"/>
          <p:cNvSpPr txBox="1">
            <a:spLocks noGrp="1"/>
          </p:cNvSpPr>
          <p:nvPr>
            <p:ph type="body" idx="1"/>
          </p:nvPr>
        </p:nvSpPr>
        <p:spPr>
          <a:xfrm>
            <a:off x="4940626" y="3429001"/>
            <a:ext cx="6414600" cy="21240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ntent Slide - Navy">
  <p:cSld name="Content Slide - Navy">
    <p:spTree>
      <p:nvGrpSpPr>
        <p:cNvPr id="1" name="Shape 153"/>
        <p:cNvGrpSpPr/>
        <p:nvPr/>
      </p:nvGrpSpPr>
      <p:grpSpPr>
        <a:xfrm>
          <a:off x="0" y="0"/>
          <a:ext cx="0" cy="0"/>
          <a:chOff x="0" y="0"/>
          <a:chExt cx="0" cy="0"/>
        </a:xfrm>
      </p:grpSpPr>
      <p:sp>
        <p:nvSpPr>
          <p:cNvPr id="154" name="Google Shape;154;g3ed977fcf9a_1_170"/>
          <p:cNvSpPr/>
          <p:nvPr/>
        </p:nvSpPr>
        <p:spPr>
          <a:xfrm rot="10800000" flipH="1">
            <a:off x="-1" y="0"/>
            <a:ext cx="1382400" cy="6858000"/>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5" name="Google Shape;155;g3ed977fcf9a_1_170"/>
          <p:cNvSpPr txBox="1">
            <a:spLocks noGrp="1"/>
          </p:cNvSpPr>
          <p:nvPr>
            <p:ph type="body" idx="1"/>
          </p:nvPr>
        </p:nvSpPr>
        <p:spPr>
          <a:xfrm>
            <a:off x="2089770" y="2542435"/>
            <a:ext cx="700500" cy="566400"/>
          </a:xfrm>
          <a:prstGeom prst="rect">
            <a:avLst/>
          </a:prstGeom>
          <a:noFill/>
          <a:ln>
            <a:noFill/>
          </a:ln>
        </p:spPr>
        <p:txBody>
          <a:bodyPr spcFirstLastPara="1" wrap="square" lIns="91425" tIns="45700" rIns="91425" bIns="45700" anchor="ctr" anchorCtr="0">
            <a:noAutofit/>
          </a:bodyPr>
          <a:lstStyle>
            <a:lvl1pPr marL="457200" marR="0" lvl="0" indent="-228600" algn="l">
              <a:lnSpc>
                <a:spcPct val="90000"/>
              </a:lnSpc>
              <a:spcBef>
                <a:spcPts val="1000"/>
              </a:spcBef>
              <a:spcAft>
                <a:spcPts val="0"/>
              </a:spcAft>
              <a:buClr>
                <a:srgbClr val="E36C34"/>
              </a:buClr>
              <a:buSzPts val="3200"/>
              <a:buFont typeface="Arial"/>
              <a:buNone/>
              <a:defRPr sz="3200" b="1" i="0" u="none" strike="noStrike" cap="none">
                <a:solidFill>
                  <a:srgbClr val="E36C34"/>
                </a:solidFill>
                <a:latin typeface="Calibri"/>
                <a:ea typeface="Calibri"/>
                <a:cs typeface="Calibri"/>
                <a:sym typeface="Calibri"/>
              </a:defRPr>
            </a:lvl1pPr>
            <a:lvl2pPr marL="914400" marR="0" lvl="1" indent="-228600" algn="ctr">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6" name="Google Shape;156;g3ed977fcf9a_1_170"/>
          <p:cNvSpPr txBox="1">
            <a:spLocks noGrp="1"/>
          </p:cNvSpPr>
          <p:nvPr>
            <p:ph type="body" idx="2"/>
          </p:nvPr>
        </p:nvSpPr>
        <p:spPr>
          <a:xfrm>
            <a:off x="2815882" y="2542436"/>
            <a:ext cx="8298300" cy="566400"/>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0"/>
              </a:spcBef>
              <a:spcAft>
                <a:spcPts val="0"/>
              </a:spcAft>
              <a:buClr>
                <a:srgbClr val="633547"/>
              </a:buClr>
              <a:buSzPts val="2200"/>
              <a:buFont typeface="Arial"/>
              <a:buNone/>
              <a:defRPr sz="2200" b="0" i="0" u="none" strike="noStrike" cap="none">
                <a:solidFill>
                  <a:srgbClr val="633547"/>
                </a:solidFill>
                <a:latin typeface="Calibri"/>
                <a:ea typeface="Calibri"/>
                <a:cs typeface="Calibri"/>
                <a:sym typeface="Calibri"/>
              </a:defRPr>
            </a:lvl1pPr>
            <a:lvl2pPr marL="914400" marR="0" lvl="1" indent="-228600" algn="ctr">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7" name="Google Shape;157;g3ed977fcf9a_1_170"/>
          <p:cNvSpPr txBox="1">
            <a:spLocks noGrp="1"/>
          </p:cNvSpPr>
          <p:nvPr>
            <p:ph type="body" idx="3"/>
          </p:nvPr>
        </p:nvSpPr>
        <p:spPr>
          <a:xfrm>
            <a:off x="2089770" y="3120297"/>
            <a:ext cx="700500" cy="566400"/>
          </a:xfrm>
          <a:prstGeom prst="rect">
            <a:avLst/>
          </a:prstGeom>
          <a:noFill/>
          <a:ln>
            <a:noFill/>
          </a:ln>
        </p:spPr>
        <p:txBody>
          <a:bodyPr spcFirstLastPara="1" wrap="square" lIns="91425" tIns="45700" rIns="91425" bIns="45700" anchor="ctr" anchorCtr="0">
            <a:noAutofit/>
          </a:bodyPr>
          <a:lstStyle>
            <a:lvl1pPr marL="457200" marR="0" lvl="0" indent="-228600" algn="l">
              <a:lnSpc>
                <a:spcPct val="90000"/>
              </a:lnSpc>
              <a:spcBef>
                <a:spcPts val="1000"/>
              </a:spcBef>
              <a:spcAft>
                <a:spcPts val="0"/>
              </a:spcAft>
              <a:buClr>
                <a:srgbClr val="E36C34"/>
              </a:buClr>
              <a:buSzPts val="3200"/>
              <a:buFont typeface="Arial"/>
              <a:buNone/>
              <a:defRPr sz="3200" b="1" i="0" u="none" strike="noStrike" cap="none">
                <a:solidFill>
                  <a:srgbClr val="E36C34"/>
                </a:solidFill>
                <a:latin typeface="Calibri"/>
                <a:ea typeface="Calibri"/>
                <a:cs typeface="Calibri"/>
                <a:sym typeface="Calibri"/>
              </a:defRPr>
            </a:lvl1pPr>
            <a:lvl2pPr marL="914400" marR="0" lvl="1" indent="-228600" algn="ctr">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8" name="Google Shape;158;g3ed977fcf9a_1_170"/>
          <p:cNvSpPr txBox="1">
            <a:spLocks noGrp="1"/>
          </p:cNvSpPr>
          <p:nvPr>
            <p:ph type="body" idx="4"/>
          </p:nvPr>
        </p:nvSpPr>
        <p:spPr>
          <a:xfrm>
            <a:off x="2815882" y="3120298"/>
            <a:ext cx="8298300" cy="566400"/>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0"/>
              </a:spcBef>
              <a:spcAft>
                <a:spcPts val="0"/>
              </a:spcAft>
              <a:buClr>
                <a:srgbClr val="633547"/>
              </a:buClr>
              <a:buSzPts val="2200"/>
              <a:buFont typeface="Arial"/>
              <a:buNone/>
              <a:defRPr sz="2200" b="0" i="0" u="none" strike="noStrike" cap="none">
                <a:solidFill>
                  <a:srgbClr val="633547"/>
                </a:solidFill>
                <a:latin typeface="Calibri"/>
                <a:ea typeface="Calibri"/>
                <a:cs typeface="Calibri"/>
                <a:sym typeface="Calibri"/>
              </a:defRPr>
            </a:lvl1pPr>
            <a:lvl2pPr marL="914400" marR="0" lvl="1" indent="-228600" algn="ctr">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9" name="Google Shape;159;g3ed977fcf9a_1_170"/>
          <p:cNvSpPr txBox="1">
            <a:spLocks noGrp="1"/>
          </p:cNvSpPr>
          <p:nvPr>
            <p:ph type="body" idx="5"/>
          </p:nvPr>
        </p:nvSpPr>
        <p:spPr>
          <a:xfrm>
            <a:off x="2089770" y="3699366"/>
            <a:ext cx="700500" cy="566400"/>
          </a:xfrm>
          <a:prstGeom prst="rect">
            <a:avLst/>
          </a:prstGeom>
          <a:noFill/>
          <a:ln>
            <a:noFill/>
          </a:ln>
        </p:spPr>
        <p:txBody>
          <a:bodyPr spcFirstLastPara="1" wrap="square" lIns="91425" tIns="45700" rIns="91425" bIns="45700" anchor="ctr" anchorCtr="0">
            <a:noAutofit/>
          </a:bodyPr>
          <a:lstStyle>
            <a:lvl1pPr marL="457200" marR="0" lvl="0" indent="-228600" algn="l">
              <a:lnSpc>
                <a:spcPct val="90000"/>
              </a:lnSpc>
              <a:spcBef>
                <a:spcPts val="1000"/>
              </a:spcBef>
              <a:spcAft>
                <a:spcPts val="0"/>
              </a:spcAft>
              <a:buClr>
                <a:srgbClr val="E36C34"/>
              </a:buClr>
              <a:buSzPts val="3200"/>
              <a:buFont typeface="Arial"/>
              <a:buNone/>
              <a:defRPr sz="3200" b="1" i="0" u="none" strike="noStrike" cap="none">
                <a:solidFill>
                  <a:srgbClr val="E36C34"/>
                </a:solidFill>
                <a:latin typeface="Calibri"/>
                <a:ea typeface="Calibri"/>
                <a:cs typeface="Calibri"/>
                <a:sym typeface="Calibri"/>
              </a:defRPr>
            </a:lvl1pPr>
            <a:lvl2pPr marL="914400" marR="0" lvl="1" indent="-228600" algn="ctr">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0" name="Google Shape;160;g3ed977fcf9a_1_170"/>
          <p:cNvSpPr txBox="1">
            <a:spLocks noGrp="1"/>
          </p:cNvSpPr>
          <p:nvPr>
            <p:ph type="body" idx="6"/>
          </p:nvPr>
        </p:nvSpPr>
        <p:spPr>
          <a:xfrm>
            <a:off x="2815882" y="3699367"/>
            <a:ext cx="8298300" cy="566400"/>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0"/>
              </a:spcBef>
              <a:spcAft>
                <a:spcPts val="0"/>
              </a:spcAft>
              <a:buClr>
                <a:srgbClr val="633547"/>
              </a:buClr>
              <a:buSzPts val="2200"/>
              <a:buFont typeface="Arial"/>
              <a:buNone/>
              <a:defRPr sz="2200" b="0" i="0" u="none" strike="noStrike" cap="none">
                <a:solidFill>
                  <a:srgbClr val="633547"/>
                </a:solidFill>
                <a:latin typeface="Calibri"/>
                <a:ea typeface="Calibri"/>
                <a:cs typeface="Calibri"/>
                <a:sym typeface="Calibri"/>
              </a:defRPr>
            </a:lvl1pPr>
            <a:lvl2pPr marL="914400" marR="0" lvl="1" indent="-228600" algn="ctr">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1" name="Google Shape;161;g3ed977fcf9a_1_170"/>
          <p:cNvSpPr txBox="1">
            <a:spLocks noGrp="1"/>
          </p:cNvSpPr>
          <p:nvPr>
            <p:ph type="body" idx="7"/>
          </p:nvPr>
        </p:nvSpPr>
        <p:spPr>
          <a:xfrm>
            <a:off x="2089770" y="4281692"/>
            <a:ext cx="700500" cy="566400"/>
          </a:xfrm>
          <a:prstGeom prst="rect">
            <a:avLst/>
          </a:prstGeom>
          <a:noFill/>
          <a:ln>
            <a:noFill/>
          </a:ln>
        </p:spPr>
        <p:txBody>
          <a:bodyPr spcFirstLastPara="1" wrap="square" lIns="91425" tIns="45700" rIns="91425" bIns="45700" anchor="ctr" anchorCtr="0">
            <a:noAutofit/>
          </a:bodyPr>
          <a:lstStyle>
            <a:lvl1pPr marL="457200" marR="0" lvl="0" indent="-228600" algn="l">
              <a:lnSpc>
                <a:spcPct val="90000"/>
              </a:lnSpc>
              <a:spcBef>
                <a:spcPts val="1000"/>
              </a:spcBef>
              <a:spcAft>
                <a:spcPts val="0"/>
              </a:spcAft>
              <a:buClr>
                <a:srgbClr val="E36C34"/>
              </a:buClr>
              <a:buSzPts val="3200"/>
              <a:buFont typeface="Arial"/>
              <a:buNone/>
              <a:defRPr sz="3200" b="1" i="0" u="none" strike="noStrike" cap="none">
                <a:solidFill>
                  <a:srgbClr val="E36C34"/>
                </a:solidFill>
                <a:latin typeface="Calibri"/>
                <a:ea typeface="Calibri"/>
                <a:cs typeface="Calibri"/>
                <a:sym typeface="Calibri"/>
              </a:defRPr>
            </a:lvl1pPr>
            <a:lvl2pPr marL="914400" marR="0" lvl="1" indent="-228600" algn="ctr">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2" name="Google Shape;162;g3ed977fcf9a_1_170"/>
          <p:cNvSpPr txBox="1">
            <a:spLocks noGrp="1"/>
          </p:cNvSpPr>
          <p:nvPr>
            <p:ph type="body" idx="8"/>
          </p:nvPr>
        </p:nvSpPr>
        <p:spPr>
          <a:xfrm>
            <a:off x="2815882" y="4281693"/>
            <a:ext cx="8298300" cy="566400"/>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0"/>
              </a:spcBef>
              <a:spcAft>
                <a:spcPts val="0"/>
              </a:spcAft>
              <a:buClr>
                <a:srgbClr val="633547"/>
              </a:buClr>
              <a:buSzPts val="2200"/>
              <a:buFont typeface="Arial"/>
              <a:buNone/>
              <a:defRPr sz="2200" b="0" i="0" u="none" strike="noStrike" cap="none">
                <a:solidFill>
                  <a:srgbClr val="633547"/>
                </a:solidFill>
                <a:latin typeface="Calibri"/>
                <a:ea typeface="Calibri"/>
                <a:cs typeface="Calibri"/>
                <a:sym typeface="Calibri"/>
              </a:defRPr>
            </a:lvl1pPr>
            <a:lvl2pPr marL="914400" marR="0" lvl="1" indent="-228600" algn="ctr">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3" name="Google Shape;163;g3ed977fcf9a_1_170"/>
          <p:cNvSpPr txBox="1">
            <a:spLocks noGrp="1"/>
          </p:cNvSpPr>
          <p:nvPr>
            <p:ph type="body" idx="9"/>
          </p:nvPr>
        </p:nvSpPr>
        <p:spPr>
          <a:xfrm>
            <a:off x="2089770" y="4860791"/>
            <a:ext cx="700500" cy="566400"/>
          </a:xfrm>
          <a:prstGeom prst="rect">
            <a:avLst/>
          </a:prstGeom>
          <a:noFill/>
          <a:ln>
            <a:noFill/>
          </a:ln>
        </p:spPr>
        <p:txBody>
          <a:bodyPr spcFirstLastPara="1" wrap="square" lIns="91425" tIns="45700" rIns="91425" bIns="45700" anchor="ctr" anchorCtr="0">
            <a:noAutofit/>
          </a:bodyPr>
          <a:lstStyle>
            <a:lvl1pPr marL="457200" marR="0" lvl="0" indent="-228600" algn="l">
              <a:lnSpc>
                <a:spcPct val="90000"/>
              </a:lnSpc>
              <a:spcBef>
                <a:spcPts val="1000"/>
              </a:spcBef>
              <a:spcAft>
                <a:spcPts val="0"/>
              </a:spcAft>
              <a:buClr>
                <a:srgbClr val="E36C34"/>
              </a:buClr>
              <a:buSzPts val="3200"/>
              <a:buFont typeface="Arial"/>
              <a:buNone/>
              <a:defRPr sz="3200" b="1" i="0" u="none" strike="noStrike" cap="none">
                <a:solidFill>
                  <a:srgbClr val="E36C34"/>
                </a:solidFill>
                <a:latin typeface="Calibri"/>
                <a:ea typeface="Calibri"/>
                <a:cs typeface="Calibri"/>
                <a:sym typeface="Calibri"/>
              </a:defRPr>
            </a:lvl1pPr>
            <a:lvl2pPr marL="914400" marR="0" lvl="1" indent="-228600" algn="ctr">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4" name="Google Shape;164;g3ed977fcf9a_1_170"/>
          <p:cNvSpPr txBox="1">
            <a:spLocks noGrp="1"/>
          </p:cNvSpPr>
          <p:nvPr>
            <p:ph type="body" idx="13"/>
          </p:nvPr>
        </p:nvSpPr>
        <p:spPr>
          <a:xfrm>
            <a:off x="2815882" y="4860792"/>
            <a:ext cx="8298300" cy="566400"/>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0"/>
              </a:spcBef>
              <a:spcAft>
                <a:spcPts val="0"/>
              </a:spcAft>
              <a:buClr>
                <a:srgbClr val="633547"/>
              </a:buClr>
              <a:buSzPts val="2200"/>
              <a:buFont typeface="Arial"/>
              <a:buNone/>
              <a:defRPr sz="2200" b="0" i="0" u="none" strike="noStrike" cap="none">
                <a:solidFill>
                  <a:srgbClr val="633547"/>
                </a:solidFill>
                <a:latin typeface="Calibri"/>
                <a:ea typeface="Calibri"/>
                <a:cs typeface="Calibri"/>
                <a:sym typeface="Calibri"/>
              </a:defRPr>
            </a:lvl1pPr>
            <a:lvl2pPr marL="914400" marR="0" lvl="1" indent="-228600" algn="ctr">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5" name="Google Shape;165;g3ed977fcf9a_1_170"/>
          <p:cNvSpPr>
            <a:spLocks noGrp="1"/>
          </p:cNvSpPr>
          <p:nvPr>
            <p:ph type="pic" idx="14"/>
          </p:nvPr>
        </p:nvSpPr>
        <p:spPr>
          <a:xfrm>
            <a:off x="788894" y="340862"/>
            <a:ext cx="11403000" cy="1903800"/>
          </a:xfrm>
          <a:prstGeom prst="rect">
            <a:avLst/>
          </a:prstGeom>
          <a:solidFill>
            <a:srgbClr val="BFBFBF"/>
          </a:solidFill>
          <a:ln>
            <a:noFill/>
          </a:ln>
        </p:spPr>
      </p:sp>
      <p:cxnSp>
        <p:nvCxnSpPr>
          <p:cNvPr id="166" name="Google Shape;166;g3ed977fcf9a_1_170"/>
          <p:cNvCxnSpPr/>
          <p:nvPr/>
        </p:nvCxnSpPr>
        <p:spPr>
          <a:xfrm rot="10800000" flipH="1">
            <a:off x="2006098" y="3111758"/>
            <a:ext cx="9108000" cy="14400"/>
          </a:xfrm>
          <a:prstGeom prst="straightConnector1">
            <a:avLst/>
          </a:prstGeom>
          <a:noFill/>
          <a:ln w="19050" cap="flat" cmpd="sng">
            <a:solidFill>
              <a:srgbClr val="E36C34"/>
            </a:solidFill>
            <a:prstDash val="solid"/>
            <a:miter lim="800000"/>
            <a:headEnd type="none" w="sm" len="sm"/>
            <a:tailEnd type="none" w="sm" len="sm"/>
          </a:ln>
        </p:spPr>
      </p:cxnSp>
      <p:cxnSp>
        <p:nvCxnSpPr>
          <p:cNvPr id="167" name="Google Shape;167;g3ed977fcf9a_1_170"/>
          <p:cNvCxnSpPr/>
          <p:nvPr/>
        </p:nvCxnSpPr>
        <p:spPr>
          <a:xfrm rot="10800000" flipH="1">
            <a:off x="2006098" y="3689581"/>
            <a:ext cx="9108000" cy="14400"/>
          </a:xfrm>
          <a:prstGeom prst="straightConnector1">
            <a:avLst/>
          </a:prstGeom>
          <a:noFill/>
          <a:ln w="19050" cap="flat" cmpd="sng">
            <a:solidFill>
              <a:srgbClr val="E36C34"/>
            </a:solidFill>
            <a:prstDash val="solid"/>
            <a:miter lim="800000"/>
            <a:headEnd type="none" w="sm" len="sm"/>
            <a:tailEnd type="none" w="sm" len="sm"/>
          </a:ln>
        </p:spPr>
      </p:cxnSp>
      <p:cxnSp>
        <p:nvCxnSpPr>
          <p:cNvPr id="168" name="Google Shape;168;g3ed977fcf9a_1_170"/>
          <p:cNvCxnSpPr/>
          <p:nvPr/>
        </p:nvCxnSpPr>
        <p:spPr>
          <a:xfrm rot="10800000" flipH="1">
            <a:off x="2006098" y="4267404"/>
            <a:ext cx="9108000" cy="14400"/>
          </a:xfrm>
          <a:prstGeom prst="straightConnector1">
            <a:avLst/>
          </a:prstGeom>
          <a:noFill/>
          <a:ln w="19050" cap="flat" cmpd="sng">
            <a:solidFill>
              <a:srgbClr val="E36C34"/>
            </a:solidFill>
            <a:prstDash val="solid"/>
            <a:miter lim="800000"/>
            <a:headEnd type="none" w="sm" len="sm"/>
            <a:tailEnd type="none" w="sm" len="sm"/>
          </a:ln>
        </p:spPr>
      </p:cxnSp>
      <p:cxnSp>
        <p:nvCxnSpPr>
          <p:cNvPr id="169" name="Google Shape;169;g3ed977fcf9a_1_170"/>
          <p:cNvCxnSpPr/>
          <p:nvPr/>
        </p:nvCxnSpPr>
        <p:spPr>
          <a:xfrm rot="10800000" flipH="1">
            <a:off x="2006098" y="4845227"/>
            <a:ext cx="9108000" cy="14400"/>
          </a:xfrm>
          <a:prstGeom prst="straightConnector1">
            <a:avLst/>
          </a:prstGeom>
          <a:noFill/>
          <a:ln w="19050" cap="flat" cmpd="sng">
            <a:solidFill>
              <a:srgbClr val="E36C34"/>
            </a:solidFill>
            <a:prstDash val="solid"/>
            <a:miter lim="800000"/>
            <a:headEnd type="none" w="sm" len="sm"/>
            <a:tailEnd type="none" w="sm" len="sm"/>
          </a:ln>
        </p:spPr>
      </p:cxn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ext Slide 01 - Navy">
  <p:cSld name="Text Slide 01 - Navy">
    <p:spTree>
      <p:nvGrpSpPr>
        <p:cNvPr id="1" name="Shape 170"/>
        <p:cNvGrpSpPr/>
        <p:nvPr/>
      </p:nvGrpSpPr>
      <p:grpSpPr>
        <a:xfrm>
          <a:off x="0" y="0"/>
          <a:ext cx="0" cy="0"/>
          <a:chOff x="0" y="0"/>
          <a:chExt cx="0" cy="0"/>
        </a:xfrm>
      </p:grpSpPr>
      <p:sp>
        <p:nvSpPr>
          <p:cNvPr id="171" name="Google Shape;171;g3ed977fcf9a_1_187"/>
          <p:cNvSpPr/>
          <p:nvPr/>
        </p:nvSpPr>
        <p:spPr>
          <a:xfrm rot="-5400000">
            <a:off x="2667001" y="-2667000"/>
            <a:ext cx="6858000" cy="12192000"/>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2" name="Google Shape;172;g3ed977fcf9a_1_187"/>
          <p:cNvSpPr/>
          <p:nvPr/>
        </p:nvSpPr>
        <p:spPr>
          <a:xfrm rot="-5400000">
            <a:off x="2858331" y="-2026340"/>
            <a:ext cx="6141000" cy="10910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73" name="Google Shape;173;g3ed977fcf9a_1_187"/>
          <p:cNvSpPr txBox="1">
            <a:spLocks noGrp="1"/>
          </p:cNvSpPr>
          <p:nvPr>
            <p:ph type="body" idx="1"/>
          </p:nvPr>
        </p:nvSpPr>
        <p:spPr>
          <a:xfrm>
            <a:off x="904856" y="826894"/>
            <a:ext cx="10053000" cy="8037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rgbClr val="E36C34"/>
              </a:buClr>
              <a:buSzPts val="3600"/>
              <a:buFont typeface="Arial"/>
              <a:buNone/>
              <a:defRPr sz="3600" b="1" i="0" u="none" strike="noStrike" cap="none">
                <a:solidFill>
                  <a:srgbClr val="E36C34"/>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4" name="Google Shape;174;g3ed977fcf9a_1_187"/>
          <p:cNvSpPr txBox="1">
            <a:spLocks noGrp="1"/>
          </p:cNvSpPr>
          <p:nvPr>
            <p:ph type="body" idx="2"/>
          </p:nvPr>
        </p:nvSpPr>
        <p:spPr>
          <a:xfrm>
            <a:off x="904856" y="1989039"/>
            <a:ext cx="10053000" cy="4250400"/>
          </a:xfrm>
          <a:prstGeom prst="rect">
            <a:avLst/>
          </a:prstGeom>
          <a:noFill/>
          <a:ln>
            <a:noFill/>
          </a:ln>
        </p:spPr>
        <p:txBody>
          <a:bodyPr spcFirstLastPara="1" wrap="square" lIns="91425" tIns="45700" rIns="91425" bIns="45700" anchor="t" anchorCtr="0">
            <a:noAutofit/>
          </a:bodyPr>
          <a:lstStyle>
            <a:lvl1pPr marL="457200" marR="0" lvl="0" indent="-228600" algn="l">
              <a:lnSpc>
                <a:spcPct val="103333"/>
              </a:lnSpc>
              <a:spcBef>
                <a:spcPts val="0"/>
              </a:spcBef>
              <a:spcAft>
                <a:spcPts val="0"/>
              </a:spcAft>
              <a:buClr>
                <a:srgbClr val="633547"/>
              </a:buClr>
              <a:buSzPts val="2400"/>
              <a:buFont typeface="Arial"/>
              <a:buNone/>
              <a:defRPr sz="2400" b="0" i="0" u="none" strike="noStrike" cap="none">
                <a:solidFill>
                  <a:srgbClr val="633547"/>
                </a:solidFill>
                <a:latin typeface="Calibri"/>
                <a:ea typeface="Calibri"/>
                <a:cs typeface="Calibri"/>
                <a:sym typeface="Calibri"/>
              </a:defRPr>
            </a:lvl1pPr>
            <a:lvl2pPr marL="914400" marR="0" lvl="1"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75" name="Google Shape;175;g3ed977fcf9a_1_187"/>
          <p:cNvCxnSpPr/>
          <p:nvPr/>
        </p:nvCxnSpPr>
        <p:spPr>
          <a:xfrm>
            <a:off x="11661249" y="6578238"/>
            <a:ext cx="190800" cy="0"/>
          </a:xfrm>
          <a:prstGeom prst="straightConnector1">
            <a:avLst/>
          </a:prstGeom>
          <a:noFill/>
          <a:ln w="12700" cap="flat" cmpd="sng">
            <a:solidFill>
              <a:schemeClr val="lt1"/>
            </a:solidFill>
            <a:prstDash val="solid"/>
            <a:miter lim="800000"/>
            <a:headEnd type="none" w="sm" len="sm"/>
            <a:tailEnd type="none" w="sm" len="sm"/>
          </a:ln>
        </p:spPr>
      </p:cxnSp>
      <p:sp>
        <p:nvSpPr>
          <p:cNvPr id="176" name="Google Shape;176;g3ed977fcf9a_1_187"/>
          <p:cNvSpPr txBox="1"/>
          <p:nvPr/>
        </p:nvSpPr>
        <p:spPr>
          <a:xfrm rot="-5400000">
            <a:off x="9842939" y="4545594"/>
            <a:ext cx="38406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GB" sz="1100" b="0" i="0" u="none" strike="noStrike" cap="none">
                <a:solidFill>
                  <a:schemeClr val="lt1"/>
                </a:solidFill>
                <a:latin typeface="Calibri"/>
                <a:ea typeface="Calibri"/>
                <a:cs typeface="Calibri"/>
                <a:sym typeface="Calibri"/>
              </a:rPr>
              <a:t>highly skilled migrant women</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Divider - Navy">
  <p:cSld name="Divider - Navy">
    <p:spTree>
      <p:nvGrpSpPr>
        <p:cNvPr id="1" name="Shape 177"/>
        <p:cNvGrpSpPr/>
        <p:nvPr/>
      </p:nvGrpSpPr>
      <p:grpSpPr>
        <a:xfrm>
          <a:off x="0" y="0"/>
          <a:ext cx="0" cy="0"/>
          <a:chOff x="0" y="0"/>
          <a:chExt cx="0" cy="0"/>
        </a:xfrm>
      </p:grpSpPr>
      <p:sp>
        <p:nvSpPr>
          <p:cNvPr id="178" name="Google Shape;178;g3ed977fcf9a_1_194"/>
          <p:cNvSpPr/>
          <p:nvPr/>
        </p:nvSpPr>
        <p:spPr>
          <a:xfrm>
            <a:off x="6982690" y="527858"/>
            <a:ext cx="4721100" cy="5802300"/>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79" name="Google Shape;179;g3ed977fcf9a_1_194"/>
          <p:cNvSpPr txBox="1">
            <a:spLocks noGrp="1"/>
          </p:cNvSpPr>
          <p:nvPr>
            <p:ph type="body" idx="1"/>
          </p:nvPr>
        </p:nvSpPr>
        <p:spPr>
          <a:xfrm>
            <a:off x="7276362" y="543238"/>
            <a:ext cx="2067000" cy="5823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lt1"/>
              </a:buClr>
              <a:buSzPts val="14000"/>
              <a:buFont typeface="Arial"/>
              <a:buNone/>
              <a:defRPr sz="14000" b="1" i="0" u="none" strike="noStrike" cap="none">
                <a:solidFill>
                  <a:schemeClr val="lt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0" name="Google Shape;180;g3ed977fcf9a_1_194"/>
          <p:cNvSpPr>
            <a:spLocks noGrp="1"/>
          </p:cNvSpPr>
          <p:nvPr>
            <p:ph type="pic" idx="2"/>
          </p:nvPr>
        </p:nvSpPr>
        <p:spPr>
          <a:xfrm>
            <a:off x="238772" y="2626822"/>
            <a:ext cx="7708200" cy="3396900"/>
          </a:xfrm>
          <a:prstGeom prst="rect">
            <a:avLst/>
          </a:prstGeom>
          <a:solidFill>
            <a:srgbClr val="BFBFBF"/>
          </a:solidFill>
          <a:ln>
            <a:noFill/>
          </a:ln>
        </p:spPr>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Slide 1 master">
  <p:cSld name="Slide 1 master">
    <p:spTree>
      <p:nvGrpSpPr>
        <p:cNvPr id="1" name="Shape 181"/>
        <p:cNvGrpSpPr/>
        <p:nvPr/>
      </p:nvGrpSpPr>
      <p:grpSpPr>
        <a:xfrm>
          <a:off x="0" y="0"/>
          <a:ext cx="0" cy="0"/>
          <a:chOff x="0" y="0"/>
          <a:chExt cx="0" cy="0"/>
        </a:xfrm>
      </p:grpSpPr>
      <p:pic>
        <p:nvPicPr>
          <p:cNvPr id="182" name="Google Shape;182;g3ed977fcf9a_1_198" descr="preencode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83" name="Google Shape;183;g3ed977fcf9a_1_198"/>
          <p:cNvSpPr/>
          <p:nvPr/>
        </p:nvSpPr>
        <p:spPr>
          <a:xfrm>
            <a:off x="0" y="0"/>
            <a:ext cx="12192000" cy="6858000"/>
          </a:xfrm>
          <a:prstGeom prst="rect">
            <a:avLst/>
          </a:prstGeom>
          <a:solidFill>
            <a:srgbClr val="FAF5EB"/>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167" b="0" i="0" u="none" strike="noStrike" cap="none">
              <a:solidFill>
                <a:srgbClr val="000000"/>
              </a:solidFill>
              <a:latin typeface="Arial"/>
              <a:ea typeface="Arial"/>
              <a:cs typeface="Arial"/>
              <a:sym typeface="Arial"/>
            </a:endParaRPr>
          </a:p>
        </p:txBody>
      </p:sp>
      <p:pic>
        <p:nvPicPr>
          <p:cNvPr id="184" name="Google Shape;184;g3ed977fcf9a_1_198" descr="preencoded.png">
            <a:hlinkClick r:id="rId3"/>
          </p:cNvPr>
          <p:cNvPicPr preferRelativeResize="0"/>
          <p:nvPr/>
        </p:nvPicPr>
        <p:blipFill rotWithShape="1">
          <a:blip r:embed="rId4">
            <a:alphaModFix/>
          </a:blip>
          <a:srcRect/>
          <a:stretch/>
        </p:blipFill>
        <p:spPr>
          <a:xfrm>
            <a:off x="10699346" y="6457950"/>
            <a:ext cx="1435505" cy="342900"/>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Slide 2 master">
  <p:cSld name="Slide 2 master">
    <p:spTree>
      <p:nvGrpSpPr>
        <p:cNvPr id="1" name="Shape 185"/>
        <p:cNvGrpSpPr/>
        <p:nvPr/>
      </p:nvGrpSpPr>
      <p:grpSpPr>
        <a:xfrm>
          <a:off x="0" y="0"/>
          <a:ext cx="0" cy="0"/>
          <a:chOff x="0" y="0"/>
          <a:chExt cx="0" cy="0"/>
        </a:xfrm>
      </p:grpSpPr>
      <p:pic>
        <p:nvPicPr>
          <p:cNvPr id="186" name="Google Shape;186;g3ed977fcf9a_1_202" descr="preencode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87" name="Google Shape;187;g3ed977fcf9a_1_202"/>
          <p:cNvSpPr/>
          <p:nvPr/>
        </p:nvSpPr>
        <p:spPr>
          <a:xfrm>
            <a:off x="0" y="0"/>
            <a:ext cx="12192000" cy="6858000"/>
          </a:xfrm>
          <a:prstGeom prst="rect">
            <a:avLst/>
          </a:prstGeom>
          <a:solidFill>
            <a:srgbClr val="FAF5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8" name="Google Shape;188;g3ed977fcf9a_1_202" descr="preencoded.png">
            <a:hlinkClick r:id="rId3"/>
          </p:cNvPr>
          <p:cNvPicPr preferRelativeResize="0"/>
          <p:nvPr/>
        </p:nvPicPr>
        <p:blipFill rotWithShape="1">
          <a:blip r:embed="rId4">
            <a:alphaModFix/>
          </a:blip>
          <a:srcRect/>
          <a:stretch/>
        </p:blipFill>
        <p:spPr>
          <a:xfrm>
            <a:off x="10699346" y="6457950"/>
            <a:ext cx="1435505" cy="34290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Photo Slide - Navy">
  <p:cSld name="Photo Slide - Navy">
    <p:spTree>
      <p:nvGrpSpPr>
        <p:cNvPr id="1" name="Shape 189"/>
        <p:cNvGrpSpPr/>
        <p:nvPr/>
      </p:nvGrpSpPr>
      <p:grpSpPr>
        <a:xfrm>
          <a:off x="0" y="0"/>
          <a:ext cx="0" cy="0"/>
          <a:chOff x="0" y="0"/>
          <a:chExt cx="0" cy="0"/>
        </a:xfrm>
      </p:grpSpPr>
      <p:sp>
        <p:nvSpPr>
          <p:cNvPr id="190" name="Google Shape;190;g3ed977fcf9a_1_206"/>
          <p:cNvSpPr/>
          <p:nvPr/>
        </p:nvSpPr>
        <p:spPr>
          <a:xfrm>
            <a:off x="0" y="-1"/>
            <a:ext cx="6096000" cy="6843900"/>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1" name="Google Shape;191;g3ed977fcf9a_1_206"/>
          <p:cNvSpPr txBox="1">
            <a:spLocks noGrp="1"/>
          </p:cNvSpPr>
          <p:nvPr>
            <p:ph type="body" idx="1"/>
          </p:nvPr>
        </p:nvSpPr>
        <p:spPr>
          <a:xfrm>
            <a:off x="701135" y="2344759"/>
            <a:ext cx="4866900" cy="36666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2" name="Google Shape;192;g3ed977fcf9a_1_206"/>
          <p:cNvSpPr txBox="1">
            <a:spLocks noGrp="1"/>
          </p:cNvSpPr>
          <p:nvPr>
            <p:ph type="body" idx="2"/>
          </p:nvPr>
        </p:nvSpPr>
        <p:spPr>
          <a:xfrm>
            <a:off x="701136" y="650590"/>
            <a:ext cx="4991100" cy="9927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3" name="Google Shape;193;g3ed977fcf9a_1_206"/>
          <p:cNvSpPr>
            <a:spLocks noGrp="1"/>
          </p:cNvSpPr>
          <p:nvPr>
            <p:ph type="pic" idx="3"/>
          </p:nvPr>
        </p:nvSpPr>
        <p:spPr>
          <a:xfrm>
            <a:off x="6083676" y="0"/>
            <a:ext cx="5361000" cy="6858000"/>
          </a:xfrm>
          <a:prstGeom prst="rect">
            <a:avLst/>
          </a:prstGeom>
          <a:solidFill>
            <a:srgbClr val="D8D8D8"/>
          </a:solidFill>
          <a:ln>
            <a:noFill/>
          </a:ln>
        </p:spPr>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Laptop Slide - Navy">
  <p:cSld name="Laptop Slide - Navy">
    <p:spTree>
      <p:nvGrpSpPr>
        <p:cNvPr id="1" name="Shape 194"/>
        <p:cNvGrpSpPr/>
        <p:nvPr/>
      </p:nvGrpSpPr>
      <p:grpSpPr>
        <a:xfrm>
          <a:off x="0" y="0"/>
          <a:ext cx="0" cy="0"/>
          <a:chOff x="0" y="0"/>
          <a:chExt cx="0" cy="0"/>
        </a:xfrm>
      </p:grpSpPr>
      <p:pic>
        <p:nvPicPr>
          <p:cNvPr id="195" name="Google Shape;195;g3ed977fcf9a_1_211"/>
          <p:cNvPicPr preferRelativeResize="0"/>
          <p:nvPr/>
        </p:nvPicPr>
        <p:blipFill rotWithShape="1">
          <a:blip r:embed="rId2">
            <a:alphaModFix/>
          </a:blip>
          <a:srcRect l="-18314" t="15974" r="29195" b="11087"/>
          <a:stretch/>
        </p:blipFill>
        <p:spPr>
          <a:xfrm flipH="1">
            <a:off x="812091" y="1837630"/>
            <a:ext cx="7881343" cy="5020370"/>
          </a:xfrm>
          <a:prstGeom prst="rect">
            <a:avLst/>
          </a:prstGeom>
          <a:noFill/>
          <a:ln>
            <a:noFill/>
          </a:ln>
        </p:spPr>
      </p:pic>
      <p:sp>
        <p:nvSpPr>
          <p:cNvPr id="196" name="Google Shape;196;g3ed977fcf9a_1_211"/>
          <p:cNvSpPr>
            <a:spLocks noGrp="1"/>
          </p:cNvSpPr>
          <p:nvPr>
            <p:ph type="pic" idx="2"/>
          </p:nvPr>
        </p:nvSpPr>
        <p:spPr>
          <a:xfrm>
            <a:off x="838567" y="2042830"/>
            <a:ext cx="4791600" cy="3654600"/>
          </a:xfrm>
          <a:prstGeom prst="rect">
            <a:avLst/>
          </a:prstGeom>
          <a:solidFill>
            <a:srgbClr val="D8D8D8"/>
          </a:solidFill>
          <a:ln>
            <a:noFill/>
          </a:ln>
        </p:spPr>
      </p:sp>
      <p:sp>
        <p:nvSpPr>
          <p:cNvPr id="197" name="Google Shape;197;g3ed977fcf9a_1_211"/>
          <p:cNvSpPr txBox="1">
            <a:spLocks noGrp="1"/>
          </p:cNvSpPr>
          <p:nvPr>
            <p:ph type="body" idx="1"/>
          </p:nvPr>
        </p:nvSpPr>
        <p:spPr>
          <a:xfrm>
            <a:off x="6578872" y="593866"/>
            <a:ext cx="4991100" cy="9927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rgbClr val="E36C34"/>
              </a:buClr>
              <a:buSzPts val="3600"/>
              <a:buFont typeface="Arial"/>
              <a:buNone/>
              <a:defRPr sz="3600" b="1" i="0" u="none" strike="noStrike" cap="none">
                <a:solidFill>
                  <a:srgbClr val="E36C34"/>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8" name="Google Shape;198;g3ed977fcf9a_1_211"/>
          <p:cNvSpPr txBox="1">
            <a:spLocks noGrp="1"/>
          </p:cNvSpPr>
          <p:nvPr>
            <p:ph type="body" idx="3"/>
          </p:nvPr>
        </p:nvSpPr>
        <p:spPr>
          <a:xfrm>
            <a:off x="6578871" y="1890384"/>
            <a:ext cx="4991100" cy="4102800"/>
          </a:xfrm>
          <a:prstGeom prst="rect">
            <a:avLst/>
          </a:prstGeom>
          <a:noFill/>
          <a:ln>
            <a:noFill/>
          </a:ln>
        </p:spPr>
        <p:txBody>
          <a:bodyPr spcFirstLastPara="1" wrap="square" lIns="91425" tIns="45700" rIns="91425" bIns="45700" anchor="t" anchorCtr="0">
            <a:noAutofit/>
          </a:bodyPr>
          <a:lstStyle>
            <a:lvl1pPr marL="457200" marR="0" lvl="0" indent="-228600" algn="l">
              <a:lnSpc>
                <a:spcPct val="103333"/>
              </a:lnSpc>
              <a:spcBef>
                <a:spcPts val="0"/>
              </a:spcBef>
              <a:spcAft>
                <a:spcPts val="0"/>
              </a:spcAft>
              <a:buClr>
                <a:srgbClr val="633547"/>
              </a:buClr>
              <a:buSzPts val="2400"/>
              <a:buFont typeface="Arial"/>
              <a:buNone/>
              <a:defRPr sz="2400" b="0" i="0" u="none" strike="noStrike" cap="none">
                <a:solidFill>
                  <a:srgbClr val="633547"/>
                </a:solidFill>
                <a:latin typeface="Calibri"/>
                <a:ea typeface="Calibri"/>
                <a:cs typeface="Calibri"/>
                <a:sym typeface="Calibri"/>
              </a:defRPr>
            </a:lvl1pPr>
            <a:lvl2pPr marL="914400" marR="0" lvl="1"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9" name="Google Shape;199;g3ed977fcf9a_1_211"/>
          <p:cNvSpPr/>
          <p:nvPr/>
        </p:nvSpPr>
        <p:spPr>
          <a:xfrm rot="10800000" flipH="1">
            <a:off x="0" y="2"/>
            <a:ext cx="847500" cy="6858000"/>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200" name="Google Shape;200;g3ed977fcf9a_1_211"/>
          <p:cNvCxnSpPr/>
          <p:nvPr/>
        </p:nvCxnSpPr>
        <p:spPr>
          <a:xfrm>
            <a:off x="319172" y="6535423"/>
            <a:ext cx="190800" cy="0"/>
          </a:xfrm>
          <a:prstGeom prst="straightConnector1">
            <a:avLst/>
          </a:prstGeom>
          <a:noFill/>
          <a:ln w="12700" cap="flat" cmpd="sng">
            <a:solidFill>
              <a:schemeClr val="lt1"/>
            </a:solidFill>
            <a:prstDash val="solid"/>
            <a:miter lim="800000"/>
            <a:headEnd type="none" w="sm" len="sm"/>
            <a:tailEnd type="none" w="sm" len="sm"/>
          </a:ln>
        </p:spPr>
      </p:cxnSp>
      <p:sp>
        <p:nvSpPr>
          <p:cNvPr id="201" name="Google Shape;201;g3ed977fcf9a_1_211"/>
          <p:cNvSpPr txBox="1"/>
          <p:nvPr/>
        </p:nvSpPr>
        <p:spPr>
          <a:xfrm rot="-5400000">
            <a:off x="-1499138" y="4502779"/>
            <a:ext cx="38406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GB" sz="1100" b="0" i="0" u="none" strike="noStrike" cap="none">
                <a:solidFill>
                  <a:schemeClr val="lt1"/>
                </a:solidFill>
                <a:latin typeface="Calibri"/>
                <a:ea typeface="Calibri"/>
                <a:cs typeface="Calibri"/>
                <a:sym typeface="Calibri"/>
              </a:rPr>
              <a:t>highly skilled migrant women</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Quote/Photo Slide 02 - Navy">
  <p:cSld name="Quote/Photo Slide 02 - Navy">
    <p:spTree>
      <p:nvGrpSpPr>
        <p:cNvPr id="1" name="Shape 202"/>
        <p:cNvGrpSpPr/>
        <p:nvPr/>
      </p:nvGrpSpPr>
      <p:grpSpPr>
        <a:xfrm>
          <a:off x="0" y="0"/>
          <a:ext cx="0" cy="0"/>
          <a:chOff x="0" y="0"/>
          <a:chExt cx="0" cy="0"/>
        </a:xfrm>
      </p:grpSpPr>
      <p:sp>
        <p:nvSpPr>
          <p:cNvPr id="203" name="Google Shape;203;g3ed977fcf9a_1_219"/>
          <p:cNvSpPr/>
          <p:nvPr/>
        </p:nvSpPr>
        <p:spPr>
          <a:xfrm rot="-5400000">
            <a:off x="4192276" y="-642522"/>
            <a:ext cx="3807300" cy="8129700"/>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4" name="Google Shape;204;g3ed977fcf9a_1_219"/>
          <p:cNvSpPr txBox="1">
            <a:spLocks noGrp="1"/>
          </p:cNvSpPr>
          <p:nvPr>
            <p:ph type="body" idx="1"/>
          </p:nvPr>
        </p:nvSpPr>
        <p:spPr>
          <a:xfrm>
            <a:off x="4063536" y="4285031"/>
            <a:ext cx="4065000" cy="577800"/>
          </a:xfrm>
          <a:prstGeom prst="rect">
            <a:avLst/>
          </a:prstGeom>
          <a:solidFill>
            <a:srgbClr val="E1A44A"/>
          </a:solidFill>
          <a:ln>
            <a:noFill/>
          </a:ln>
        </p:spPr>
        <p:txBody>
          <a:bodyPr spcFirstLastPara="1" wrap="square" lIns="91425" tIns="45700" rIns="91425" bIns="45700" anchor="ctr" anchorCtr="0">
            <a:noAutofit/>
          </a:bodyPr>
          <a:lstStyle>
            <a:lvl1pPr marL="457200" marR="0" lvl="0" indent="-228600" algn="ctr">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5" name="Google Shape;205;g3ed977fcf9a_1_219"/>
          <p:cNvSpPr txBox="1">
            <a:spLocks noGrp="1"/>
          </p:cNvSpPr>
          <p:nvPr>
            <p:ph type="body" idx="2"/>
          </p:nvPr>
        </p:nvSpPr>
        <p:spPr>
          <a:xfrm>
            <a:off x="2031074" y="2022793"/>
            <a:ext cx="8130000" cy="19857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90000"/>
              </a:lnSpc>
              <a:spcBef>
                <a:spcPts val="100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6" name="Google Shape;206;g3ed977fcf9a_1_219"/>
          <p:cNvSpPr>
            <a:spLocks noGrp="1"/>
          </p:cNvSpPr>
          <p:nvPr>
            <p:ph type="pic" idx="3"/>
          </p:nvPr>
        </p:nvSpPr>
        <p:spPr>
          <a:xfrm>
            <a:off x="-2" y="-7299"/>
            <a:ext cx="12192000" cy="6865200"/>
          </a:xfrm>
          <a:prstGeom prst="rect">
            <a:avLst/>
          </a:prstGeom>
          <a:solidFill>
            <a:srgbClr val="BFBFBF"/>
          </a:solidFill>
          <a:ln>
            <a:noFill/>
          </a:ln>
        </p:spPr>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207"/>
        <p:cNvGrpSpPr/>
        <p:nvPr/>
      </p:nvGrpSpPr>
      <p:grpSpPr>
        <a:xfrm>
          <a:off x="0" y="0"/>
          <a:ext cx="0" cy="0"/>
          <a:chOff x="0" y="0"/>
          <a:chExt cx="0" cy="0"/>
        </a:xfrm>
      </p:grpSpPr>
      <p:sp>
        <p:nvSpPr>
          <p:cNvPr id="208" name="Google Shape;208;g3ed977fcf9a_1_224"/>
          <p:cNvSpPr/>
          <p:nvPr/>
        </p:nvSpPr>
        <p:spPr>
          <a:xfrm>
            <a:off x="7396842" y="5079821"/>
            <a:ext cx="4795200" cy="697500"/>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9" name="Google Shape;209;g3ed977fcf9a_1_224"/>
          <p:cNvSpPr>
            <a:spLocks noGrp="1"/>
          </p:cNvSpPr>
          <p:nvPr>
            <p:ph type="pic" idx="2"/>
          </p:nvPr>
        </p:nvSpPr>
        <p:spPr>
          <a:xfrm>
            <a:off x="0" y="1291776"/>
            <a:ext cx="12192000" cy="3977400"/>
          </a:xfrm>
          <a:prstGeom prst="rect">
            <a:avLst/>
          </a:prstGeom>
          <a:solidFill>
            <a:srgbClr val="D8D8D8"/>
          </a:solidFill>
          <a:ln>
            <a:noFill/>
          </a:ln>
        </p:spPr>
      </p:sp>
      <p:sp>
        <p:nvSpPr>
          <p:cNvPr id="210" name="Google Shape;210;g3ed977fcf9a_1_224"/>
          <p:cNvSpPr txBox="1">
            <a:spLocks noGrp="1"/>
          </p:cNvSpPr>
          <p:nvPr>
            <p:ph type="body" idx="1"/>
          </p:nvPr>
        </p:nvSpPr>
        <p:spPr>
          <a:xfrm>
            <a:off x="7551945" y="5195433"/>
            <a:ext cx="4381800" cy="466200"/>
          </a:xfrm>
          <a:prstGeom prst="rect">
            <a:avLst/>
          </a:prstGeom>
          <a:noFill/>
          <a:ln>
            <a:noFill/>
          </a:ln>
        </p:spPr>
        <p:txBody>
          <a:bodyPr spcFirstLastPara="1" wrap="square" lIns="91425" tIns="45700" rIns="91425" bIns="45700" anchor="t" anchorCtr="0">
            <a:noAutofit/>
          </a:bodyPr>
          <a:lstStyle>
            <a:lvl1pPr marL="457200" marR="0" lvl="0" indent="-228600" algn="r">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1" name="Google Shape;211;g3ed977fcf9a_1_224"/>
          <p:cNvSpPr txBox="1">
            <a:spLocks noGrp="1"/>
          </p:cNvSpPr>
          <p:nvPr>
            <p:ph type="body" idx="3"/>
          </p:nvPr>
        </p:nvSpPr>
        <p:spPr>
          <a:xfrm>
            <a:off x="639015" y="3438326"/>
            <a:ext cx="5881800" cy="6342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12" name="Google Shape;212;g3ed977fcf9a_1_224"/>
          <p:cNvPicPr preferRelativeResize="0"/>
          <p:nvPr/>
        </p:nvPicPr>
        <p:blipFill rotWithShape="1">
          <a:blip r:embed="rId2">
            <a:alphaModFix/>
          </a:blip>
          <a:srcRect/>
          <a:stretch/>
        </p:blipFill>
        <p:spPr>
          <a:xfrm>
            <a:off x="671433" y="5838468"/>
            <a:ext cx="9926231" cy="972640"/>
          </a:xfrm>
          <a:prstGeom prst="rect">
            <a:avLst/>
          </a:prstGeom>
          <a:noFill/>
          <a:ln>
            <a:noFill/>
          </a:ln>
        </p:spPr>
      </p:pic>
      <p:pic>
        <p:nvPicPr>
          <p:cNvPr id="213" name="Google Shape;213;g3ed977fcf9a_1_224"/>
          <p:cNvPicPr preferRelativeResize="0"/>
          <p:nvPr/>
        </p:nvPicPr>
        <p:blipFill rotWithShape="1">
          <a:blip r:embed="rId3">
            <a:alphaModFix/>
          </a:blip>
          <a:srcRect/>
          <a:stretch/>
        </p:blipFill>
        <p:spPr>
          <a:xfrm>
            <a:off x="8784771" y="271218"/>
            <a:ext cx="2774184" cy="808476"/>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Slide - Navy">
  <p:cSld name="Content Slide - Navy">
    <p:spTree>
      <p:nvGrpSpPr>
        <p:cNvPr id="1" name="Shape 25"/>
        <p:cNvGrpSpPr/>
        <p:nvPr/>
      </p:nvGrpSpPr>
      <p:grpSpPr>
        <a:xfrm>
          <a:off x="0" y="0"/>
          <a:ext cx="0" cy="0"/>
          <a:chOff x="0" y="0"/>
          <a:chExt cx="0" cy="0"/>
        </a:xfrm>
      </p:grpSpPr>
      <p:sp>
        <p:nvSpPr>
          <p:cNvPr id="26" name="Google Shape;26;p46"/>
          <p:cNvSpPr/>
          <p:nvPr/>
        </p:nvSpPr>
        <p:spPr>
          <a:xfrm rot="10800000" flipH="1">
            <a:off x="-1" y="-2"/>
            <a:ext cx="1382400" cy="6858002"/>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 name="Google Shape;27;p46"/>
          <p:cNvSpPr txBox="1">
            <a:spLocks noGrp="1"/>
          </p:cNvSpPr>
          <p:nvPr>
            <p:ph type="body" idx="1"/>
          </p:nvPr>
        </p:nvSpPr>
        <p:spPr>
          <a:xfrm>
            <a:off x="2089770" y="254243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E36C34"/>
              </a:buClr>
              <a:buSzPts val="3200"/>
              <a:buFont typeface="Arial"/>
              <a:buNone/>
              <a:defRPr sz="3200" b="1" i="0" u="none" strike="noStrike" cap="none">
                <a:solidFill>
                  <a:srgbClr val="E36C34"/>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46"/>
          <p:cNvSpPr txBox="1">
            <a:spLocks noGrp="1"/>
          </p:cNvSpPr>
          <p:nvPr>
            <p:ph type="body" idx="2"/>
          </p:nvPr>
        </p:nvSpPr>
        <p:spPr>
          <a:xfrm>
            <a:off x="2815882" y="254243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633547"/>
              </a:buClr>
              <a:buSzPts val="2200"/>
              <a:buFont typeface="Arial"/>
              <a:buNone/>
              <a:defRPr sz="2200" b="0" i="0" u="none" strike="noStrike" cap="none">
                <a:solidFill>
                  <a:srgbClr val="6335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46"/>
          <p:cNvSpPr txBox="1">
            <a:spLocks noGrp="1"/>
          </p:cNvSpPr>
          <p:nvPr>
            <p:ph type="body" idx="3"/>
          </p:nvPr>
        </p:nvSpPr>
        <p:spPr>
          <a:xfrm>
            <a:off x="2089770" y="3120297"/>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E36C34"/>
              </a:buClr>
              <a:buSzPts val="3200"/>
              <a:buFont typeface="Arial"/>
              <a:buNone/>
              <a:defRPr sz="3200" b="1" i="0" u="none" strike="noStrike" cap="none">
                <a:solidFill>
                  <a:srgbClr val="E36C34"/>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46"/>
          <p:cNvSpPr txBox="1">
            <a:spLocks noGrp="1"/>
          </p:cNvSpPr>
          <p:nvPr>
            <p:ph type="body" idx="4"/>
          </p:nvPr>
        </p:nvSpPr>
        <p:spPr>
          <a:xfrm>
            <a:off x="2815882" y="3120298"/>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633547"/>
              </a:buClr>
              <a:buSzPts val="2200"/>
              <a:buFont typeface="Arial"/>
              <a:buNone/>
              <a:defRPr sz="2200" b="0" i="0" u="none" strike="noStrike" cap="none">
                <a:solidFill>
                  <a:srgbClr val="6335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46"/>
          <p:cNvSpPr txBox="1">
            <a:spLocks noGrp="1"/>
          </p:cNvSpPr>
          <p:nvPr>
            <p:ph type="body" idx="5"/>
          </p:nvPr>
        </p:nvSpPr>
        <p:spPr>
          <a:xfrm>
            <a:off x="2089770" y="3699366"/>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E36C34"/>
              </a:buClr>
              <a:buSzPts val="3200"/>
              <a:buFont typeface="Arial"/>
              <a:buNone/>
              <a:defRPr sz="3200" b="1" i="0" u="none" strike="noStrike" cap="none">
                <a:solidFill>
                  <a:srgbClr val="E36C34"/>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46"/>
          <p:cNvSpPr txBox="1">
            <a:spLocks noGrp="1"/>
          </p:cNvSpPr>
          <p:nvPr>
            <p:ph type="body" idx="6"/>
          </p:nvPr>
        </p:nvSpPr>
        <p:spPr>
          <a:xfrm>
            <a:off x="2815882" y="3699367"/>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633547"/>
              </a:buClr>
              <a:buSzPts val="2200"/>
              <a:buFont typeface="Arial"/>
              <a:buNone/>
              <a:defRPr sz="2200" b="0" i="0" u="none" strike="noStrike" cap="none">
                <a:solidFill>
                  <a:srgbClr val="6335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46"/>
          <p:cNvSpPr txBox="1">
            <a:spLocks noGrp="1"/>
          </p:cNvSpPr>
          <p:nvPr>
            <p:ph type="body" idx="7"/>
          </p:nvPr>
        </p:nvSpPr>
        <p:spPr>
          <a:xfrm>
            <a:off x="2089770" y="4281692"/>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E36C34"/>
              </a:buClr>
              <a:buSzPts val="3200"/>
              <a:buFont typeface="Arial"/>
              <a:buNone/>
              <a:defRPr sz="3200" b="1" i="0" u="none" strike="noStrike" cap="none">
                <a:solidFill>
                  <a:srgbClr val="E36C34"/>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46"/>
          <p:cNvSpPr txBox="1">
            <a:spLocks noGrp="1"/>
          </p:cNvSpPr>
          <p:nvPr>
            <p:ph type="body" idx="8"/>
          </p:nvPr>
        </p:nvSpPr>
        <p:spPr>
          <a:xfrm>
            <a:off x="2815882" y="4281693"/>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633547"/>
              </a:buClr>
              <a:buSzPts val="2200"/>
              <a:buFont typeface="Arial"/>
              <a:buNone/>
              <a:defRPr sz="2200" b="0" i="0" u="none" strike="noStrike" cap="none">
                <a:solidFill>
                  <a:srgbClr val="6335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46"/>
          <p:cNvSpPr txBox="1">
            <a:spLocks noGrp="1"/>
          </p:cNvSpPr>
          <p:nvPr>
            <p:ph type="body" idx="9"/>
          </p:nvPr>
        </p:nvSpPr>
        <p:spPr>
          <a:xfrm>
            <a:off x="2089770" y="4860791"/>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E36C34"/>
              </a:buClr>
              <a:buSzPts val="3200"/>
              <a:buFont typeface="Arial"/>
              <a:buNone/>
              <a:defRPr sz="3200" b="1" i="0" u="none" strike="noStrike" cap="none">
                <a:solidFill>
                  <a:srgbClr val="E36C34"/>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46"/>
          <p:cNvSpPr txBox="1">
            <a:spLocks noGrp="1"/>
          </p:cNvSpPr>
          <p:nvPr>
            <p:ph type="body" idx="13"/>
          </p:nvPr>
        </p:nvSpPr>
        <p:spPr>
          <a:xfrm>
            <a:off x="2815882" y="4860792"/>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633547"/>
              </a:buClr>
              <a:buSzPts val="2200"/>
              <a:buFont typeface="Arial"/>
              <a:buNone/>
              <a:defRPr sz="2200" b="0" i="0" u="none" strike="noStrike" cap="none">
                <a:solidFill>
                  <a:srgbClr val="6335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46"/>
          <p:cNvSpPr/>
          <p:nvPr/>
        </p:nvSpPr>
        <p:spPr>
          <a:xfrm>
            <a:off x="4166113" y="5855031"/>
            <a:ext cx="6528392" cy="50783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6324B"/>
              </a:buClr>
              <a:buSzPts val="900"/>
              <a:buFont typeface="Calibri"/>
              <a:buNone/>
            </a:pPr>
            <a:r>
              <a:rPr lang="en-GB" sz="900" b="0" i="0">
                <a:solidFill>
                  <a:srgbClr val="26324B"/>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850" b="0" i="0">
              <a:solidFill>
                <a:srgbClr val="0B3A5B"/>
              </a:solidFill>
              <a:latin typeface="Calibri"/>
              <a:ea typeface="Calibri"/>
              <a:cs typeface="Calibri"/>
              <a:sym typeface="Calibri"/>
            </a:endParaRPr>
          </a:p>
        </p:txBody>
      </p:sp>
      <p:sp>
        <p:nvSpPr>
          <p:cNvPr id="38" name="Google Shape;38;p46"/>
          <p:cNvSpPr>
            <a:spLocks noGrp="1"/>
          </p:cNvSpPr>
          <p:nvPr>
            <p:ph type="pic" idx="14"/>
          </p:nvPr>
        </p:nvSpPr>
        <p:spPr>
          <a:xfrm>
            <a:off x="788894" y="340862"/>
            <a:ext cx="11403106" cy="1903699"/>
          </a:xfrm>
          <a:prstGeom prst="rect">
            <a:avLst/>
          </a:prstGeom>
          <a:solidFill>
            <a:srgbClr val="BFBFBF"/>
          </a:solidFill>
          <a:ln>
            <a:noFill/>
          </a:ln>
        </p:spPr>
      </p:sp>
      <p:pic>
        <p:nvPicPr>
          <p:cNvPr id="39" name="Google Shape;39;p46"/>
          <p:cNvPicPr preferRelativeResize="0"/>
          <p:nvPr/>
        </p:nvPicPr>
        <p:blipFill rotWithShape="1">
          <a:blip r:embed="rId2">
            <a:alphaModFix/>
          </a:blip>
          <a:srcRect/>
          <a:stretch/>
        </p:blipFill>
        <p:spPr>
          <a:xfrm>
            <a:off x="2089770" y="5855031"/>
            <a:ext cx="2054262" cy="457426"/>
          </a:xfrm>
          <a:prstGeom prst="rect">
            <a:avLst/>
          </a:prstGeom>
          <a:noFill/>
          <a:ln>
            <a:noFill/>
          </a:ln>
        </p:spPr>
      </p:pic>
      <p:cxnSp>
        <p:nvCxnSpPr>
          <p:cNvPr id="40" name="Google Shape;40;p46"/>
          <p:cNvCxnSpPr/>
          <p:nvPr/>
        </p:nvCxnSpPr>
        <p:spPr>
          <a:xfrm rot="10800000" flipH="1">
            <a:off x="2006098" y="3111615"/>
            <a:ext cx="9108000" cy="14543"/>
          </a:xfrm>
          <a:prstGeom prst="straightConnector1">
            <a:avLst/>
          </a:prstGeom>
          <a:noFill/>
          <a:ln w="19050" cap="flat" cmpd="sng">
            <a:solidFill>
              <a:srgbClr val="E36C34"/>
            </a:solidFill>
            <a:prstDash val="solid"/>
            <a:miter lim="800000"/>
            <a:headEnd type="none" w="sm" len="sm"/>
            <a:tailEnd type="none" w="sm" len="sm"/>
          </a:ln>
        </p:spPr>
      </p:cxnSp>
      <p:cxnSp>
        <p:nvCxnSpPr>
          <p:cNvPr id="41" name="Google Shape;41;p46"/>
          <p:cNvCxnSpPr/>
          <p:nvPr/>
        </p:nvCxnSpPr>
        <p:spPr>
          <a:xfrm rot="10800000" flipH="1">
            <a:off x="2006098" y="3689438"/>
            <a:ext cx="9108000" cy="14543"/>
          </a:xfrm>
          <a:prstGeom prst="straightConnector1">
            <a:avLst/>
          </a:prstGeom>
          <a:noFill/>
          <a:ln w="19050" cap="flat" cmpd="sng">
            <a:solidFill>
              <a:srgbClr val="E36C34"/>
            </a:solidFill>
            <a:prstDash val="solid"/>
            <a:miter lim="800000"/>
            <a:headEnd type="none" w="sm" len="sm"/>
            <a:tailEnd type="none" w="sm" len="sm"/>
          </a:ln>
        </p:spPr>
      </p:cxnSp>
      <p:cxnSp>
        <p:nvCxnSpPr>
          <p:cNvPr id="42" name="Google Shape;42;p46"/>
          <p:cNvCxnSpPr/>
          <p:nvPr/>
        </p:nvCxnSpPr>
        <p:spPr>
          <a:xfrm rot="10800000" flipH="1">
            <a:off x="2006098" y="4267261"/>
            <a:ext cx="9108000" cy="14543"/>
          </a:xfrm>
          <a:prstGeom prst="straightConnector1">
            <a:avLst/>
          </a:prstGeom>
          <a:noFill/>
          <a:ln w="19050" cap="flat" cmpd="sng">
            <a:solidFill>
              <a:srgbClr val="E36C34"/>
            </a:solidFill>
            <a:prstDash val="solid"/>
            <a:miter lim="800000"/>
            <a:headEnd type="none" w="sm" len="sm"/>
            <a:tailEnd type="none" w="sm" len="sm"/>
          </a:ln>
        </p:spPr>
      </p:cxnSp>
      <p:cxnSp>
        <p:nvCxnSpPr>
          <p:cNvPr id="43" name="Google Shape;43;p46"/>
          <p:cNvCxnSpPr/>
          <p:nvPr/>
        </p:nvCxnSpPr>
        <p:spPr>
          <a:xfrm rot="10800000" flipH="1">
            <a:off x="2006098" y="4845084"/>
            <a:ext cx="9108000" cy="14543"/>
          </a:xfrm>
          <a:prstGeom prst="straightConnector1">
            <a:avLst/>
          </a:prstGeom>
          <a:noFill/>
          <a:ln w="19050" cap="flat" cmpd="sng">
            <a:solidFill>
              <a:srgbClr val="E36C34"/>
            </a:solidFill>
            <a:prstDash val="solid"/>
            <a:miter lim="800000"/>
            <a:headEnd type="none" w="sm" len="sm"/>
            <a:tailEnd type="none" w="sm" len="sm"/>
          </a:ln>
        </p:spPr>
      </p:cxn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214"/>
        <p:cNvGrpSpPr/>
        <p:nvPr/>
      </p:nvGrpSpPr>
      <p:grpSpPr>
        <a:xfrm>
          <a:off x="0" y="0"/>
          <a:ext cx="0" cy="0"/>
          <a:chOff x="0" y="0"/>
          <a:chExt cx="0" cy="0"/>
        </a:xfrm>
      </p:grpSpPr>
      <p:sp>
        <p:nvSpPr>
          <p:cNvPr id="215" name="Google Shape;215;g3ed977fcf9a_1_231"/>
          <p:cNvSpPr/>
          <p:nvPr/>
        </p:nvSpPr>
        <p:spPr>
          <a:xfrm>
            <a:off x="0" y="0"/>
            <a:ext cx="12192000" cy="6858000"/>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6" name="Google Shape;216;g3ed977fcf9a_1_231"/>
          <p:cNvSpPr/>
          <p:nvPr/>
        </p:nvSpPr>
        <p:spPr>
          <a:xfrm>
            <a:off x="424669" y="528535"/>
            <a:ext cx="6498600" cy="769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400"/>
              <a:buFont typeface="Arial"/>
              <a:buNone/>
            </a:pPr>
            <a:r>
              <a:rPr lang="en-GB"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217" name="Google Shape;217;g3ed977fcf9a_1_231"/>
          <p:cNvSpPr/>
          <p:nvPr/>
        </p:nvSpPr>
        <p:spPr>
          <a:xfrm>
            <a:off x="7347983" y="564843"/>
            <a:ext cx="4589100" cy="4709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n-GB"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218" name="Google Shape;218;g3ed977fcf9a_1_231"/>
          <p:cNvSpPr/>
          <p:nvPr/>
        </p:nvSpPr>
        <p:spPr>
          <a:xfrm>
            <a:off x="424669" y="2014904"/>
            <a:ext cx="5845500" cy="2493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400"/>
              <a:buFont typeface="Calibri"/>
              <a:buNone/>
            </a:pPr>
            <a:r>
              <a:rPr lang="en-GB"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GB" sz="2400" b="1" i="0" u="none" strike="noStrike" cap="none">
                <a:solidFill>
                  <a:schemeClr val="lt1"/>
                </a:solidFill>
                <a:latin typeface="Calibri"/>
                <a:ea typeface="Calibri"/>
                <a:cs typeface="Calibri"/>
                <a:sym typeface="Calibri"/>
              </a:rPr>
              <a:t>PROMOTE </a:t>
            </a:r>
            <a:r>
              <a:rPr lang="en-GB"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GB"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219" name="Google Shape;219;g3ed977fcf9a_1_231"/>
          <p:cNvCxnSpPr/>
          <p:nvPr/>
        </p:nvCxnSpPr>
        <p:spPr>
          <a:xfrm>
            <a:off x="7098716" y="-1"/>
            <a:ext cx="0" cy="5540400"/>
          </a:xfrm>
          <a:prstGeom prst="straightConnector1">
            <a:avLst/>
          </a:prstGeom>
          <a:noFill/>
          <a:ln w="9525" cap="flat" cmpd="sng">
            <a:solidFill>
              <a:schemeClr val="lt1"/>
            </a:solidFill>
            <a:prstDash val="solid"/>
            <a:miter lim="800000"/>
            <a:headEnd type="none" w="sm" len="sm"/>
            <a:tailEnd type="none" w="sm" len="sm"/>
          </a:ln>
        </p:spPr>
      </p:cxnSp>
      <p:cxnSp>
        <p:nvCxnSpPr>
          <p:cNvPr id="220" name="Google Shape;220;g3ed977fcf9a_1_231"/>
          <p:cNvCxnSpPr/>
          <p:nvPr/>
        </p:nvCxnSpPr>
        <p:spPr>
          <a:xfrm rot="10800000">
            <a:off x="116" y="1620217"/>
            <a:ext cx="7098600" cy="0"/>
          </a:xfrm>
          <a:prstGeom prst="straightConnector1">
            <a:avLst/>
          </a:prstGeom>
          <a:noFill/>
          <a:ln w="9525" cap="flat" cmpd="sng">
            <a:solidFill>
              <a:schemeClr val="lt1"/>
            </a:solidFill>
            <a:prstDash val="solid"/>
            <a:miter lim="800000"/>
            <a:headEnd type="none" w="sm" len="sm"/>
            <a:tailEnd type="none" w="sm" len="sm"/>
          </a:ln>
        </p:spPr>
      </p:cxnSp>
      <p:sp>
        <p:nvSpPr>
          <p:cNvPr id="221" name="Google Shape;221;g3ed977fcf9a_1_231"/>
          <p:cNvSpPr/>
          <p:nvPr/>
        </p:nvSpPr>
        <p:spPr>
          <a:xfrm>
            <a:off x="0" y="5968370"/>
            <a:ext cx="12192000" cy="4617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a:solidFill>
                  <a:schemeClr val="lt1"/>
                </a:solidFill>
                <a:latin typeface="Calibri"/>
                <a:ea typeface="Calibri"/>
                <a:cs typeface="Calibri"/>
                <a:sym typeface="Calibri"/>
              </a:rPr>
              <a:t>*** </a:t>
            </a:r>
            <a:r>
              <a:rPr lang="en-GB" sz="2400" b="1" i="0" u="none" strike="noStrike" cap="none">
                <a:solidFill>
                  <a:schemeClr val="lt1"/>
                </a:solidFill>
                <a:latin typeface="Calibri"/>
                <a:ea typeface="Calibri"/>
                <a:cs typeface="Calibri"/>
                <a:sym typeface="Calibri"/>
              </a:rPr>
              <a:t>PLEASE DELETE THIS INSTRUCTION SLIDE BEFORE PRESENTING FINAL PRESENTATION </a:t>
            </a:r>
            <a:r>
              <a:rPr lang="en-GB"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222" name="Google Shape;222;g3ed977fcf9a_1_231"/>
          <p:cNvCxnSpPr/>
          <p:nvPr/>
        </p:nvCxnSpPr>
        <p:spPr>
          <a:xfrm rot="10800000">
            <a:off x="0" y="5540407"/>
            <a:ext cx="12192000"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Cover 01">
  <p:cSld name="Cover 01">
    <p:spTree>
      <p:nvGrpSpPr>
        <p:cNvPr id="1" name="Shape 223"/>
        <p:cNvGrpSpPr/>
        <p:nvPr/>
      </p:nvGrpSpPr>
      <p:grpSpPr>
        <a:xfrm>
          <a:off x="0" y="0"/>
          <a:ext cx="0" cy="0"/>
          <a:chOff x="0" y="0"/>
          <a:chExt cx="0" cy="0"/>
        </a:xfrm>
      </p:grpSpPr>
      <p:sp>
        <p:nvSpPr>
          <p:cNvPr id="224" name="Google Shape;224;g3ed977fcf9a_1_240"/>
          <p:cNvSpPr/>
          <p:nvPr/>
        </p:nvSpPr>
        <p:spPr>
          <a:xfrm>
            <a:off x="0" y="3300983"/>
            <a:ext cx="4883400" cy="2433600"/>
          </a:xfrm>
          <a:prstGeom prst="rect">
            <a:avLst/>
          </a:prstGeom>
          <a:solidFill>
            <a:srgbClr val="C9636E"/>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25" name="Google Shape;225;g3ed977fcf9a_1_240"/>
          <p:cNvSpPr>
            <a:spLocks noGrp="1"/>
          </p:cNvSpPr>
          <p:nvPr>
            <p:ph type="pic" idx="2"/>
          </p:nvPr>
        </p:nvSpPr>
        <p:spPr>
          <a:xfrm>
            <a:off x="0" y="1504101"/>
            <a:ext cx="12192000" cy="3714600"/>
          </a:xfrm>
          <a:prstGeom prst="rect">
            <a:avLst/>
          </a:prstGeom>
          <a:solidFill>
            <a:srgbClr val="D8D8D8"/>
          </a:solidFill>
          <a:ln>
            <a:noFill/>
          </a:ln>
        </p:spPr>
      </p:sp>
      <p:pic>
        <p:nvPicPr>
          <p:cNvPr id="226" name="Google Shape;226;g3ed977fcf9a_1_240"/>
          <p:cNvPicPr preferRelativeResize="0"/>
          <p:nvPr/>
        </p:nvPicPr>
        <p:blipFill rotWithShape="1">
          <a:blip r:embed="rId2">
            <a:alphaModFix/>
          </a:blip>
          <a:srcRect/>
          <a:stretch/>
        </p:blipFill>
        <p:spPr>
          <a:xfrm>
            <a:off x="694879" y="5885360"/>
            <a:ext cx="9926231" cy="972640"/>
          </a:xfrm>
          <a:prstGeom prst="rect">
            <a:avLst/>
          </a:prstGeom>
          <a:noFill/>
          <a:ln>
            <a:noFill/>
          </a:ln>
        </p:spPr>
      </p:pic>
      <p:pic>
        <p:nvPicPr>
          <p:cNvPr id="227" name="Google Shape;227;g3ed977fcf9a_1_240"/>
          <p:cNvPicPr preferRelativeResize="0"/>
          <p:nvPr/>
        </p:nvPicPr>
        <p:blipFill rotWithShape="1">
          <a:blip r:embed="rId3">
            <a:alphaModFix/>
          </a:blip>
          <a:srcRect/>
          <a:stretch/>
        </p:blipFill>
        <p:spPr>
          <a:xfrm>
            <a:off x="8784771" y="375114"/>
            <a:ext cx="2774184" cy="808476"/>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Cover 02">
  <p:cSld name="Cover 02">
    <p:spTree>
      <p:nvGrpSpPr>
        <p:cNvPr id="1" name="Shape 228"/>
        <p:cNvGrpSpPr/>
        <p:nvPr/>
      </p:nvGrpSpPr>
      <p:grpSpPr>
        <a:xfrm>
          <a:off x="0" y="0"/>
          <a:ext cx="0" cy="0"/>
          <a:chOff x="0" y="0"/>
          <a:chExt cx="0" cy="0"/>
        </a:xfrm>
      </p:grpSpPr>
      <p:sp>
        <p:nvSpPr>
          <p:cNvPr id="229" name="Google Shape;229;g3ed977fcf9a_1_245"/>
          <p:cNvSpPr>
            <a:spLocks noGrp="1"/>
          </p:cNvSpPr>
          <p:nvPr>
            <p:ph type="pic" idx="2"/>
          </p:nvPr>
        </p:nvSpPr>
        <p:spPr>
          <a:xfrm>
            <a:off x="0" y="1547839"/>
            <a:ext cx="12192000" cy="3973200"/>
          </a:xfrm>
          <a:prstGeom prst="rect">
            <a:avLst/>
          </a:prstGeom>
          <a:solidFill>
            <a:srgbClr val="BFBFBF"/>
          </a:solidFill>
          <a:ln>
            <a:noFill/>
          </a:ln>
        </p:spPr>
      </p:sp>
      <p:pic>
        <p:nvPicPr>
          <p:cNvPr id="230" name="Google Shape;230;g3ed977fcf9a_1_245"/>
          <p:cNvPicPr preferRelativeResize="0"/>
          <p:nvPr/>
        </p:nvPicPr>
        <p:blipFill rotWithShape="1">
          <a:blip r:embed="rId2">
            <a:alphaModFix/>
          </a:blip>
          <a:srcRect/>
          <a:stretch/>
        </p:blipFill>
        <p:spPr>
          <a:xfrm>
            <a:off x="694879" y="5745058"/>
            <a:ext cx="9926231" cy="972640"/>
          </a:xfrm>
          <a:prstGeom prst="rect">
            <a:avLst/>
          </a:prstGeom>
          <a:noFill/>
          <a:ln>
            <a:noFill/>
          </a:ln>
        </p:spPr>
      </p:pic>
      <p:pic>
        <p:nvPicPr>
          <p:cNvPr id="231" name="Google Shape;231;g3ed977fcf9a_1_245"/>
          <p:cNvPicPr preferRelativeResize="0"/>
          <p:nvPr/>
        </p:nvPicPr>
        <p:blipFill rotWithShape="1">
          <a:blip r:embed="rId3">
            <a:alphaModFix/>
          </a:blip>
          <a:srcRect/>
          <a:stretch/>
        </p:blipFill>
        <p:spPr>
          <a:xfrm>
            <a:off x="8784771" y="375114"/>
            <a:ext cx="2774184" cy="808476"/>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Quote/Photo Slide 01 - Navy">
  <p:cSld name="Quote/Photo Slide 01 - Navy">
    <p:spTree>
      <p:nvGrpSpPr>
        <p:cNvPr id="1" name="Shape 232"/>
        <p:cNvGrpSpPr/>
        <p:nvPr/>
      </p:nvGrpSpPr>
      <p:grpSpPr>
        <a:xfrm>
          <a:off x="0" y="0"/>
          <a:ext cx="0" cy="0"/>
          <a:chOff x="0" y="0"/>
          <a:chExt cx="0" cy="0"/>
        </a:xfrm>
      </p:grpSpPr>
      <p:sp>
        <p:nvSpPr>
          <p:cNvPr id="233" name="Google Shape;233;g3ed977fcf9a_1_249"/>
          <p:cNvSpPr/>
          <p:nvPr/>
        </p:nvSpPr>
        <p:spPr>
          <a:xfrm rot="-5400000">
            <a:off x="2667001" y="-2667000"/>
            <a:ext cx="6858000" cy="12192000"/>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4" name="Google Shape;234;g3ed977fcf9a_1_249"/>
          <p:cNvSpPr/>
          <p:nvPr/>
        </p:nvSpPr>
        <p:spPr>
          <a:xfrm rot="-5400000">
            <a:off x="2862680" y="-2030690"/>
            <a:ext cx="6141000" cy="10919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235" name="Google Shape;235;g3ed977fcf9a_1_249"/>
          <p:cNvSpPr>
            <a:spLocks noGrp="1"/>
          </p:cNvSpPr>
          <p:nvPr>
            <p:ph type="pic" idx="2"/>
          </p:nvPr>
        </p:nvSpPr>
        <p:spPr>
          <a:xfrm>
            <a:off x="799128" y="746272"/>
            <a:ext cx="10203600" cy="5365500"/>
          </a:xfrm>
          <a:prstGeom prst="rect">
            <a:avLst/>
          </a:prstGeom>
          <a:solidFill>
            <a:srgbClr val="BFBFBF"/>
          </a:solidFill>
          <a:ln>
            <a:noFill/>
          </a:ln>
        </p:spPr>
      </p:sp>
      <p:cxnSp>
        <p:nvCxnSpPr>
          <p:cNvPr id="236" name="Google Shape;236;g3ed977fcf9a_1_249"/>
          <p:cNvCxnSpPr/>
          <p:nvPr/>
        </p:nvCxnSpPr>
        <p:spPr>
          <a:xfrm>
            <a:off x="11661249" y="6578238"/>
            <a:ext cx="190800" cy="0"/>
          </a:xfrm>
          <a:prstGeom prst="straightConnector1">
            <a:avLst/>
          </a:prstGeom>
          <a:noFill/>
          <a:ln w="12700" cap="flat" cmpd="sng">
            <a:solidFill>
              <a:schemeClr val="lt1"/>
            </a:solidFill>
            <a:prstDash val="solid"/>
            <a:miter lim="800000"/>
            <a:headEnd type="none" w="sm" len="sm"/>
            <a:tailEnd type="none" w="sm" len="sm"/>
          </a:ln>
        </p:spPr>
      </p:cxnSp>
      <p:sp>
        <p:nvSpPr>
          <p:cNvPr id="237" name="Google Shape;237;g3ed977fcf9a_1_249"/>
          <p:cNvSpPr txBox="1"/>
          <p:nvPr/>
        </p:nvSpPr>
        <p:spPr>
          <a:xfrm rot="-5400000">
            <a:off x="9842939" y="4545594"/>
            <a:ext cx="38406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GB" sz="1100" b="0" i="0" u="none" strike="noStrike" cap="none">
                <a:solidFill>
                  <a:schemeClr val="lt1"/>
                </a:solidFill>
                <a:latin typeface="Calibri"/>
                <a:ea typeface="Calibri"/>
                <a:cs typeface="Calibri"/>
                <a:sym typeface="Calibri"/>
              </a:rPr>
              <a:t>highly skilled migrant women</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ext Slide 03 - Navy">
  <p:cSld name="Text Slide 03 - Navy">
    <p:spTree>
      <p:nvGrpSpPr>
        <p:cNvPr id="1" name="Shape 238"/>
        <p:cNvGrpSpPr/>
        <p:nvPr/>
      </p:nvGrpSpPr>
      <p:grpSpPr>
        <a:xfrm>
          <a:off x="0" y="0"/>
          <a:ext cx="0" cy="0"/>
          <a:chOff x="0" y="0"/>
          <a:chExt cx="0" cy="0"/>
        </a:xfrm>
      </p:grpSpPr>
      <p:sp>
        <p:nvSpPr>
          <p:cNvPr id="239" name="Google Shape;239;g3ed977fcf9a_1_255"/>
          <p:cNvSpPr/>
          <p:nvPr/>
        </p:nvSpPr>
        <p:spPr>
          <a:xfrm rot="-5400000">
            <a:off x="2667001" y="-2667000"/>
            <a:ext cx="6858000" cy="12192000"/>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0" name="Google Shape;240;g3ed977fcf9a_1_255"/>
          <p:cNvSpPr/>
          <p:nvPr/>
        </p:nvSpPr>
        <p:spPr>
          <a:xfrm rot="-5400000">
            <a:off x="4865185" y="-19340"/>
            <a:ext cx="6141000" cy="6896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241" name="Google Shape;241;g3ed977fcf9a_1_255"/>
          <p:cNvSpPr txBox="1">
            <a:spLocks noGrp="1"/>
          </p:cNvSpPr>
          <p:nvPr>
            <p:ph type="body" idx="1"/>
          </p:nvPr>
        </p:nvSpPr>
        <p:spPr>
          <a:xfrm>
            <a:off x="4825907" y="826894"/>
            <a:ext cx="6341700" cy="5166300"/>
          </a:xfrm>
          <a:prstGeom prst="rect">
            <a:avLst/>
          </a:prstGeom>
          <a:noFill/>
          <a:ln>
            <a:noFill/>
          </a:ln>
        </p:spPr>
        <p:txBody>
          <a:bodyPr spcFirstLastPara="1" wrap="square" lIns="91425" tIns="45700" rIns="91425" bIns="45700" anchor="t" anchorCtr="0">
            <a:noAutofit/>
          </a:bodyPr>
          <a:lstStyle>
            <a:lvl1pPr marL="457200" marR="0" lvl="0" indent="-228600" algn="l">
              <a:lnSpc>
                <a:spcPct val="103333"/>
              </a:lnSpc>
              <a:spcBef>
                <a:spcPts val="0"/>
              </a:spcBef>
              <a:spcAft>
                <a:spcPts val="0"/>
              </a:spcAft>
              <a:buClr>
                <a:srgbClr val="633547"/>
              </a:buClr>
              <a:buSzPts val="2400"/>
              <a:buFont typeface="Arial"/>
              <a:buNone/>
              <a:defRPr sz="2400" b="0" i="0" u="none" strike="noStrike" cap="none">
                <a:solidFill>
                  <a:srgbClr val="633547"/>
                </a:solidFill>
                <a:latin typeface="Calibri"/>
                <a:ea typeface="Calibri"/>
                <a:cs typeface="Calibri"/>
                <a:sym typeface="Calibri"/>
              </a:defRPr>
            </a:lvl1pPr>
            <a:lvl2pPr marL="914400" marR="0" lvl="1"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2" name="Google Shape;242;g3ed977fcf9a_1_255"/>
          <p:cNvSpPr txBox="1">
            <a:spLocks noGrp="1"/>
          </p:cNvSpPr>
          <p:nvPr>
            <p:ph type="body" idx="2"/>
          </p:nvPr>
        </p:nvSpPr>
        <p:spPr>
          <a:xfrm>
            <a:off x="600999" y="835090"/>
            <a:ext cx="3125700" cy="17745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243" name="Google Shape;243;g3ed977fcf9a_1_255"/>
          <p:cNvCxnSpPr/>
          <p:nvPr/>
        </p:nvCxnSpPr>
        <p:spPr>
          <a:xfrm>
            <a:off x="11661249" y="6578238"/>
            <a:ext cx="190800" cy="0"/>
          </a:xfrm>
          <a:prstGeom prst="straightConnector1">
            <a:avLst/>
          </a:prstGeom>
          <a:noFill/>
          <a:ln w="12700" cap="flat" cmpd="sng">
            <a:solidFill>
              <a:schemeClr val="lt1"/>
            </a:solidFill>
            <a:prstDash val="solid"/>
            <a:miter lim="800000"/>
            <a:headEnd type="none" w="sm" len="sm"/>
            <a:tailEnd type="none" w="sm" len="sm"/>
          </a:ln>
        </p:spPr>
      </p:cxnSp>
      <p:sp>
        <p:nvSpPr>
          <p:cNvPr id="244" name="Google Shape;244;g3ed977fcf9a_1_255"/>
          <p:cNvSpPr txBox="1"/>
          <p:nvPr/>
        </p:nvSpPr>
        <p:spPr>
          <a:xfrm rot="-5400000">
            <a:off x="9842939" y="4545594"/>
            <a:ext cx="38406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GB" sz="1100" b="0" i="0" u="none" strike="noStrike" cap="none">
                <a:solidFill>
                  <a:schemeClr val="lt1"/>
                </a:solidFill>
                <a:latin typeface="Calibri"/>
                <a:ea typeface="Calibri"/>
                <a:cs typeface="Calibri"/>
                <a:sym typeface="Calibri"/>
              </a:rPr>
              <a:t>highly skilled migrant women</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ullet Point x3 slide with photo - Navy">
  <p:cSld name="Bullet Point x3 slide with photo - Navy">
    <p:spTree>
      <p:nvGrpSpPr>
        <p:cNvPr id="1" name="Shape 245"/>
        <p:cNvGrpSpPr/>
        <p:nvPr/>
      </p:nvGrpSpPr>
      <p:grpSpPr>
        <a:xfrm>
          <a:off x="0" y="0"/>
          <a:ext cx="0" cy="0"/>
          <a:chOff x="0" y="0"/>
          <a:chExt cx="0" cy="0"/>
        </a:xfrm>
      </p:grpSpPr>
      <p:sp>
        <p:nvSpPr>
          <p:cNvPr id="246" name="Google Shape;246;g3ed977fcf9a_1_262"/>
          <p:cNvSpPr/>
          <p:nvPr/>
        </p:nvSpPr>
        <p:spPr>
          <a:xfrm>
            <a:off x="0" y="16329"/>
            <a:ext cx="4780500" cy="6858000"/>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7" name="Google Shape;247;g3ed977fcf9a_1_262"/>
          <p:cNvSpPr txBox="1">
            <a:spLocks noGrp="1"/>
          </p:cNvSpPr>
          <p:nvPr>
            <p:ph type="body" idx="1"/>
          </p:nvPr>
        </p:nvSpPr>
        <p:spPr>
          <a:xfrm>
            <a:off x="4912293" y="846903"/>
            <a:ext cx="6562800" cy="3393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0"/>
              </a:spcBef>
              <a:spcAft>
                <a:spcPts val="0"/>
              </a:spcAft>
              <a:buClr>
                <a:srgbClr val="E36C34"/>
              </a:buClr>
              <a:buSzPts val="2400"/>
              <a:buFont typeface="Arial"/>
              <a:buNone/>
              <a:defRPr sz="2400" b="1" i="0" u="none" strike="noStrike" cap="none">
                <a:solidFill>
                  <a:srgbClr val="E36C34"/>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8" name="Google Shape;248;g3ed977fcf9a_1_262"/>
          <p:cNvSpPr txBox="1">
            <a:spLocks noGrp="1"/>
          </p:cNvSpPr>
          <p:nvPr>
            <p:ph type="body" idx="2"/>
          </p:nvPr>
        </p:nvSpPr>
        <p:spPr>
          <a:xfrm>
            <a:off x="4912294" y="1345616"/>
            <a:ext cx="6553200" cy="9993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0"/>
              </a:spcBef>
              <a:spcAft>
                <a:spcPts val="0"/>
              </a:spcAft>
              <a:buClr>
                <a:srgbClr val="633547"/>
              </a:buClr>
              <a:buSzPts val="2200"/>
              <a:buFont typeface="Arial"/>
              <a:buNone/>
              <a:defRPr sz="2200" b="0" i="0" u="none" strike="noStrike" cap="none">
                <a:solidFill>
                  <a:srgbClr val="633547"/>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9" name="Google Shape;249;g3ed977fcf9a_1_262"/>
          <p:cNvSpPr txBox="1">
            <a:spLocks noGrp="1"/>
          </p:cNvSpPr>
          <p:nvPr>
            <p:ph type="body" idx="3"/>
          </p:nvPr>
        </p:nvSpPr>
        <p:spPr>
          <a:xfrm>
            <a:off x="3880331" y="614396"/>
            <a:ext cx="1232700" cy="955500"/>
          </a:xfrm>
          <a:prstGeom prst="rect">
            <a:avLst/>
          </a:prstGeom>
          <a:noFill/>
          <a:ln>
            <a:noFill/>
          </a:ln>
        </p:spPr>
        <p:txBody>
          <a:bodyPr spcFirstLastPara="1" wrap="square" lIns="91425" tIns="45700" rIns="91425" bIns="45700" anchor="t" anchorCtr="0">
            <a:noAutofit/>
          </a:bodyPr>
          <a:lstStyle>
            <a:lvl1pPr marL="457200" marR="0" lvl="0" indent="-228600" algn="l">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0" name="Google Shape;250;g3ed977fcf9a_1_262"/>
          <p:cNvSpPr txBox="1">
            <a:spLocks noGrp="1"/>
          </p:cNvSpPr>
          <p:nvPr>
            <p:ph type="body" idx="4"/>
          </p:nvPr>
        </p:nvSpPr>
        <p:spPr>
          <a:xfrm>
            <a:off x="4912292" y="2770036"/>
            <a:ext cx="6562800" cy="3393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0"/>
              </a:spcBef>
              <a:spcAft>
                <a:spcPts val="0"/>
              </a:spcAft>
              <a:buClr>
                <a:srgbClr val="E36C34"/>
              </a:buClr>
              <a:buSzPts val="2400"/>
              <a:buFont typeface="Arial"/>
              <a:buNone/>
              <a:defRPr sz="2400" b="1" i="0" u="none" strike="noStrike" cap="none">
                <a:solidFill>
                  <a:srgbClr val="E36C34"/>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1" name="Google Shape;251;g3ed977fcf9a_1_262"/>
          <p:cNvSpPr txBox="1">
            <a:spLocks noGrp="1"/>
          </p:cNvSpPr>
          <p:nvPr>
            <p:ph type="body" idx="5"/>
          </p:nvPr>
        </p:nvSpPr>
        <p:spPr>
          <a:xfrm>
            <a:off x="4912293" y="3268749"/>
            <a:ext cx="6553200" cy="9993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0"/>
              </a:spcBef>
              <a:spcAft>
                <a:spcPts val="0"/>
              </a:spcAft>
              <a:buClr>
                <a:srgbClr val="633547"/>
              </a:buClr>
              <a:buSzPts val="2200"/>
              <a:buFont typeface="Arial"/>
              <a:buNone/>
              <a:defRPr sz="2200" b="0" i="0" u="none" strike="noStrike" cap="none">
                <a:solidFill>
                  <a:srgbClr val="633547"/>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2" name="Google Shape;252;g3ed977fcf9a_1_262"/>
          <p:cNvSpPr txBox="1">
            <a:spLocks noGrp="1"/>
          </p:cNvSpPr>
          <p:nvPr>
            <p:ph type="body" idx="6"/>
          </p:nvPr>
        </p:nvSpPr>
        <p:spPr>
          <a:xfrm>
            <a:off x="4927790" y="4633833"/>
            <a:ext cx="6562800" cy="3393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0"/>
              </a:spcBef>
              <a:spcAft>
                <a:spcPts val="0"/>
              </a:spcAft>
              <a:buClr>
                <a:srgbClr val="E36C34"/>
              </a:buClr>
              <a:buSzPts val="2400"/>
              <a:buFont typeface="Arial"/>
              <a:buNone/>
              <a:defRPr sz="2400" b="1" i="0" u="none" strike="noStrike" cap="none">
                <a:solidFill>
                  <a:srgbClr val="E36C34"/>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3" name="Google Shape;253;g3ed977fcf9a_1_262"/>
          <p:cNvSpPr txBox="1">
            <a:spLocks noGrp="1"/>
          </p:cNvSpPr>
          <p:nvPr>
            <p:ph type="body" idx="7"/>
          </p:nvPr>
        </p:nvSpPr>
        <p:spPr>
          <a:xfrm>
            <a:off x="4927791" y="5132546"/>
            <a:ext cx="6553200" cy="9993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0"/>
              </a:spcBef>
              <a:spcAft>
                <a:spcPts val="0"/>
              </a:spcAft>
              <a:buClr>
                <a:srgbClr val="633547"/>
              </a:buClr>
              <a:buSzPts val="2200"/>
              <a:buFont typeface="Arial"/>
              <a:buNone/>
              <a:defRPr sz="2200" b="0" i="0" u="none" strike="noStrike" cap="none">
                <a:solidFill>
                  <a:srgbClr val="633547"/>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4" name="Google Shape;254;g3ed977fcf9a_1_262"/>
          <p:cNvSpPr>
            <a:spLocks noGrp="1"/>
          </p:cNvSpPr>
          <p:nvPr>
            <p:ph type="pic" idx="8"/>
          </p:nvPr>
        </p:nvSpPr>
        <p:spPr>
          <a:xfrm>
            <a:off x="-48344" y="0"/>
            <a:ext cx="3570600" cy="6858000"/>
          </a:xfrm>
          <a:prstGeom prst="rect">
            <a:avLst/>
          </a:prstGeom>
          <a:solidFill>
            <a:srgbClr val="D8D8D8"/>
          </a:solidFill>
          <a:ln>
            <a:noFill/>
          </a:ln>
        </p:spPr>
      </p:sp>
      <p:sp>
        <p:nvSpPr>
          <p:cNvPr id="255" name="Google Shape;255;g3ed977fcf9a_1_262"/>
          <p:cNvSpPr txBox="1">
            <a:spLocks noGrp="1"/>
          </p:cNvSpPr>
          <p:nvPr>
            <p:ph type="body" idx="9"/>
          </p:nvPr>
        </p:nvSpPr>
        <p:spPr>
          <a:xfrm>
            <a:off x="3918849" y="2558717"/>
            <a:ext cx="1232700" cy="955500"/>
          </a:xfrm>
          <a:prstGeom prst="rect">
            <a:avLst/>
          </a:prstGeom>
          <a:noFill/>
          <a:ln>
            <a:noFill/>
          </a:ln>
        </p:spPr>
        <p:txBody>
          <a:bodyPr spcFirstLastPara="1" wrap="square" lIns="91425" tIns="45700" rIns="91425" bIns="45700" anchor="t" anchorCtr="0">
            <a:noAutofit/>
          </a:bodyPr>
          <a:lstStyle>
            <a:lvl1pPr marL="457200" marR="0" lvl="0" indent="-228600" algn="l">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6" name="Google Shape;256;g3ed977fcf9a_1_262"/>
          <p:cNvSpPr txBox="1">
            <a:spLocks noGrp="1"/>
          </p:cNvSpPr>
          <p:nvPr>
            <p:ph type="body" idx="13"/>
          </p:nvPr>
        </p:nvSpPr>
        <p:spPr>
          <a:xfrm>
            <a:off x="3918849" y="4410972"/>
            <a:ext cx="1232700" cy="955500"/>
          </a:xfrm>
          <a:prstGeom prst="rect">
            <a:avLst/>
          </a:prstGeom>
          <a:noFill/>
          <a:ln>
            <a:noFill/>
          </a:ln>
        </p:spPr>
        <p:txBody>
          <a:bodyPr spcFirstLastPara="1" wrap="square" lIns="91425" tIns="45700" rIns="91425" bIns="45700" anchor="t" anchorCtr="0">
            <a:noAutofit/>
          </a:bodyPr>
          <a:lstStyle>
            <a:lvl1pPr marL="457200" marR="0" lvl="0" indent="-228600" algn="l">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Quote/Photo Slide 03">
  <p:cSld name="Quote/Photo Slide 03">
    <p:spTree>
      <p:nvGrpSpPr>
        <p:cNvPr id="1" name="Shape 257"/>
        <p:cNvGrpSpPr/>
        <p:nvPr/>
      </p:nvGrpSpPr>
      <p:grpSpPr>
        <a:xfrm>
          <a:off x="0" y="0"/>
          <a:ext cx="0" cy="0"/>
          <a:chOff x="0" y="0"/>
          <a:chExt cx="0" cy="0"/>
        </a:xfrm>
      </p:grpSpPr>
      <p:sp>
        <p:nvSpPr>
          <p:cNvPr id="258" name="Google Shape;258;g3ed977fcf9a_1_274"/>
          <p:cNvSpPr>
            <a:spLocks noGrp="1"/>
          </p:cNvSpPr>
          <p:nvPr>
            <p:ph type="pic" idx="2"/>
          </p:nvPr>
        </p:nvSpPr>
        <p:spPr>
          <a:xfrm>
            <a:off x="0" y="-12469"/>
            <a:ext cx="12192000" cy="6870600"/>
          </a:xfrm>
          <a:prstGeom prst="rect">
            <a:avLst/>
          </a:prstGeom>
          <a:solidFill>
            <a:srgbClr val="BFBFBF"/>
          </a:solidFill>
          <a:ln>
            <a:noFill/>
          </a:ln>
        </p:spPr>
      </p:sp>
      <p:sp>
        <p:nvSpPr>
          <p:cNvPr id="259" name="Google Shape;259;g3ed977fcf9a_1_274"/>
          <p:cNvSpPr txBox="1">
            <a:spLocks noGrp="1"/>
          </p:cNvSpPr>
          <p:nvPr>
            <p:ph type="body" idx="1"/>
          </p:nvPr>
        </p:nvSpPr>
        <p:spPr>
          <a:xfrm>
            <a:off x="4063536" y="4333157"/>
            <a:ext cx="4065000" cy="577800"/>
          </a:xfrm>
          <a:prstGeom prst="rect">
            <a:avLst/>
          </a:prstGeom>
          <a:solidFill>
            <a:srgbClr val="E36C34"/>
          </a:solidFill>
          <a:ln>
            <a:noFill/>
          </a:ln>
        </p:spPr>
        <p:txBody>
          <a:bodyPr spcFirstLastPara="1" wrap="square" lIns="91425" tIns="45700" rIns="91425" bIns="45700" anchor="ctr" anchorCtr="0">
            <a:noAutofit/>
          </a:bodyPr>
          <a:lstStyle>
            <a:lvl1pPr marL="457200" marR="0" lvl="0" indent="-228600" algn="ctr">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60" name="Google Shape;260;g3ed977fcf9a_1_274"/>
          <p:cNvSpPr txBox="1">
            <a:spLocks noGrp="1"/>
          </p:cNvSpPr>
          <p:nvPr>
            <p:ph type="body" idx="3"/>
          </p:nvPr>
        </p:nvSpPr>
        <p:spPr>
          <a:xfrm>
            <a:off x="2031074" y="2070919"/>
            <a:ext cx="8130000" cy="19857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90000"/>
              </a:lnSpc>
              <a:spcBef>
                <a:spcPts val="1000"/>
              </a:spcBef>
              <a:spcAft>
                <a:spcPts val="0"/>
              </a:spcAft>
              <a:buClr>
                <a:srgbClr val="633547"/>
              </a:buClr>
              <a:buSzPts val="3000"/>
              <a:buFont typeface="Arial"/>
              <a:buNone/>
              <a:defRPr sz="3000" b="0" i="0" u="none" strike="noStrike" cap="none">
                <a:solidFill>
                  <a:srgbClr val="633547"/>
                </a:solidFill>
                <a:latin typeface="Calibri"/>
                <a:ea typeface="Calibri"/>
                <a:cs typeface="Calibri"/>
                <a:sym typeface="Calibri"/>
              </a:defRPr>
            </a:lvl1pPr>
            <a:lvl2pPr marL="914400" marR="0" lvl="1"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Phone Slide - Navy">
  <p:cSld name="Phone Slide - Navy">
    <p:spTree>
      <p:nvGrpSpPr>
        <p:cNvPr id="1" name="Shape 261"/>
        <p:cNvGrpSpPr/>
        <p:nvPr/>
      </p:nvGrpSpPr>
      <p:grpSpPr>
        <a:xfrm>
          <a:off x="0" y="0"/>
          <a:ext cx="0" cy="0"/>
          <a:chOff x="0" y="0"/>
          <a:chExt cx="0" cy="0"/>
        </a:xfrm>
      </p:grpSpPr>
      <p:sp>
        <p:nvSpPr>
          <p:cNvPr id="262" name="Google Shape;262;g3ed977fcf9a_1_278"/>
          <p:cNvSpPr/>
          <p:nvPr/>
        </p:nvSpPr>
        <p:spPr>
          <a:xfrm rot="10800000" flipH="1">
            <a:off x="11357811" y="2"/>
            <a:ext cx="828000" cy="6858000"/>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3" name="Google Shape;263;g3ed977fcf9a_1_278"/>
          <p:cNvSpPr txBox="1">
            <a:spLocks noGrp="1"/>
          </p:cNvSpPr>
          <p:nvPr>
            <p:ph type="body" idx="1"/>
          </p:nvPr>
        </p:nvSpPr>
        <p:spPr>
          <a:xfrm>
            <a:off x="607555" y="587575"/>
            <a:ext cx="5881800" cy="9927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rgbClr val="C9636E"/>
              </a:buClr>
              <a:buSzPts val="3600"/>
              <a:buFont typeface="Arial"/>
              <a:buNone/>
              <a:defRPr sz="3600" b="1" i="0" u="none" strike="noStrike" cap="none">
                <a:solidFill>
                  <a:srgbClr val="C9636E"/>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64" name="Google Shape;264;g3ed977fcf9a_1_278" descr="iPhone6_mockup_front_white.png"/>
          <p:cNvPicPr preferRelativeResize="0"/>
          <p:nvPr/>
        </p:nvPicPr>
        <p:blipFill rotWithShape="1">
          <a:blip r:embed="rId2">
            <a:alphaModFix/>
          </a:blip>
          <a:srcRect/>
          <a:stretch/>
        </p:blipFill>
        <p:spPr>
          <a:xfrm>
            <a:off x="6920581" y="354148"/>
            <a:ext cx="4094254" cy="6404165"/>
          </a:xfrm>
          <a:prstGeom prst="rect">
            <a:avLst/>
          </a:prstGeom>
          <a:noFill/>
          <a:ln>
            <a:noFill/>
          </a:ln>
        </p:spPr>
      </p:pic>
      <p:sp>
        <p:nvSpPr>
          <p:cNvPr id="265" name="Google Shape;265;g3ed977fcf9a_1_278"/>
          <p:cNvSpPr>
            <a:spLocks noGrp="1"/>
          </p:cNvSpPr>
          <p:nvPr>
            <p:ph type="pic" idx="2"/>
          </p:nvPr>
        </p:nvSpPr>
        <p:spPr>
          <a:xfrm>
            <a:off x="7735037" y="1373925"/>
            <a:ext cx="2444100" cy="4337100"/>
          </a:xfrm>
          <a:prstGeom prst="rect">
            <a:avLst/>
          </a:prstGeom>
          <a:solidFill>
            <a:srgbClr val="D8D8D8"/>
          </a:solidFill>
          <a:ln>
            <a:noFill/>
          </a:ln>
        </p:spPr>
      </p:sp>
      <p:sp>
        <p:nvSpPr>
          <p:cNvPr id="266" name="Google Shape;266;g3ed977fcf9a_1_278"/>
          <p:cNvSpPr txBox="1">
            <a:spLocks noGrp="1"/>
          </p:cNvSpPr>
          <p:nvPr>
            <p:ph type="body" idx="3"/>
          </p:nvPr>
        </p:nvSpPr>
        <p:spPr>
          <a:xfrm>
            <a:off x="607553" y="2016633"/>
            <a:ext cx="5881800" cy="4102800"/>
          </a:xfrm>
          <a:prstGeom prst="rect">
            <a:avLst/>
          </a:prstGeom>
          <a:noFill/>
          <a:ln>
            <a:noFill/>
          </a:ln>
        </p:spPr>
        <p:txBody>
          <a:bodyPr spcFirstLastPara="1" wrap="square" lIns="91425" tIns="45700" rIns="91425" bIns="45700" anchor="t" anchorCtr="0">
            <a:noAutofit/>
          </a:bodyPr>
          <a:lstStyle>
            <a:lvl1pPr marL="457200" marR="0" lvl="0" indent="-228600" algn="l">
              <a:lnSpc>
                <a:spcPct val="103333"/>
              </a:lnSpc>
              <a:spcBef>
                <a:spcPts val="0"/>
              </a:spcBef>
              <a:spcAft>
                <a:spcPts val="0"/>
              </a:spcAft>
              <a:buClr>
                <a:srgbClr val="0B3A5B"/>
              </a:buClr>
              <a:buSzPts val="2400"/>
              <a:buFont typeface="Arial"/>
              <a:buNone/>
              <a:defRPr sz="2400" b="0" i="0" u="none" strike="noStrike" cap="none">
                <a:solidFill>
                  <a:srgbClr val="0B3A5B"/>
                </a:solidFill>
                <a:latin typeface="Calibri"/>
                <a:ea typeface="Calibri"/>
                <a:cs typeface="Calibri"/>
                <a:sym typeface="Calibri"/>
              </a:defRPr>
            </a:lvl1pPr>
            <a:lvl2pPr marL="914400" marR="0" lvl="1"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267" name="Google Shape;267;g3ed977fcf9a_1_278"/>
          <p:cNvCxnSpPr/>
          <p:nvPr/>
        </p:nvCxnSpPr>
        <p:spPr>
          <a:xfrm>
            <a:off x="11661249" y="6578238"/>
            <a:ext cx="190800" cy="0"/>
          </a:xfrm>
          <a:prstGeom prst="straightConnector1">
            <a:avLst/>
          </a:prstGeom>
          <a:noFill/>
          <a:ln w="12700" cap="flat" cmpd="sng">
            <a:solidFill>
              <a:schemeClr val="lt1"/>
            </a:solidFill>
            <a:prstDash val="solid"/>
            <a:miter lim="800000"/>
            <a:headEnd type="none" w="sm" len="sm"/>
            <a:tailEnd type="none" w="sm" len="sm"/>
          </a:ln>
        </p:spPr>
      </p:cxnSp>
      <p:sp>
        <p:nvSpPr>
          <p:cNvPr id="268" name="Google Shape;268;g3ed977fcf9a_1_278"/>
          <p:cNvSpPr txBox="1"/>
          <p:nvPr/>
        </p:nvSpPr>
        <p:spPr>
          <a:xfrm rot="-5400000">
            <a:off x="9842939" y="4545594"/>
            <a:ext cx="38406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GB" sz="1100" b="0" i="0" u="none" strike="noStrike" cap="none">
                <a:solidFill>
                  <a:schemeClr val="lt1"/>
                </a:solidFill>
                <a:latin typeface="Calibri"/>
                <a:ea typeface="Calibri"/>
                <a:cs typeface="Calibri"/>
                <a:sym typeface="Calibri"/>
              </a:rPr>
              <a:t>highly skilled migrant women</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ext Slide 02 - Navy">
  <p:cSld name="Text Slide 02 - Navy">
    <p:spTree>
      <p:nvGrpSpPr>
        <p:cNvPr id="1" name="Shape 269"/>
        <p:cNvGrpSpPr/>
        <p:nvPr/>
      </p:nvGrpSpPr>
      <p:grpSpPr>
        <a:xfrm>
          <a:off x="0" y="0"/>
          <a:ext cx="0" cy="0"/>
          <a:chOff x="0" y="0"/>
          <a:chExt cx="0" cy="0"/>
        </a:xfrm>
      </p:grpSpPr>
      <p:sp>
        <p:nvSpPr>
          <p:cNvPr id="270" name="Google Shape;270;g3ed977fcf9a_1_286"/>
          <p:cNvSpPr/>
          <p:nvPr/>
        </p:nvSpPr>
        <p:spPr>
          <a:xfrm rot="-5400000">
            <a:off x="5088451" y="-5088484"/>
            <a:ext cx="2015100" cy="12192000"/>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71" name="Google Shape;271;g3ed977fcf9a_1_286"/>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2" name="Google Shape;272;g3ed977fcf9a_1_286"/>
          <p:cNvSpPr txBox="1">
            <a:spLocks noGrp="1"/>
          </p:cNvSpPr>
          <p:nvPr>
            <p:ph type="body" idx="2"/>
          </p:nvPr>
        </p:nvSpPr>
        <p:spPr>
          <a:xfrm>
            <a:off x="904856" y="2457445"/>
            <a:ext cx="10479300" cy="3781800"/>
          </a:xfrm>
          <a:prstGeom prst="rect">
            <a:avLst/>
          </a:prstGeom>
          <a:noFill/>
          <a:ln>
            <a:noFill/>
          </a:ln>
        </p:spPr>
        <p:txBody>
          <a:bodyPr spcFirstLastPara="1" wrap="square" lIns="91425" tIns="45700" rIns="91425" bIns="45700" anchor="t" anchorCtr="0">
            <a:noAutofit/>
          </a:bodyPr>
          <a:lstStyle>
            <a:lvl1pPr marL="457200" marR="0" lvl="0" indent="-228600" algn="l">
              <a:lnSpc>
                <a:spcPct val="103333"/>
              </a:lnSpc>
              <a:spcBef>
                <a:spcPts val="0"/>
              </a:spcBef>
              <a:spcAft>
                <a:spcPts val="0"/>
              </a:spcAft>
              <a:buClr>
                <a:srgbClr val="633547"/>
              </a:buClr>
              <a:buSzPts val="2400"/>
              <a:buFont typeface="Arial"/>
              <a:buNone/>
              <a:defRPr sz="2400" b="0" i="0" u="none" strike="noStrike" cap="none">
                <a:solidFill>
                  <a:srgbClr val="633547"/>
                </a:solidFill>
                <a:latin typeface="Calibri"/>
                <a:ea typeface="Calibri"/>
                <a:cs typeface="Calibri"/>
                <a:sym typeface="Calibri"/>
              </a:defRPr>
            </a:lvl1pPr>
            <a:lvl2pPr marL="914400" marR="0" lvl="1"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Divider - Navy">
  <p:cSld name="Divider - Navy">
    <p:spTree>
      <p:nvGrpSpPr>
        <p:cNvPr id="1" name="Shape 44"/>
        <p:cNvGrpSpPr/>
        <p:nvPr/>
      </p:nvGrpSpPr>
      <p:grpSpPr>
        <a:xfrm>
          <a:off x="0" y="0"/>
          <a:ext cx="0" cy="0"/>
          <a:chOff x="0" y="0"/>
          <a:chExt cx="0" cy="0"/>
        </a:xfrm>
      </p:grpSpPr>
      <p:sp>
        <p:nvSpPr>
          <p:cNvPr id="45" name="Google Shape;45;p47"/>
          <p:cNvSpPr/>
          <p:nvPr/>
        </p:nvSpPr>
        <p:spPr>
          <a:xfrm>
            <a:off x="6982690" y="527858"/>
            <a:ext cx="4721156" cy="5802284"/>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Calibri"/>
              <a:ea typeface="Calibri"/>
              <a:cs typeface="Calibri"/>
              <a:sym typeface="Calibri"/>
            </a:endParaRPr>
          </a:p>
        </p:txBody>
      </p:sp>
      <p:sp>
        <p:nvSpPr>
          <p:cNvPr id="46" name="Google Shape;46;p47"/>
          <p:cNvSpPr txBox="1">
            <a:spLocks noGrp="1"/>
          </p:cNvSpPr>
          <p:nvPr>
            <p:ph type="body" idx="1"/>
          </p:nvPr>
        </p:nvSpPr>
        <p:spPr>
          <a:xfrm>
            <a:off x="7276362" y="54323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4000"/>
              <a:buFont typeface="Arial"/>
              <a:buNone/>
              <a:defRPr sz="140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7" name="Google Shape;47;p47"/>
          <p:cNvSpPr>
            <a:spLocks noGrp="1"/>
          </p:cNvSpPr>
          <p:nvPr>
            <p:ph type="pic" idx="2"/>
          </p:nvPr>
        </p:nvSpPr>
        <p:spPr>
          <a:xfrm>
            <a:off x="238772" y="2626822"/>
            <a:ext cx="7708195" cy="3396829"/>
          </a:xfrm>
          <a:prstGeom prst="rect">
            <a:avLst/>
          </a:prstGeom>
          <a:solidFill>
            <a:srgbClr val="BFBFBF"/>
          </a:solid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verview/Intro - Navy ">
  <p:cSld name="Overview/Intro - Navy ">
    <p:spTree>
      <p:nvGrpSpPr>
        <p:cNvPr id="1" name="Shape 48"/>
        <p:cNvGrpSpPr/>
        <p:nvPr/>
      </p:nvGrpSpPr>
      <p:grpSpPr>
        <a:xfrm>
          <a:off x="0" y="0"/>
          <a:ext cx="0" cy="0"/>
          <a:chOff x="0" y="0"/>
          <a:chExt cx="0" cy="0"/>
        </a:xfrm>
      </p:grpSpPr>
      <p:sp>
        <p:nvSpPr>
          <p:cNvPr id="49" name="Google Shape;49;p48"/>
          <p:cNvSpPr/>
          <p:nvPr/>
        </p:nvSpPr>
        <p:spPr>
          <a:xfrm>
            <a:off x="2167324" y="772371"/>
            <a:ext cx="9503744" cy="5063164"/>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Calibri"/>
              <a:ea typeface="Calibri"/>
              <a:cs typeface="Calibri"/>
              <a:sym typeface="Calibri"/>
            </a:endParaRPr>
          </a:p>
        </p:txBody>
      </p:sp>
      <p:sp>
        <p:nvSpPr>
          <p:cNvPr id="50" name="Google Shape;50;p48"/>
          <p:cNvSpPr>
            <a:spLocks noGrp="1"/>
          </p:cNvSpPr>
          <p:nvPr>
            <p:ph type="pic" idx="2"/>
          </p:nvPr>
        </p:nvSpPr>
        <p:spPr>
          <a:xfrm>
            <a:off x="388401" y="385460"/>
            <a:ext cx="4107750" cy="6087079"/>
          </a:xfrm>
          <a:prstGeom prst="rect">
            <a:avLst/>
          </a:prstGeom>
          <a:solidFill>
            <a:srgbClr val="BFBFBF"/>
          </a:solidFill>
          <a:ln>
            <a:noFill/>
          </a:ln>
        </p:spPr>
      </p:sp>
      <p:sp>
        <p:nvSpPr>
          <p:cNvPr id="51" name="Google Shape;51;p48"/>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Quote/Photo Slide 03">
  <p:cSld name="Quote/Photo Slide 03">
    <p:spTree>
      <p:nvGrpSpPr>
        <p:cNvPr id="1" name="Shape 52"/>
        <p:cNvGrpSpPr/>
        <p:nvPr/>
      </p:nvGrpSpPr>
      <p:grpSpPr>
        <a:xfrm>
          <a:off x="0" y="0"/>
          <a:ext cx="0" cy="0"/>
          <a:chOff x="0" y="0"/>
          <a:chExt cx="0" cy="0"/>
        </a:xfrm>
      </p:grpSpPr>
      <p:sp>
        <p:nvSpPr>
          <p:cNvPr id="53" name="Google Shape;53;p49"/>
          <p:cNvSpPr>
            <a:spLocks noGrp="1"/>
          </p:cNvSpPr>
          <p:nvPr>
            <p:ph type="pic" idx="2"/>
          </p:nvPr>
        </p:nvSpPr>
        <p:spPr>
          <a:xfrm>
            <a:off x="0" y="-12469"/>
            <a:ext cx="12192000" cy="6870469"/>
          </a:xfrm>
          <a:prstGeom prst="rect">
            <a:avLst/>
          </a:prstGeom>
          <a:solidFill>
            <a:srgbClr val="BFBFBF"/>
          </a:solidFill>
          <a:ln>
            <a:noFill/>
          </a:ln>
        </p:spPr>
      </p:sp>
      <p:sp>
        <p:nvSpPr>
          <p:cNvPr id="54" name="Google Shape;54;p49"/>
          <p:cNvSpPr txBox="1">
            <a:spLocks noGrp="1"/>
          </p:cNvSpPr>
          <p:nvPr>
            <p:ph type="body" idx="1"/>
          </p:nvPr>
        </p:nvSpPr>
        <p:spPr>
          <a:xfrm>
            <a:off x="4063536" y="4333157"/>
            <a:ext cx="4064926" cy="577734"/>
          </a:xfrm>
          <a:prstGeom prst="rect">
            <a:avLst/>
          </a:prstGeom>
          <a:solidFill>
            <a:srgbClr val="E36C34"/>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49"/>
          <p:cNvSpPr txBox="1">
            <a:spLocks noGrp="1"/>
          </p:cNvSpPr>
          <p:nvPr>
            <p:ph type="body" idx="3"/>
          </p:nvPr>
        </p:nvSpPr>
        <p:spPr>
          <a:xfrm>
            <a:off x="2031074" y="2070919"/>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633547"/>
              </a:buClr>
              <a:buSzPts val="3000"/>
              <a:buFont typeface="Arial"/>
              <a:buNone/>
              <a:defRPr sz="3000" b="0" i="0" u="none" strike="noStrike" cap="none">
                <a:solidFill>
                  <a:srgbClr val="633547"/>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01 - Navy">
  <p:cSld name="Text Slide 01 - Navy">
    <p:spTree>
      <p:nvGrpSpPr>
        <p:cNvPr id="1" name="Shape 56"/>
        <p:cNvGrpSpPr/>
        <p:nvPr/>
      </p:nvGrpSpPr>
      <p:grpSpPr>
        <a:xfrm>
          <a:off x="0" y="0"/>
          <a:ext cx="0" cy="0"/>
          <a:chOff x="0" y="0"/>
          <a:chExt cx="0" cy="0"/>
        </a:xfrm>
      </p:grpSpPr>
      <p:sp>
        <p:nvSpPr>
          <p:cNvPr id="57" name="Google Shape;57;p50"/>
          <p:cNvSpPr/>
          <p:nvPr/>
        </p:nvSpPr>
        <p:spPr>
          <a:xfrm rot="-5400000">
            <a:off x="2667000" y="-2667000"/>
            <a:ext cx="6858001" cy="12191999"/>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 name="Google Shape;58;p50"/>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a</a:t>
            </a:r>
            <a:endParaRPr/>
          </a:p>
        </p:txBody>
      </p:sp>
      <p:sp>
        <p:nvSpPr>
          <p:cNvPr id="59" name="Google Shape;59;p50"/>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E36C34"/>
              </a:buClr>
              <a:buSzPts val="3600"/>
              <a:buFont typeface="Arial"/>
              <a:buNone/>
              <a:defRPr sz="3600" b="1" i="0" u="none" strike="noStrike" cap="none">
                <a:solidFill>
                  <a:srgbClr val="E36C34"/>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0" name="Google Shape;60;p50"/>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633547"/>
              </a:buClr>
              <a:buSzPts val="2400"/>
              <a:buFont typeface="Arial"/>
              <a:buNone/>
              <a:defRPr sz="2400" b="0" i="0" u="none" strike="noStrike" cap="none">
                <a:solidFill>
                  <a:srgbClr val="633547"/>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61" name="Google Shape;61;p50"/>
          <p:cNvCxnSpPr/>
          <p:nvPr/>
        </p:nvCxnSpPr>
        <p:spPr>
          <a:xfrm>
            <a:off x="11661249" y="6578238"/>
            <a:ext cx="190704" cy="0"/>
          </a:xfrm>
          <a:prstGeom prst="straightConnector1">
            <a:avLst/>
          </a:prstGeom>
          <a:noFill/>
          <a:ln w="12700" cap="flat" cmpd="sng">
            <a:solidFill>
              <a:schemeClr val="lt1"/>
            </a:solidFill>
            <a:prstDash val="solid"/>
            <a:miter lim="800000"/>
            <a:headEnd type="none" w="sm" len="sm"/>
            <a:tailEnd type="none" w="sm" len="sm"/>
          </a:ln>
        </p:spPr>
      </p:cxnSp>
      <p:sp>
        <p:nvSpPr>
          <p:cNvPr id="62" name="Google Shape;62;p50"/>
          <p:cNvSpPr txBox="1"/>
          <p:nvPr/>
        </p:nvSpPr>
        <p:spPr>
          <a:xfrm rot="-5400000">
            <a:off x="9843004" y="4545649"/>
            <a:ext cx="3840480"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100">
                <a:solidFill>
                  <a:schemeClr val="lt1"/>
                </a:solidFill>
                <a:latin typeface="Calibri"/>
                <a:ea typeface="Calibri"/>
                <a:cs typeface="Calibri"/>
                <a:sym typeface="Calibri"/>
              </a:rPr>
              <a:t>highly skilled migrant women</a:t>
            </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ullet Point x3 slide with photo - Navy">
  <p:cSld name="Bullet Point x3 slide with photo - Navy">
    <p:spTree>
      <p:nvGrpSpPr>
        <p:cNvPr id="1" name="Shape 63"/>
        <p:cNvGrpSpPr/>
        <p:nvPr/>
      </p:nvGrpSpPr>
      <p:grpSpPr>
        <a:xfrm>
          <a:off x="0" y="0"/>
          <a:ext cx="0" cy="0"/>
          <a:chOff x="0" y="0"/>
          <a:chExt cx="0" cy="0"/>
        </a:xfrm>
      </p:grpSpPr>
      <p:sp>
        <p:nvSpPr>
          <p:cNvPr id="64" name="Google Shape;64;p51"/>
          <p:cNvSpPr/>
          <p:nvPr/>
        </p:nvSpPr>
        <p:spPr>
          <a:xfrm>
            <a:off x="0" y="16329"/>
            <a:ext cx="4780547" cy="6858000"/>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5" name="Google Shape;65;p51"/>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E36C34"/>
              </a:buClr>
              <a:buSzPts val="2400"/>
              <a:buFont typeface="Arial"/>
              <a:buNone/>
              <a:defRPr sz="2400" b="1" i="0" u="none" strike="noStrike" cap="none">
                <a:solidFill>
                  <a:srgbClr val="E36C34"/>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6" name="Google Shape;66;p51"/>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633547"/>
              </a:buClr>
              <a:buSzPts val="2200"/>
              <a:buFont typeface="Arial"/>
              <a:buNone/>
              <a:defRPr sz="2200" b="0" i="0" u="none" strike="noStrike" cap="none">
                <a:solidFill>
                  <a:srgbClr val="633547"/>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7" name="Google Shape;67;p51"/>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8" name="Google Shape;68;p51"/>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E36C34"/>
              </a:buClr>
              <a:buSzPts val="2400"/>
              <a:buFont typeface="Arial"/>
              <a:buNone/>
              <a:defRPr sz="2400" b="1" i="0" u="none" strike="noStrike" cap="none">
                <a:solidFill>
                  <a:srgbClr val="E36C34"/>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9" name="Google Shape;69;p51"/>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633547"/>
              </a:buClr>
              <a:buSzPts val="2200"/>
              <a:buFont typeface="Arial"/>
              <a:buNone/>
              <a:defRPr sz="2200" b="0" i="0" u="none" strike="noStrike" cap="none">
                <a:solidFill>
                  <a:srgbClr val="633547"/>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0" name="Google Shape;70;p51"/>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E36C34"/>
              </a:buClr>
              <a:buSzPts val="2400"/>
              <a:buFont typeface="Arial"/>
              <a:buNone/>
              <a:defRPr sz="2400" b="1" i="0" u="none" strike="noStrike" cap="none">
                <a:solidFill>
                  <a:srgbClr val="E36C34"/>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1" name="Google Shape;71;p51"/>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633547"/>
              </a:buClr>
              <a:buSzPts val="2200"/>
              <a:buFont typeface="Arial"/>
              <a:buNone/>
              <a:defRPr sz="2200" b="0" i="0" u="none" strike="noStrike" cap="none">
                <a:solidFill>
                  <a:srgbClr val="633547"/>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2" name="Google Shape;72;p51"/>
          <p:cNvSpPr>
            <a:spLocks noGrp="1"/>
          </p:cNvSpPr>
          <p:nvPr>
            <p:ph type="pic" idx="8"/>
          </p:nvPr>
        </p:nvSpPr>
        <p:spPr>
          <a:xfrm>
            <a:off x="-48344" y="0"/>
            <a:ext cx="3570477" cy="6858000"/>
          </a:xfrm>
          <a:prstGeom prst="rect">
            <a:avLst/>
          </a:prstGeom>
          <a:solidFill>
            <a:srgbClr val="D8D8D8"/>
          </a:solidFill>
          <a:ln>
            <a:noFill/>
          </a:ln>
        </p:spPr>
      </p:sp>
      <p:sp>
        <p:nvSpPr>
          <p:cNvPr id="73" name="Google Shape;73;p51"/>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51"/>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03 - Navy">
  <p:cSld name="Text Slide 03 - Navy">
    <p:spTree>
      <p:nvGrpSpPr>
        <p:cNvPr id="1" name="Shape 75"/>
        <p:cNvGrpSpPr/>
        <p:nvPr/>
      </p:nvGrpSpPr>
      <p:grpSpPr>
        <a:xfrm>
          <a:off x="0" y="0"/>
          <a:ext cx="0" cy="0"/>
          <a:chOff x="0" y="0"/>
          <a:chExt cx="0" cy="0"/>
        </a:xfrm>
      </p:grpSpPr>
      <p:sp>
        <p:nvSpPr>
          <p:cNvPr id="76" name="Google Shape;76;p52"/>
          <p:cNvSpPr/>
          <p:nvPr/>
        </p:nvSpPr>
        <p:spPr>
          <a:xfrm rot="-5400000">
            <a:off x="2667000" y="-2667000"/>
            <a:ext cx="6858001" cy="12191999"/>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7" name="Google Shape;77;p52"/>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a</a:t>
            </a:r>
            <a:endParaRPr/>
          </a:p>
        </p:txBody>
      </p:sp>
      <p:sp>
        <p:nvSpPr>
          <p:cNvPr id="78" name="Google Shape;78;p52"/>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633547"/>
              </a:buClr>
              <a:buSzPts val="2400"/>
              <a:buFont typeface="Arial"/>
              <a:buNone/>
              <a:defRPr sz="2400" b="0" i="0" u="none" strike="noStrike" cap="none">
                <a:solidFill>
                  <a:srgbClr val="633547"/>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 name="Google Shape;79;p52"/>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80" name="Google Shape;80;p52"/>
          <p:cNvCxnSpPr/>
          <p:nvPr/>
        </p:nvCxnSpPr>
        <p:spPr>
          <a:xfrm>
            <a:off x="11661249" y="6578238"/>
            <a:ext cx="190704" cy="0"/>
          </a:xfrm>
          <a:prstGeom prst="straightConnector1">
            <a:avLst/>
          </a:prstGeom>
          <a:noFill/>
          <a:ln w="12700" cap="flat" cmpd="sng">
            <a:solidFill>
              <a:schemeClr val="lt1"/>
            </a:solidFill>
            <a:prstDash val="solid"/>
            <a:miter lim="800000"/>
            <a:headEnd type="none" w="sm" len="sm"/>
            <a:tailEnd type="none" w="sm" len="sm"/>
          </a:ln>
        </p:spPr>
      </p:cxnSp>
      <p:sp>
        <p:nvSpPr>
          <p:cNvPr id="81" name="Google Shape;81;p52"/>
          <p:cNvSpPr txBox="1"/>
          <p:nvPr/>
        </p:nvSpPr>
        <p:spPr>
          <a:xfrm rot="-5400000">
            <a:off x="9843004" y="4545649"/>
            <a:ext cx="3840480"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100">
                <a:solidFill>
                  <a:schemeClr val="lt1"/>
                </a:solidFill>
                <a:latin typeface="Calibri"/>
                <a:ea typeface="Calibri"/>
                <a:cs typeface="Calibri"/>
                <a:sym typeface="Calibri"/>
              </a:rPr>
              <a:t>highly skilled migrant women</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21" Type="http://schemas.openxmlformats.org/officeDocument/2006/relationships/theme" Target="../theme/theme2.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slideLayout" Target="../slideLayouts/slideLayout38.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cxnSp>
        <p:nvCxnSpPr>
          <p:cNvPr id="10" name="Google Shape;10;p43"/>
          <p:cNvCxnSpPr/>
          <p:nvPr/>
        </p:nvCxnSpPr>
        <p:spPr>
          <a:xfrm>
            <a:off x="11740762" y="6578238"/>
            <a:ext cx="190704" cy="0"/>
          </a:xfrm>
          <a:prstGeom prst="straightConnector1">
            <a:avLst/>
          </a:prstGeom>
          <a:noFill/>
          <a:ln w="12700" cap="flat" cmpd="sng">
            <a:solidFill>
              <a:srgbClr val="E36C34"/>
            </a:solidFill>
            <a:prstDash val="solid"/>
            <a:miter lim="800000"/>
            <a:headEnd type="none" w="sm" len="sm"/>
            <a:tailEnd type="none" w="sm" len="sm"/>
          </a:ln>
        </p:spPr>
      </p:cxnSp>
      <p:sp>
        <p:nvSpPr>
          <p:cNvPr id="11" name="Google Shape;11;p43"/>
          <p:cNvSpPr txBox="1"/>
          <p:nvPr/>
        </p:nvSpPr>
        <p:spPr>
          <a:xfrm rot="-5400000">
            <a:off x="9922517" y="4545649"/>
            <a:ext cx="3840480"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100" b="0" i="0" u="none" strike="noStrike" cap="none">
                <a:solidFill>
                  <a:srgbClr val="633547"/>
                </a:solidFill>
                <a:latin typeface="Calibri"/>
                <a:ea typeface="Calibri"/>
                <a:cs typeface="Calibri"/>
                <a:sym typeface="Calibri"/>
              </a:rPr>
              <a:t>highly skilled migrant women</a:t>
            </a:r>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8"/>
        <p:cNvGrpSpPr/>
        <p:nvPr/>
      </p:nvGrpSpPr>
      <p:grpSpPr>
        <a:xfrm>
          <a:off x="0" y="0"/>
          <a:ext cx="0" cy="0"/>
          <a:chOff x="0" y="0"/>
          <a:chExt cx="0" cy="0"/>
        </a:xfrm>
      </p:grpSpPr>
      <p:cxnSp>
        <p:nvCxnSpPr>
          <p:cNvPr id="139" name="Google Shape;139;g3ed977fcf9a_1_155"/>
          <p:cNvCxnSpPr/>
          <p:nvPr/>
        </p:nvCxnSpPr>
        <p:spPr>
          <a:xfrm>
            <a:off x="11740762" y="6578238"/>
            <a:ext cx="190800" cy="0"/>
          </a:xfrm>
          <a:prstGeom prst="straightConnector1">
            <a:avLst/>
          </a:prstGeom>
          <a:noFill/>
          <a:ln w="12700" cap="flat" cmpd="sng">
            <a:solidFill>
              <a:srgbClr val="E36C34"/>
            </a:solidFill>
            <a:prstDash val="solid"/>
            <a:miter lim="800000"/>
            <a:headEnd type="none" w="sm" len="sm"/>
            <a:tailEnd type="none" w="sm" len="sm"/>
          </a:ln>
        </p:spPr>
      </p:cxnSp>
      <p:sp>
        <p:nvSpPr>
          <p:cNvPr id="140" name="Google Shape;140;g3ed977fcf9a_1_155"/>
          <p:cNvSpPr txBox="1"/>
          <p:nvPr/>
        </p:nvSpPr>
        <p:spPr>
          <a:xfrm rot="-5400000">
            <a:off x="9922452" y="4545594"/>
            <a:ext cx="38406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GB" sz="1100" b="0" i="0" u="none" strike="noStrike" cap="none">
                <a:solidFill>
                  <a:srgbClr val="633547"/>
                </a:solidFill>
                <a:latin typeface="Calibri"/>
                <a:ea typeface="Calibri"/>
                <a:cs typeface="Calibri"/>
                <a:sym typeface="Calibri"/>
              </a:rPr>
              <a:t>highly skilled migrant women</a:t>
            </a:r>
            <a:endParaRPr sz="1400" b="0" i="0" u="none" strike="noStrike" cap="none">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 id="2147483685" r:id="rId18"/>
    <p:sldLayoutId id="2147483686" r:id="rId19"/>
    <p:sldLayoutId id="2147483687"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15.jpg"/><Relationship Id="rId2" Type="http://schemas.openxmlformats.org/officeDocument/2006/relationships/notesSlide" Target="../notesSlides/notesSlide1.xml"/><Relationship Id="rId1" Type="http://schemas.openxmlformats.org/officeDocument/2006/relationships/slideLayout" Target="../slideLayouts/slideLayout19.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22.jp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comments" Target="../comments/comment1.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22.jpg"/></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image" Target="../media/image22.jpg"/></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5.xml"/><Relationship Id="rId1" Type="http://schemas.openxmlformats.org/officeDocument/2006/relationships/slideLayout" Target="../slideLayouts/slideLayout14.xml"/><Relationship Id="rId5" Type="http://schemas.openxmlformats.org/officeDocument/2006/relationships/hyperlink" Target="https://www.instagram.com/cie.gateway?igsh=dzNxYnl3OGpnbmpn" TargetMode="External"/><Relationship Id="rId4" Type="http://schemas.openxmlformats.org/officeDocument/2006/relationships/hyperlink" Target="https://www.linkedin.com/company/cooperation-in-education-gateway"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20.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22.jpg"/></Relationships>
</file>

<file path=ppt/slides/_rels/slide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pic>
        <p:nvPicPr>
          <p:cNvPr id="277" name="Google Shape;277;g3ed977fcf9a_1_145"/>
          <p:cNvPicPr preferRelativeResize="0">
            <a:picLocks noGrp="1"/>
          </p:cNvPicPr>
          <p:nvPr>
            <p:ph type="pic" idx="2"/>
          </p:nvPr>
        </p:nvPicPr>
        <p:blipFill rotWithShape="1">
          <a:blip r:embed="rId3">
            <a:alphaModFix/>
          </a:blip>
          <a:srcRect l="7905" r="7913"/>
          <a:stretch/>
        </p:blipFill>
        <p:spPr>
          <a:xfrm>
            <a:off x="482600" y="1444869"/>
            <a:ext cx="2095500" cy="3733801"/>
          </a:xfrm>
          <a:prstGeom prst="rect">
            <a:avLst/>
          </a:prstGeom>
          <a:solidFill>
            <a:srgbClr val="BFBFBF"/>
          </a:solidFill>
          <a:ln>
            <a:noFill/>
          </a:ln>
        </p:spPr>
      </p:pic>
      <p:pic>
        <p:nvPicPr>
          <p:cNvPr id="278" name="Google Shape;278;g3ed977fcf9a_1_145"/>
          <p:cNvPicPr preferRelativeResize="0">
            <a:picLocks noGrp="1"/>
          </p:cNvPicPr>
          <p:nvPr>
            <p:ph type="pic" idx="3"/>
          </p:nvPr>
        </p:nvPicPr>
        <p:blipFill rotWithShape="1">
          <a:blip r:embed="rId4">
            <a:alphaModFix/>
          </a:blip>
          <a:srcRect l="43539" t="340" r="19047" b="-340"/>
          <a:stretch/>
        </p:blipFill>
        <p:spPr>
          <a:xfrm>
            <a:off x="2781300" y="1444869"/>
            <a:ext cx="2095499" cy="3733801"/>
          </a:xfrm>
          <a:prstGeom prst="rect">
            <a:avLst/>
          </a:prstGeom>
          <a:solidFill>
            <a:srgbClr val="BFBFBF"/>
          </a:solidFill>
          <a:ln>
            <a:noFill/>
          </a:ln>
        </p:spPr>
      </p:pic>
      <p:pic>
        <p:nvPicPr>
          <p:cNvPr id="279" name="Google Shape;279;g3ed977fcf9a_1_145"/>
          <p:cNvPicPr preferRelativeResize="0">
            <a:picLocks noGrp="1"/>
          </p:cNvPicPr>
          <p:nvPr>
            <p:ph type="pic" idx="5"/>
          </p:nvPr>
        </p:nvPicPr>
        <p:blipFill rotWithShape="1">
          <a:blip r:embed="rId5">
            <a:alphaModFix/>
          </a:blip>
          <a:srcRect l="7912" r="7912"/>
          <a:stretch/>
        </p:blipFill>
        <p:spPr>
          <a:xfrm>
            <a:off x="7378700" y="1444869"/>
            <a:ext cx="2095500" cy="3733801"/>
          </a:xfrm>
          <a:prstGeom prst="rect">
            <a:avLst/>
          </a:prstGeom>
          <a:solidFill>
            <a:srgbClr val="BFBFBF"/>
          </a:solidFill>
          <a:ln>
            <a:noFill/>
          </a:ln>
        </p:spPr>
      </p:pic>
      <p:pic>
        <p:nvPicPr>
          <p:cNvPr id="280" name="Google Shape;280;g3ed977fcf9a_1_145"/>
          <p:cNvPicPr preferRelativeResize="0">
            <a:picLocks noGrp="1"/>
          </p:cNvPicPr>
          <p:nvPr>
            <p:ph type="pic" idx="6"/>
          </p:nvPr>
        </p:nvPicPr>
        <p:blipFill rotWithShape="1">
          <a:blip r:embed="rId6">
            <a:alphaModFix/>
          </a:blip>
          <a:srcRect l="7905" r="7913"/>
          <a:stretch/>
        </p:blipFill>
        <p:spPr>
          <a:xfrm>
            <a:off x="9677400" y="1444869"/>
            <a:ext cx="2095500" cy="3733801"/>
          </a:xfrm>
          <a:prstGeom prst="rect">
            <a:avLst/>
          </a:prstGeom>
          <a:solidFill>
            <a:srgbClr val="BFBFBF"/>
          </a:solidFill>
          <a:ln>
            <a:noFill/>
          </a:ln>
        </p:spPr>
      </p:pic>
      <p:pic>
        <p:nvPicPr>
          <p:cNvPr id="281" name="Google Shape;281;g3ed977fcf9a_1_145"/>
          <p:cNvPicPr preferRelativeResize="0">
            <a:picLocks noGrp="1"/>
          </p:cNvPicPr>
          <p:nvPr>
            <p:ph type="pic" idx="4"/>
          </p:nvPr>
        </p:nvPicPr>
        <p:blipFill rotWithShape="1">
          <a:blip r:embed="rId7">
            <a:alphaModFix/>
          </a:blip>
          <a:srcRect l="10710" r="10710"/>
          <a:stretch/>
        </p:blipFill>
        <p:spPr>
          <a:xfrm>
            <a:off x="5080000" y="1444869"/>
            <a:ext cx="2095500" cy="3733801"/>
          </a:xfrm>
          <a:prstGeom prst="rect">
            <a:avLst/>
          </a:prstGeom>
          <a:solidFill>
            <a:srgbClr val="BFBFBF"/>
          </a:solidFill>
          <a:ln>
            <a:noFill/>
          </a:ln>
        </p:spPr>
      </p:pic>
      <p:sp>
        <p:nvSpPr>
          <p:cNvPr id="282" name="Google Shape;282;g3ed977fcf9a_1_145"/>
          <p:cNvSpPr/>
          <p:nvPr/>
        </p:nvSpPr>
        <p:spPr>
          <a:xfrm>
            <a:off x="0" y="4880220"/>
            <a:ext cx="7251600" cy="698700"/>
          </a:xfrm>
          <a:prstGeom prst="rect">
            <a:avLst/>
          </a:prstGeom>
          <a:solidFill>
            <a:srgbClr val="C9636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83" name="Google Shape;283;g3ed977fcf9a_1_145"/>
          <p:cNvSpPr txBox="1"/>
          <p:nvPr/>
        </p:nvSpPr>
        <p:spPr>
          <a:xfrm>
            <a:off x="33453" y="4998675"/>
            <a:ext cx="7251600" cy="831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2400" b="1">
                <a:solidFill>
                  <a:schemeClr val="lt1"/>
                </a:solidFill>
                <a:latin typeface="Calibri"/>
                <a:ea typeface="Calibri"/>
                <a:cs typeface="Calibri"/>
                <a:sym typeface="Calibri"/>
              </a:rPr>
              <a:t>Curriculum B: Topic 3: Digital Inclusion &amp; Sustainability</a:t>
            </a:r>
            <a:endParaRPr sz="2400" b="1">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endParaRPr sz="2400" b="1">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15"/>
          <p:cNvSpPr/>
          <p:nvPr/>
        </p:nvSpPr>
        <p:spPr>
          <a:xfrm>
            <a:off x="0" y="0"/>
            <a:ext cx="12192000" cy="6858000"/>
          </a:xfrm>
          <a:prstGeom prst="rect">
            <a:avLst/>
          </a:prstGeom>
          <a:solidFill>
            <a:srgbClr val="5CC0C6"/>
          </a:solidFill>
          <a:ln w="12700" cap="flat" cmpd="sng">
            <a:solidFill>
              <a:srgbClr val="5CC0C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6" name="Google Shape;426;p15"/>
          <p:cNvSpPr/>
          <p:nvPr/>
        </p:nvSpPr>
        <p:spPr>
          <a:xfrm>
            <a:off x="468573" y="0"/>
            <a:ext cx="11254851" cy="6858000"/>
          </a:xfrm>
          <a:prstGeom prst="rect">
            <a:avLst/>
          </a:prstGeom>
          <a:solidFill>
            <a:srgbClr val="FFFFFF"/>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27" name="Google Shape;427;p15"/>
          <p:cNvPicPr preferRelativeResize="0"/>
          <p:nvPr/>
        </p:nvPicPr>
        <p:blipFill rotWithShape="1">
          <a:blip r:embed="rId3">
            <a:alphaModFix/>
          </a:blip>
          <a:srcRect l="22539" t="3814" r="16887" b="44838"/>
          <a:stretch/>
        </p:blipFill>
        <p:spPr>
          <a:xfrm rot="9145744">
            <a:off x="10611243" y="809923"/>
            <a:ext cx="4613103" cy="4537726"/>
          </a:xfrm>
          <a:prstGeom prst="rect">
            <a:avLst/>
          </a:prstGeom>
          <a:noFill/>
          <a:ln>
            <a:noFill/>
          </a:ln>
        </p:spPr>
      </p:pic>
      <p:sp>
        <p:nvSpPr>
          <p:cNvPr id="428" name="Google Shape;428;p15"/>
          <p:cNvSpPr txBox="1"/>
          <p:nvPr/>
        </p:nvSpPr>
        <p:spPr>
          <a:xfrm>
            <a:off x="537073" y="952498"/>
            <a:ext cx="11117853"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633547"/>
              </a:buClr>
              <a:buSzPts val="2000"/>
              <a:buFont typeface="Calibri"/>
              <a:buNone/>
            </a:pPr>
            <a:r>
              <a:rPr lang="en-GB" sz="2000">
                <a:solidFill>
                  <a:srgbClr val="633547"/>
                </a:solidFill>
                <a:latin typeface="Calibri"/>
                <a:ea typeface="Calibri"/>
                <a:cs typeface="Calibri"/>
                <a:sym typeface="Calibri"/>
              </a:rPr>
              <a:t>Even candidates who are successfully hired can be lost within their first three to six months if onboarding is not digitally inclusive.</a:t>
            </a:r>
            <a:endParaRPr/>
          </a:p>
        </p:txBody>
      </p:sp>
      <p:sp>
        <p:nvSpPr>
          <p:cNvPr id="429" name="Google Shape;429;p15"/>
          <p:cNvSpPr txBox="1"/>
          <p:nvPr/>
        </p:nvSpPr>
        <p:spPr>
          <a:xfrm>
            <a:off x="454268" y="1627967"/>
            <a:ext cx="11010368" cy="17722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633547"/>
              </a:buClr>
              <a:buSzPts val="2000"/>
              <a:buFont typeface="Calibri"/>
              <a:buNone/>
            </a:pPr>
            <a:r>
              <a:rPr lang="en-GB" sz="2000" b="1">
                <a:solidFill>
                  <a:srgbClr val="633547"/>
                </a:solidFill>
                <a:latin typeface="Calibri"/>
                <a:ea typeface="Calibri"/>
                <a:cs typeface="Calibri"/>
                <a:sym typeface="Calibri"/>
              </a:rPr>
              <a:t>Documentation and systems barriers:</a:t>
            </a:r>
            <a:endParaRPr sz="2000">
              <a:solidFill>
                <a:srgbClr val="633547"/>
              </a:solidFill>
              <a:latin typeface="Calibri"/>
              <a:ea typeface="Calibri"/>
              <a:cs typeface="Calibri"/>
              <a:sym typeface="Calibri"/>
            </a:endParaRPr>
          </a:p>
          <a:p>
            <a:pPr marL="342900" marR="0" lvl="0" indent="-342900" algn="l" rtl="0">
              <a:spcBef>
                <a:spcPts val="25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Contracts and HR documentation in one language only, no visual guides or translated glossaries</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Internal platforms (HRIS, payroll, scheduling) with no onboarding support for new-to-platform users</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Password and access management systems that assume familiarity with local identity verification tools</a:t>
            </a:r>
            <a:endParaRPr sz="1800">
              <a:solidFill>
                <a:srgbClr val="633547"/>
              </a:solidFill>
              <a:latin typeface="Calibri"/>
              <a:ea typeface="Calibri"/>
              <a:cs typeface="Calibri"/>
              <a:sym typeface="Calibri"/>
            </a:endParaRPr>
          </a:p>
        </p:txBody>
      </p:sp>
      <p:sp>
        <p:nvSpPr>
          <p:cNvPr id="430" name="Google Shape;430;p15"/>
          <p:cNvSpPr txBox="1"/>
          <p:nvPr/>
        </p:nvSpPr>
        <p:spPr>
          <a:xfrm>
            <a:off x="537072" y="3271545"/>
            <a:ext cx="10940954" cy="17722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633547"/>
              </a:buClr>
              <a:buSzPts val="2000"/>
              <a:buFont typeface="Calibri"/>
              <a:buNone/>
            </a:pPr>
            <a:r>
              <a:rPr lang="en-GB" sz="2000" b="1">
                <a:solidFill>
                  <a:srgbClr val="633547"/>
                </a:solidFill>
                <a:latin typeface="Calibri"/>
                <a:ea typeface="Calibri"/>
                <a:cs typeface="Calibri"/>
                <a:sym typeface="Calibri"/>
              </a:rPr>
              <a:t>Communication culture barriers:</a:t>
            </a:r>
            <a:endParaRPr sz="2000">
              <a:solidFill>
                <a:srgbClr val="633547"/>
              </a:solidFill>
              <a:latin typeface="Calibri"/>
              <a:ea typeface="Calibri"/>
              <a:cs typeface="Calibri"/>
              <a:sym typeface="Calibri"/>
            </a:endParaRPr>
          </a:p>
          <a:p>
            <a:pPr marL="342900" marR="0" lvl="0" indent="-342900" algn="l" rtl="0">
              <a:spcBef>
                <a:spcPts val="25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Heavy use of workplace-specific acronyms and informal shorthand in Slack, Teams, or email</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Unwritten norms around communication speed, formality, and tool use, never explained explicitly</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Meeting culture (speaking up, interruption norms, hierarchy signals) varying significantly from some countries of origin</a:t>
            </a:r>
            <a:endParaRPr/>
          </a:p>
        </p:txBody>
      </p:sp>
      <p:sp>
        <p:nvSpPr>
          <p:cNvPr id="431" name="Google Shape;431;p15"/>
          <p:cNvSpPr txBox="1"/>
          <p:nvPr/>
        </p:nvSpPr>
        <p:spPr>
          <a:xfrm>
            <a:off x="537073" y="4656948"/>
            <a:ext cx="11010368" cy="206210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endParaRPr sz="1800">
              <a:solidFill>
                <a:srgbClr val="633547"/>
              </a:solidFill>
              <a:latin typeface="Calibri"/>
              <a:ea typeface="Calibri"/>
              <a:cs typeface="Calibri"/>
              <a:sym typeface="Calibri"/>
            </a:endParaRPr>
          </a:p>
          <a:p>
            <a:pPr marL="0" marR="0" lvl="0" indent="0" algn="l" rtl="0">
              <a:spcBef>
                <a:spcPts val="500"/>
              </a:spcBef>
              <a:spcAft>
                <a:spcPts val="0"/>
              </a:spcAft>
              <a:buClr>
                <a:srgbClr val="633547"/>
              </a:buClr>
              <a:buSzPts val="2000"/>
              <a:buFont typeface="Calibri"/>
              <a:buNone/>
            </a:pPr>
            <a:r>
              <a:rPr lang="en-GB" sz="2000" b="1">
                <a:solidFill>
                  <a:srgbClr val="633547"/>
                </a:solidFill>
                <a:latin typeface="Calibri"/>
                <a:ea typeface="Calibri"/>
                <a:cs typeface="Calibri"/>
                <a:sym typeface="Calibri"/>
              </a:rPr>
              <a:t>Social integration barriers:</a:t>
            </a:r>
            <a:endParaRPr sz="2000">
              <a:solidFill>
                <a:srgbClr val="633547"/>
              </a:solidFill>
              <a:latin typeface="Calibri"/>
              <a:ea typeface="Calibri"/>
              <a:cs typeface="Calibri"/>
              <a:sym typeface="Calibri"/>
            </a:endParaRPr>
          </a:p>
          <a:p>
            <a:pPr marL="342900" marR="0" lvl="0" indent="-342900" algn="l" rtl="0">
              <a:spcBef>
                <a:spcPts val="25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Informal buddy or mentoring structures that form organically, and exclude those who do not share social networks</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After-work social culture built around alcohol or activities that exclude some participants on cultural or financial grounds</a:t>
            </a:r>
            <a:endParaRPr/>
          </a:p>
        </p:txBody>
      </p:sp>
      <p:sp>
        <p:nvSpPr>
          <p:cNvPr id="432" name="Google Shape;432;p15"/>
          <p:cNvSpPr txBox="1"/>
          <p:nvPr/>
        </p:nvSpPr>
        <p:spPr>
          <a:xfrm>
            <a:off x="552156" y="213156"/>
            <a:ext cx="9423779"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a:solidFill>
                  <a:srgbClr val="E1A44A"/>
                </a:solidFill>
                <a:latin typeface="Calibri"/>
                <a:ea typeface="Calibri"/>
                <a:cs typeface="Calibri"/>
                <a:sym typeface="Calibri"/>
              </a:rPr>
              <a:t>Barriers at the Onboarding Stage</a:t>
            </a:r>
            <a:endParaRPr sz="3600">
              <a:solidFill>
                <a:srgbClr val="E1A44A"/>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p16"/>
          <p:cNvSpPr/>
          <p:nvPr/>
        </p:nvSpPr>
        <p:spPr>
          <a:xfrm>
            <a:off x="0" y="0"/>
            <a:ext cx="12192000" cy="2217298"/>
          </a:xfrm>
          <a:prstGeom prst="rect">
            <a:avLst/>
          </a:prstGeom>
          <a:solidFill>
            <a:srgbClr val="E1A44A"/>
          </a:solidFill>
          <a:ln w="12700" cap="flat" cmpd="sng">
            <a:solidFill>
              <a:srgbClr val="E1A44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38" name="Google Shape;438;p16"/>
          <p:cNvSpPr txBox="1"/>
          <p:nvPr/>
        </p:nvSpPr>
        <p:spPr>
          <a:xfrm>
            <a:off x="222801" y="1563247"/>
            <a:ext cx="11711030" cy="707886"/>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rgbClr val="2C2C2C"/>
                </a:solidFill>
                <a:latin typeface="Calibri"/>
                <a:ea typeface="Calibri"/>
                <a:cs typeface="Calibri"/>
                <a:sym typeface="Calibri"/>
              </a:rPr>
              <a:t>Digital bias occurs when the tools, systems, or processes we use to recruit or manage staff encode assumptions about who a 'normal' user is, and disadvantage everyone who does not match that profile</a:t>
            </a:r>
            <a:endParaRPr sz="2000">
              <a:solidFill>
                <a:schemeClr val="dk1"/>
              </a:solidFill>
              <a:latin typeface="Calibri"/>
              <a:ea typeface="Calibri"/>
              <a:cs typeface="Calibri"/>
              <a:sym typeface="Calibri"/>
            </a:endParaRPr>
          </a:p>
        </p:txBody>
      </p:sp>
      <p:sp>
        <p:nvSpPr>
          <p:cNvPr id="439" name="Google Shape;439;p16"/>
          <p:cNvSpPr txBox="1"/>
          <p:nvPr/>
        </p:nvSpPr>
        <p:spPr>
          <a:xfrm>
            <a:off x="247342" y="2271133"/>
            <a:ext cx="11697316" cy="24904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5CC0C6"/>
              </a:buClr>
              <a:buSzPts val="2000"/>
              <a:buFont typeface="Calibri"/>
              <a:buNone/>
            </a:pPr>
            <a:r>
              <a:rPr lang="en-GB" sz="2000" b="1">
                <a:solidFill>
                  <a:srgbClr val="5CC0C6"/>
                </a:solidFill>
                <a:latin typeface="Calibri"/>
                <a:ea typeface="Calibri"/>
                <a:cs typeface="Calibri"/>
                <a:sym typeface="Calibri"/>
              </a:rPr>
              <a:t>Examples of unconscious digital bias in practice:</a:t>
            </a:r>
            <a:endParaRPr sz="2000">
              <a:solidFill>
                <a:srgbClr val="5CC0C6"/>
              </a:solidFill>
              <a:latin typeface="Calibri"/>
              <a:ea typeface="Calibri"/>
              <a:cs typeface="Calibri"/>
              <a:sym typeface="Calibri"/>
            </a:endParaRPr>
          </a:p>
          <a:p>
            <a:pPr marL="342900" marR="0" lvl="0" indent="-342900" algn="l" rtl="0">
              <a:spcBef>
                <a:spcPts val="250"/>
              </a:spcBef>
              <a:spcAft>
                <a:spcPts val="0"/>
              </a:spcAft>
              <a:buClr>
                <a:srgbClr val="2C2C2C"/>
              </a:buClr>
              <a:buSzPts val="2000"/>
              <a:buFont typeface="Arial"/>
              <a:buChar char="•"/>
            </a:pPr>
            <a:r>
              <a:rPr lang="en-GB" sz="2000">
                <a:solidFill>
                  <a:srgbClr val="2C2C2C"/>
                </a:solidFill>
                <a:latin typeface="Calibri"/>
                <a:ea typeface="Calibri"/>
                <a:cs typeface="Calibri"/>
                <a:sym typeface="Calibri"/>
              </a:rPr>
              <a:t>An ATS trained on historical hiring data replicates past demographic patterns in ranking candidates</a:t>
            </a:r>
            <a:endParaRPr sz="2000">
              <a:solidFill>
                <a:schemeClr val="dk1"/>
              </a:solidFill>
              <a:latin typeface="Calibri"/>
              <a:ea typeface="Calibri"/>
              <a:cs typeface="Calibri"/>
              <a:sym typeface="Calibri"/>
            </a:endParaRPr>
          </a:p>
          <a:p>
            <a:pPr marL="342900" marR="0" lvl="0" indent="-342900" algn="l" rtl="0">
              <a:spcBef>
                <a:spcPts val="300"/>
              </a:spcBef>
              <a:spcAft>
                <a:spcPts val="0"/>
              </a:spcAft>
              <a:buClr>
                <a:srgbClr val="2C2C2C"/>
              </a:buClr>
              <a:buSzPts val="2000"/>
              <a:buFont typeface="Arial"/>
              <a:buChar char="•"/>
            </a:pPr>
            <a:r>
              <a:rPr lang="en-GB" sz="2000">
                <a:solidFill>
                  <a:srgbClr val="2C2C2C"/>
                </a:solidFill>
                <a:latin typeface="Calibri"/>
                <a:ea typeface="Calibri"/>
                <a:cs typeface="Calibri"/>
                <a:sym typeface="Calibri"/>
              </a:rPr>
              <a:t>A job portal built for domestic applicants renders inaccessible to international phone or address formats</a:t>
            </a:r>
            <a:endParaRPr sz="2000">
              <a:solidFill>
                <a:schemeClr val="dk1"/>
              </a:solidFill>
              <a:latin typeface="Calibri"/>
              <a:ea typeface="Calibri"/>
              <a:cs typeface="Calibri"/>
              <a:sym typeface="Calibri"/>
            </a:endParaRPr>
          </a:p>
          <a:p>
            <a:pPr marL="342900" marR="0" lvl="0" indent="-342900" algn="l" rtl="0">
              <a:spcBef>
                <a:spcPts val="300"/>
              </a:spcBef>
              <a:spcAft>
                <a:spcPts val="0"/>
              </a:spcAft>
              <a:buClr>
                <a:srgbClr val="2C2C2C"/>
              </a:buClr>
              <a:buSzPts val="2000"/>
              <a:buFont typeface="Arial"/>
              <a:buChar char="•"/>
            </a:pPr>
            <a:r>
              <a:rPr lang="en-GB" sz="2000">
                <a:solidFill>
                  <a:srgbClr val="2C2C2C"/>
                </a:solidFill>
                <a:latin typeface="Calibri"/>
                <a:ea typeface="Calibri"/>
                <a:cs typeface="Calibri"/>
                <a:sym typeface="Calibri"/>
              </a:rPr>
              <a:t>A platform's UX is designed for native speakers, with idiom-heavy error messages, jargon-heavy navigation</a:t>
            </a:r>
            <a:endParaRPr sz="2000">
              <a:solidFill>
                <a:schemeClr val="dk1"/>
              </a:solidFill>
              <a:latin typeface="Calibri"/>
              <a:ea typeface="Calibri"/>
              <a:cs typeface="Calibri"/>
              <a:sym typeface="Calibri"/>
            </a:endParaRPr>
          </a:p>
          <a:p>
            <a:pPr marL="342900" marR="0" lvl="0" indent="-342900" algn="l" rtl="0">
              <a:spcBef>
                <a:spcPts val="300"/>
              </a:spcBef>
              <a:spcAft>
                <a:spcPts val="0"/>
              </a:spcAft>
              <a:buClr>
                <a:srgbClr val="2C2C2C"/>
              </a:buClr>
              <a:buSzPts val="2000"/>
              <a:buFont typeface="Arial"/>
              <a:buChar char="•"/>
            </a:pPr>
            <a:r>
              <a:rPr lang="en-GB" sz="2000">
                <a:solidFill>
                  <a:srgbClr val="2C2C2C"/>
                </a:solidFill>
                <a:latin typeface="Calibri"/>
                <a:ea typeface="Calibri"/>
                <a:cs typeface="Calibri"/>
                <a:sym typeface="Calibri"/>
              </a:rPr>
              <a:t>A video interview tool scores tone of voice and eye contact, penalising those whose cultural communication norms differ</a:t>
            </a:r>
            <a:endParaRPr sz="2000">
              <a:solidFill>
                <a:schemeClr val="dk1"/>
              </a:solidFill>
              <a:latin typeface="Calibri"/>
              <a:ea typeface="Calibri"/>
              <a:cs typeface="Calibri"/>
              <a:sym typeface="Calibri"/>
            </a:endParaRPr>
          </a:p>
          <a:p>
            <a:pPr marL="342900" marR="0" lvl="0" indent="-342900" algn="l" rtl="0">
              <a:spcBef>
                <a:spcPts val="300"/>
              </a:spcBef>
              <a:spcAft>
                <a:spcPts val="0"/>
              </a:spcAft>
              <a:buClr>
                <a:srgbClr val="2C2C2C"/>
              </a:buClr>
              <a:buSzPts val="2000"/>
              <a:buFont typeface="Arial"/>
              <a:buChar char="•"/>
            </a:pPr>
            <a:r>
              <a:rPr lang="en-GB" sz="2000">
                <a:solidFill>
                  <a:srgbClr val="2C2C2C"/>
                </a:solidFill>
                <a:latin typeface="Calibri"/>
                <a:ea typeface="Calibri"/>
                <a:cs typeface="Calibri"/>
                <a:sym typeface="Calibri"/>
              </a:rPr>
              <a:t>Stock images on your careers page show only one demographic, signalling implicitly who belongs</a:t>
            </a:r>
            <a:endParaRPr sz="2000">
              <a:solidFill>
                <a:schemeClr val="dk1"/>
              </a:solidFill>
              <a:latin typeface="Calibri"/>
              <a:ea typeface="Calibri"/>
              <a:cs typeface="Calibri"/>
              <a:sym typeface="Calibri"/>
            </a:endParaRPr>
          </a:p>
        </p:txBody>
      </p:sp>
      <p:sp>
        <p:nvSpPr>
          <p:cNvPr id="440" name="Google Shape;440;p16"/>
          <p:cNvSpPr txBox="1"/>
          <p:nvPr/>
        </p:nvSpPr>
        <p:spPr>
          <a:xfrm>
            <a:off x="247342" y="5123169"/>
            <a:ext cx="11711030" cy="10541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5CC0C6"/>
              </a:buClr>
              <a:buSzPts val="2000"/>
              <a:buFont typeface="Calibri"/>
              <a:buNone/>
            </a:pPr>
            <a:r>
              <a:rPr lang="en-GB" sz="2000" b="1">
                <a:solidFill>
                  <a:srgbClr val="5CC0C6"/>
                </a:solidFill>
                <a:latin typeface="Calibri"/>
                <a:ea typeface="Calibri"/>
                <a:cs typeface="Calibri"/>
                <a:sym typeface="Calibri"/>
              </a:rPr>
              <a:t>The key insight:</a:t>
            </a:r>
            <a:endParaRPr sz="2000">
              <a:solidFill>
                <a:srgbClr val="5CC0C6"/>
              </a:solidFill>
              <a:latin typeface="Calibri"/>
              <a:ea typeface="Calibri"/>
              <a:cs typeface="Calibri"/>
              <a:sym typeface="Calibri"/>
            </a:endParaRPr>
          </a:p>
          <a:p>
            <a:pPr marL="0" marR="0" lvl="0" indent="0" algn="l" rtl="0">
              <a:spcBef>
                <a:spcPts val="300"/>
              </a:spcBef>
              <a:spcAft>
                <a:spcPts val="0"/>
              </a:spcAft>
              <a:buClr>
                <a:srgbClr val="2C2C2C"/>
              </a:buClr>
              <a:buSzPts val="2000"/>
              <a:buFont typeface="Calibri"/>
              <a:buNone/>
            </a:pPr>
            <a:r>
              <a:rPr lang="en-GB" sz="2000">
                <a:solidFill>
                  <a:srgbClr val="2C2C2C"/>
                </a:solidFill>
                <a:latin typeface="Calibri"/>
                <a:ea typeface="Calibri"/>
                <a:cs typeface="Calibri"/>
                <a:sym typeface="Calibri"/>
              </a:rPr>
              <a:t>Bias is not always intentional. It is often structural. The question is not whether your organisation is biased, it is where the bias sits in your system, and what you choose to do about it.</a:t>
            </a:r>
            <a:endParaRPr sz="2000">
              <a:solidFill>
                <a:schemeClr val="dk1"/>
              </a:solidFill>
              <a:latin typeface="Calibri"/>
              <a:ea typeface="Calibri"/>
              <a:cs typeface="Calibri"/>
              <a:sym typeface="Calibri"/>
            </a:endParaRPr>
          </a:p>
        </p:txBody>
      </p:sp>
      <p:sp>
        <p:nvSpPr>
          <p:cNvPr id="441" name="Google Shape;441;p16"/>
          <p:cNvSpPr txBox="1"/>
          <p:nvPr/>
        </p:nvSpPr>
        <p:spPr>
          <a:xfrm>
            <a:off x="225679" y="6231139"/>
            <a:ext cx="1369126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rgbClr val="2C2C2C"/>
                </a:solidFill>
                <a:latin typeface="Calibri"/>
                <a:ea typeface="Calibri"/>
                <a:cs typeface="Calibri"/>
                <a:sym typeface="Calibri"/>
              </a:rPr>
              <a:t>The next section will help you locate it</a:t>
            </a:r>
            <a:endParaRPr sz="2000">
              <a:solidFill>
                <a:schemeClr val="dk1"/>
              </a:solidFill>
              <a:latin typeface="Calibri"/>
              <a:ea typeface="Calibri"/>
              <a:cs typeface="Calibri"/>
              <a:sym typeface="Calibri"/>
            </a:endParaRPr>
          </a:p>
        </p:txBody>
      </p:sp>
      <p:sp>
        <p:nvSpPr>
          <p:cNvPr id="442" name="Google Shape;442;p16"/>
          <p:cNvSpPr txBox="1"/>
          <p:nvPr/>
        </p:nvSpPr>
        <p:spPr>
          <a:xfrm>
            <a:off x="274637" y="226751"/>
            <a:ext cx="8789158"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a:solidFill>
                  <a:srgbClr val="FFFFFF"/>
                </a:solidFill>
                <a:latin typeface="Calibri"/>
                <a:ea typeface="Calibri"/>
                <a:cs typeface="Calibri"/>
                <a:sym typeface="Calibri"/>
              </a:rPr>
              <a:t>What Is Unconscious Digital Bias? — And Do You Have It?</a:t>
            </a:r>
            <a:endParaRPr sz="3600">
              <a:solidFill>
                <a:srgbClr val="FFFFFF"/>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17"/>
          <p:cNvSpPr/>
          <p:nvPr/>
        </p:nvSpPr>
        <p:spPr>
          <a:xfrm>
            <a:off x="0" y="10104"/>
            <a:ext cx="10648561" cy="6858000"/>
          </a:xfrm>
          <a:prstGeom prst="rect">
            <a:avLst/>
          </a:prstGeom>
          <a:solidFill>
            <a:srgbClr val="FFFFFF"/>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8" name="Google Shape;448;p17"/>
          <p:cNvSpPr/>
          <p:nvPr/>
        </p:nvSpPr>
        <p:spPr>
          <a:xfrm>
            <a:off x="125202" y="944389"/>
            <a:ext cx="2360874" cy="5081234"/>
          </a:xfrm>
          <a:prstGeom prst="rect">
            <a:avLst/>
          </a:prstGeom>
          <a:solidFill>
            <a:srgbClr val="E1A44A"/>
          </a:solidFill>
          <a:ln w="12700" cap="flat" cmpd="sng">
            <a:solidFill>
              <a:srgbClr val="E1A44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9" name="Google Shape;449;p17"/>
          <p:cNvSpPr txBox="1"/>
          <p:nvPr/>
        </p:nvSpPr>
        <p:spPr>
          <a:xfrm>
            <a:off x="2715720" y="4030027"/>
            <a:ext cx="9226071" cy="213135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5CC0C6"/>
              </a:buClr>
              <a:buSzPts val="2000"/>
              <a:buFont typeface="Calibri"/>
              <a:buNone/>
            </a:pPr>
            <a:r>
              <a:rPr lang="en-GB" sz="2000" b="1">
                <a:solidFill>
                  <a:srgbClr val="5CC0C6"/>
                </a:solidFill>
                <a:latin typeface="Calibri"/>
                <a:ea typeface="Calibri"/>
                <a:cs typeface="Calibri"/>
                <a:sym typeface="Calibri"/>
              </a:rPr>
              <a:t>Onboarding, ask yourself:</a:t>
            </a:r>
            <a:endParaRPr sz="2000">
              <a:solidFill>
                <a:srgbClr val="5CC0C6"/>
              </a:solidFill>
              <a:latin typeface="Calibri"/>
              <a:ea typeface="Calibri"/>
              <a:cs typeface="Calibri"/>
              <a:sym typeface="Calibri"/>
            </a:endParaRPr>
          </a:p>
          <a:p>
            <a:pPr marL="342900" marR="0" lvl="0" indent="-342900" algn="l" rtl="0">
              <a:spcBef>
                <a:spcPts val="25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Is our onboarding documentation available in plain language, with visual support?</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Do we provide a workplace glossary covering systems, processes, and communication norms?</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Do we have a formal buddy or mentoring system, not just an informal one?</a:t>
            </a:r>
            <a:endParaRPr/>
          </a:p>
          <a:p>
            <a:pPr marL="342900" marR="0" lvl="0" indent="-215900" algn="l" rtl="0">
              <a:spcBef>
                <a:spcPts val="300"/>
              </a:spcBef>
              <a:spcAft>
                <a:spcPts val="0"/>
              </a:spcAft>
              <a:buClr>
                <a:schemeClr val="dk1"/>
              </a:buClr>
              <a:buSzPts val="2000"/>
              <a:buFont typeface="Arial"/>
              <a:buNone/>
            </a:pPr>
            <a:endParaRPr sz="2000">
              <a:solidFill>
                <a:srgbClr val="633547"/>
              </a:solidFill>
              <a:latin typeface="Calibri"/>
              <a:ea typeface="Calibri"/>
              <a:cs typeface="Calibri"/>
              <a:sym typeface="Calibri"/>
            </a:endParaRPr>
          </a:p>
        </p:txBody>
      </p:sp>
      <p:sp>
        <p:nvSpPr>
          <p:cNvPr id="450" name="Google Shape;450;p17"/>
          <p:cNvSpPr txBox="1"/>
          <p:nvPr/>
        </p:nvSpPr>
        <p:spPr>
          <a:xfrm>
            <a:off x="2715720" y="434171"/>
            <a:ext cx="9476280" cy="213135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5CC0C6"/>
              </a:buClr>
              <a:buSzPts val="2000"/>
              <a:buFont typeface="Calibri"/>
              <a:buNone/>
            </a:pPr>
            <a:r>
              <a:rPr lang="en-GB" sz="2000" b="1">
                <a:solidFill>
                  <a:srgbClr val="5CC0C6"/>
                </a:solidFill>
                <a:latin typeface="Calibri"/>
                <a:ea typeface="Calibri"/>
                <a:cs typeface="Calibri"/>
                <a:sym typeface="Calibri"/>
              </a:rPr>
              <a:t>Recruitment, ask yourself:</a:t>
            </a:r>
            <a:endParaRPr sz="2000">
              <a:solidFill>
                <a:srgbClr val="5CC0C6"/>
              </a:solidFill>
              <a:latin typeface="Calibri"/>
              <a:ea typeface="Calibri"/>
              <a:cs typeface="Calibri"/>
              <a:sym typeface="Calibri"/>
            </a:endParaRPr>
          </a:p>
          <a:p>
            <a:pPr marL="342900" marR="0" lvl="0" indent="-342900" algn="l" rtl="0">
              <a:spcBef>
                <a:spcPts val="25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Does our job portal accept non-EU phone numbers and addresses?</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Does our ATS flag or reject applications based on non-EU qualification formats?</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Are our job descriptions written in plain English, free of local idiom and unexplained acronyms?</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Do we indicate that international applicants are eligible and encouraged?</a:t>
            </a:r>
            <a:endParaRPr/>
          </a:p>
        </p:txBody>
      </p:sp>
      <p:sp>
        <p:nvSpPr>
          <p:cNvPr id="451" name="Google Shape;451;p17"/>
          <p:cNvSpPr txBox="1"/>
          <p:nvPr/>
        </p:nvSpPr>
        <p:spPr>
          <a:xfrm>
            <a:off x="2715720" y="2565524"/>
            <a:ext cx="9476280" cy="146450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5CC0C6"/>
              </a:buClr>
              <a:buSzPts val="2000"/>
              <a:buFont typeface="Calibri"/>
              <a:buNone/>
            </a:pPr>
            <a:r>
              <a:rPr lang="en-GB" sz="2000" b="1">
                <a:solidFill>
                  <a:srgbClr val="5CC0C6"/>
                </a:solidFill>
                <a:latin typeface="Calibri"/>
                <a:ea typeface="Calibri"/>
                <a:cs typeface="Calibri"/>
                <a:sym typeface="Calibri"/>
              </a:rPr>
              <a:t>Interview, ask yourself:</a:t>
            </a:r>
            <a:endParaRPr sz="2000">
              <a:solidFill>
                <a:srgbClr val="5CC0C6"/>
              </a:solidFill>
              <a:latin typeface="Calibri"/>
              <a:ea typeface="Calibri"/>
              <a:cs typeface="Calibri"/>
              <a:sym typeface="Calibri"/>
            </a:endParaRPr>
          </a:p>
          <a:p>
            <a:pPr marL="342900" marR="0" lvl="0" indent="-342900" algn="l" rtl="0">
              <a:spcBef>
                <a:spcPts val="25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Do we offer platform options or async alternatives for video interviews?</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Do we brief candidates in advance on format, tools, and expectations?</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Do we use structured scoring to reduce individual assessor bias?</a:t>
            </a:r>
            <a:endParaRPr/>
          </a:p>
        </p:txBody>
      </p:sp>
      <p:sp>
        <p:nvSpPr>
          <p:cNvPr id="452" name="Google Shape;452;p17"/>
          <p:cNvSpPr txBox="1"/>
          <p:nvPr/>
        </p:nvSpPr>
        <p:spPr>
          <a:xfrm>
            <a:off x="200170" y="1453945"/>
            <a:ext cx="2210937" cy="39703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a:solidFill>
                  <a:srgbClr val="FFFFFF"/>
                </a:solidFill>
                <a:latin typeface="Calibri"/>
                <a:ea typeface="Calibri"/>
                <a:cs typeface="Calibri"/>
                <a:sym typeface="Calibri"/>
              </a:rPr>
              <a:t>Self-Audit Prompt: Where Are the Barriers in Your Process?</a:t>
            </a:r>
            <a:endParaRPr sz="3600">
              <a:solidFill>
                <a:schemeClr val="dk1"/>
              </a:solidFill>
              <a:latin typeface="Calibri"/>
              <a:ea typeface="Calibri"/>
              <a:cs typeface="Calibri"/>
              <a:sym typeface="Calibri"/>
            </a:endParaRPr>
          </a:p>
        </p:txBody>
      </p:sp>
      <p:sp>
        <p:nvSpPr>
          <p:cNvPr id="453" name="Google Shape;453;p17"/>
          <p:cNvSpPr txBox="1"/>
          <p:nvPr/>
        </p:nvSpPr>
        <p:spPr>
          <a:xfrm>
            <a:off x="2715720" y="5807437"/>
            <a:ext cx="9130537"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rgbClr val="E1A44A"/>
                </a:solidFill>
                <a:latin typeface="Calibri"/>
                <a:ea typeface="Calibri"/>
                <a:cs typeface="Calibri"/>
                <a:sym typeface="Calibri"/>
              </a:rPr>
              <a:t>Rate each area: Green (in place), Amber (partial), Red (not in place). We will return to this in the activity.</a:t>
            </a:r>
            <a:endParaRPr sz="2000">
              <a:solidFill>
                <a:srgbClr val="E1A44A"/>
              </a:solidFill>
              <a:latin typeface="Calibri"/>
              <a:ea typeface="Calibri"/>
              <a:cs typeface="Calibri"/>
              <a:sym typeface="Calibri"/>
            </a:endParaRPr>
          </a:p>
        </p:txBody>
      </p:sp>
      <p:pic>
        <p:nvPicPr>
          <p:cNvPr id="454" name="Google Shape;454;p17"/>
          <p:cNvPicPr preferRelativeResize="0"/>
          <p:nvPr/>
        </p:nvPicPr>
        <p:blipFill rotWithShape="1">
          <a:blip r:embed="rId3">
            <a:alphaModFix/>
          </a:blip>
          <a:srcRect/>
          <a:stretch/>
        </p:blipFill>
        <p:spPr>
          <a:xfrm>
            <a:off x="11268075" y="1666309"/>
            <a:ext cx="923925" cy="20097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18"/>
          <p:cNvSpPr/>
          <p:nvPr/>
        </p:nvSpPr>
        <p:spPr>
          <a:xfrm>
            <a:off x="0" y="0"/>
            <a:ext cx="10648561" cy="6858000"/>
          </a:xfrm>
          <a:prstGeom prst="rect">
            <a:avLst/>
          </a:prstGeom>
          <a:solidFill>
            <a:srgbClr val="FFFFFF"/>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0" name="Google Shape;460;p18"/>
          <p:cNvSpPr/>
          <p:nvPr/>
        </p:nvSpPr>
        <p:spPr>
          <a:xfrm>
            <a:off x="1" y="-1"/>
            <a:ext cx="12192000" cy="995937"/>
          </a:xfrm>
          <a:prstGeom prst="rect">
            <a:avLst/>
          </a:prstGeom>
          <a:solidFill>
            <a:srgbClr val="5CC0C6"/>
          </a:solidFill>
          <a:ln w="12700" cap="flat" cmpd="sng">
            <a:solidFill>
              <a:srgbClr val="5CC0C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1" name="Google Shape;461;p18"/>
          <p:cNvSpPr txBox="1"/>
          <p:nvPr/>
        </p:nvSpPr>
        <p:spPr>
          <a:xfrm>
            <a:off x="171765" y="4951868"/>
            <a:ext cx="10679592" cy="16568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rgbClr val="633547"/>
                </a:solidFill>
                <a:latin typeface="Calibri"/>
                <a:ea typeface="Calibri"/>
                <a:cs typeface="Calibri"/>
                <a:sym typeface="Calibri"/>
              </a:rPr>
              <a:t>3. Team Communication Charter</a:t>
            </a:r>
            <a:endParaRPr/>
          </a:p>
          <a:p>
            <a:pPr marL="285750" marR="0" lvl="0" indent="-285750" algn="l" rtl="0">
              <a:spcBef>
                <a:spcPts val="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Agreed norms for which tool to use for what (email vs. Teams vs. Slack)</a:t>
            </a:r>
            <a:endParaRPr/>
          </a:p>
          <a:p>
            <a:pPr marL="285750" marR="0" lvl="0" indent="-285750" algn="l" rtl="0">
              <a:spcBef>
                <a:spcPts val="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Explicit expectations around response times</a:t>
            </a:r>
            <a:endParaRPr/>
          </a:p>
          <a:p>
            <a:pPr marL="285750" marR="0" lvl="0" indent="-285750" algn="l" rtl="0">
              <a:spcBef>
                <a:spcPts val="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Agreed language: no unexplained acronyms in written comms</a:t>
            </a:r>
            <a:endParaRPr/>
          </a:p>
          <a:p>
            <a:pPr marL="342900" marR="0" lvl="0" indent="-215900" algn="l" rtl="0">
              <a:spcBef>
                <a:spcPts val="150"/>
              </a:spcBef>
              <a:spcAft>
                <a:spcPts val="0"/>
              </a:spcAft>
              <a:buClr>
                <a:schemeClr val="dk1"/>
              </a:buClr>
              <a:buSzPts val="2000"/>
              <a:buFont typeface="Arial"/>
              <a:buNone/>
            </a:pPr>
            <a:endParaRPr sz="2000">
              <a:solidFill>
                <a:srgbClr val="633547"/>
              </a:solidFill>
              <a:latin typeface="Calibri"/>
              <a:ea typeface="Calibri"/>
              <a:cs typeface="Calibri"/>
              <a:sym typeface="Calibri"/>
            </a:endParaRPr>
          </a:p>
        </p:txBody>
      </p:sp>
      <p:sp>
        <p:nvSpPr>
          <p:cNvPr id="462" name="Google Shape;462;p18"/>
          <p:cNvSpPr txBox="1"/>
          <p:nvPr/>
        </p:nvSpPr>
        <p:spPr>
          <a:xfrm>
            <a:off x="151366" y="2247816"/>
            <a:ext cx="10976180" cy="13234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rgbClr val="633547"/>
                </a:solidFill>
                <a:latin typeface="Calibri"/>
                <a:ea typeface="Calibri"/>
                <a:cs typeface="Calibri"/>
                <a:sym typeface="Calibri"/>
              </a:rPr>
              <a:t>1. Workplace Glossary (20–40 terms)</a:t>
            </a:r>
            <a:endParaRPr/>
          </a:p>
          <a:p>
            <a:pPr marL="342900" marR="0" lvl="0" indent="-342900" algn="l" rtl="0">
              <a:spcBef>
                <a:spcPts val="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Key systems: payroll platform, scheduling tool, internal messaging</a:t>
            </a:r>
            <a:endParaRPr/>
          </a:p>
          <a:p>
            <a:pPr marL="342900" marR="0" lvl="0" indent="-342900" algn="l" rtl="0">
              <a:spcBef>
                <a:spcPts val="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Key processes: how to book leave, how to report an issue, how to access IT support</a:t>
            </a:r>
            <a:endParaRPr/>
          </a:p>
          <a:p>
            <a:pPr marL="342900" marR="0" lvl="0" indent="-342900" algn="l" rtl="0">
              <a:spcBef>
                <a:spcPts val="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Key communication norms: meeting expectations, email formality level, response time expectations</a:t>
            </a:r>
            <a:endParaRPr/>
          </a:p>
        </p:txBody>
      </p:sp>
      <p:sp>
        <p:nvSpPr>
          <p:cNvPr id="463" name="Google Shape;463;p18"/>
          <p:cNvSpPr txBox="1"/>
          <p:nvPr/>
        </p:nvSpPr>
        <p:spPr>
          <a:xfrm>
            <a:off x="171765" y="3628429"/>
            <a:ext cx="11113856" cy="13234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rgbClr val="633547"/>
                </a:solidFill>
                <a:latin typeface="Calibri"/>
                <a:ea typeface="Calibri"/>
                <a:cs typeface="Calibri"/>
                <a:sym typeface="Calibri"/>
              </a:rPr>
              <a:t>2. Visual Onboarding Guide</a:t>
            </a:r>
            <a:endParaRPr/>
          </a:p>
          <a:p>
            <a:pPr marL="285750" marR="0" lvl="0" indent="-285750" algn="l" rtl="0">
              <a:spcBef>
                <a:spcPts val="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Floor plan / team map with names and roles</a:t>
            </a:r>
            <a:endParaRPr/>
          </a:p>
          <a:p>
            <a:pPr marL="285750" marR="0" lvl="0" indent="-285750" algn="l" rtl="0">
              <a:spcBef>
                <a:spcPts val="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Process flowcharts: 'Your first week', 'How to request leave', 'How to escalate an issue'</a:t>
            </a:r>
            <a:endParaRPr/>
          </a:p>
          <a:p>
            <a:pPr marL="285750" marR="0" lvl="0" indent="-285750" algn="l" rtl="0">
              <a:spcBef>
                <a:spcPts val="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Icons and diagrams rather than text-heavy paragraphs</a:t>
            </a:r>
            <a:endParaRPr/>
          </a:p>
        </p:txBody>
      </p:sp>
      <p:sp>
        <p:nvSpPr>
          <p:cNvPr id="464" name="Google Shape;464;p18"/>
          <p:cNvSpPr txBox="1"/>
          <p:nvPr/>
        </p:nvSpPr>
        <p:spPr>
          <a:xfrm>
            <a:off x="186072" y="219776"/>
            <a:ext cx="1215377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a:solidFill>
                  <a:srgbClr val="FFFFFF"/>
                </a:solidFill>
                <a:latin typeface="Calibri"/>
                <a:ea typeface="Calibri"/>
                <a:cs typeface="Calibri"/>
                <a:sym typeface="Calibri"/>
              </a:rPr>
              <a:t>Shared-Language Tools — Practical Communication Supports</a:t>
            </a:r>
            <a:endParaRPr sz="3600">
              <a:solidFill>
                <a:srgbClr val="FFFFFF"/>
              </a:solidFill>
              <a:latin typeface="Calibri"/>
              <a:ea typeface="Calibri"/>
              <a:cs typeface="Calibri"/>
              <a:sym typeface="Calibri"/>
            </a:endParaRPr>
          </a:p>
        </p:txBody>
      </p:sp>
      <p:sp>
        <p:nvSpPr>
          <p:cNvPr id="465" name="Google Shape;465;p18"/>
          <p:cNvSpPr txBox="1"/>
          <p:nvPr/>
        </p:nvSpPr>
        <p:spPr>
          <a:xfrm>
            <a:off x="147849" y="6294365"/>
            <a:ext cx="10561928"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rgbClr val="5CC0C6"/>
                </a:solidFill>
                <a:latin typeface="Calibri"/>
                <a:ea typeface="Calibri"/>
                <a:cs typeface="Calibri"/>
                <a:sym typeface="Calibri"/>
              </a:rPr>
              <a:t>These tools benefit all staff, not only migrant employees</a:t>
            </a:r>
            <a:r>
              <a:rPr lang="en-GB" sz="1800">
                <a:solidFill>
                  <a:srgbClr val="5CC0C6"/>
                </a:solidFill>
                <a:latin typeface="Calibri"/>
                <a:ea typeface="Calibri"/>
                <a:cs typeface="Calibri"/>
                <a:sym typeface="Calibri"/>
              </a:rPr>
              <a:t>.</a:t>
            </a:r>
            <a:endParaRPr sz="2000">
              <a:solidFill>
                <a:srgbClr val="5CC0C6"/>
              </a:solidFill>
              <a:latin typeface="Calibri"/>
              <a:ea typeface="Calibri"/>
              <a:cs typeface="Calibri"/>
              <a:sym typeface="Calibri"/>
            </a:endParaRPr>
          </a:p>
        </p:txBody>
      </p:sp>
      <p:sp>
        <p:nvSpPr>
          <p:cNvPr id="466" name="Google Shape;466;p18"/>
          <p:cNvSpPr txBox="1"/>
          <p:nvPr/>
        </p:nvSpPr>
        <p:spPr>
          <a:xfrm>
            <a:off x="150124" y="1847706"/>
            <a:ext cx="7049035"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E1A44A"/>
              </a:buClr>
              <a:buSzPts val="2000"/>
              <a:buFont typeface="Calibri"/>
              <a:buNone/>
            </a:pPr>
            <a:r>
              <a:rPr lang="en-GB" sz="2000" b="1">
                <a:solidFill>
                  <a:srgbClr val="E1A44A"/>
                </a:solidFill>
                <a:latin typeface="Calibri"/>
                <a:ea typeface="Calibri"/>
                <a:cs typeface="Calibri"/>
                <a:sym typeface="Calibri"/>
              </a:rPr>
              <a:t>Three tools every employer can create:</a:t>
            </a:r>
            <a:endParaRPr sz="2000">
              <a:solidFill>
                <a:srgbClr val="E1A44A"/>
              </a:solidFill>
              <a:latin typeface="Calibri"/>
              <a:ea typeface="Calibri"/>
              <a:cs typeface="Calibri"/>
              <a:sym typeface="Calibri"/>
            </a:endParaRPr>
          </a:p>
        </p:txBody>
      </p:sp>
      <p:sp>
        <p:nvSpPr>
          <p:cNvPr id="467" name="Google Shape;467;p18"/>
          <p:cNvSpPr txBox="1"/>
          <p:nvPr/>
        </p:nvSpPr>
        <p:spPr>
          <a:xfrm>
            <a:off x="147849" y="1111233"/>
            <a:ext cx="12192000"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633547"/>
              </a:buClr>
              <a:buSzPts val="2000"/>
              <a:buFont typeface="Calibri"/>
              <a:buNone/>
            </a:pPr>
            <a:r>
              <a:rPr lang="en-GB" sz="2000">
                <a:solidFill>
                  <a:srgbClr val="633547"/>
                </a:solidFill>
                <a:latin typeface="Calibri"/>
                <a:ea typeface="Calibri"/>
                <a:cs typeface="Calibri"/>
                <a:sym typeface="Calibri"/>
              </a:rPr>
              <a:t>Shared-language tools are low-cost, high-impact resources that help new employees from diverse backgrounds navigate workplace communication with confidence.</a:t>
            </a:r>
            <a:endParaRPr/>
          </a:p>
        </p:txBody>
      </p:sp>
      <p:pic>
        <p:nvPicPr>
          <p:cNvPr id="468" name="Google Shape;468;p18"/>
          <p:cNvPicPr preferRelativeResize="0"/>
          <p:nvPr/>
        </p:nvPicPr>
        <p:blipFill rotWithShape="1">
          <a:blip r:embed="rId3">
            <a:alphaModFix/>
          </a:blip>
          <a:srcRect l="22539" t="3814" r="16887" b="44838"/>
          <a:stretch/>
        </p:blipFill>
        <p:spPr>
          <a:xfrm rot="9145744">
            <a:off x="8463368" y="5123586"/>
            <a:ext cx="2075224" cy="204131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19"/>
          <p:cNvSpPr/>
          <p:nvPr/>
        </p:nvSpPr>
        <p:spPr>
          <a:xfrm>
            <a:off x="424903" y="0"/>
            <a:ext cx="10979626" cy="6858000"/>
          </a:xfrm>
          <a:prstGeom prst="rect">
            <a:avLst/>
          </a:prstGeom>
          <a:solidFill>
            <a:srgbClr val="FFFFFF"/>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74" name="Google Shape;474;p19"/>
          <p:cNvSpPr txBox="1"/>
          <p:nvPr/>
        </p:nvSpPr>
        <p:spPr>
          <a:xfrm>
            <a:off x="491316" y="1931096"/>
            <a:ext cx="11313995" cy="11182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633547"/>
              </a:buClr>
              <a:buSzPts val="2000"/>
              <a:buFont typeface="Calibri"/>
              <a:buNone/>
            </a:pPr>
            <a:r>
              <a:rPr lang="en-GB" sz="2000">
                <a:solidFill>
                  <a:srgbClr val="633547"/>
                </a:solidFill>
                <a:latin typeface="Calibri"/>
                <a:ea typeface="Calibri"/>
                <a:cs typeface="Calibri"/>
                <a:sym typeface="Calibri"/>
              </a:rPr>
              <a:t>For each one, identify:</a:t>
            </a:r>
            <a:endParaRPr/>
          </a:p>
          <a:p>
            <a:pPr marL="342900" marR="0" lvl="0" indent="-342900" algn="l" rtl="0">
              <a:spcBef>
                <a:spcPts val="35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At least two language or digital barriers a highly skilled migrant woman might encounter</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One simple fix for each barrier — what would you change, and how?</a:t>
            </a:r>
            <a:endParaRPr/>
          </a:p>
        </p:txBody>
      </p:sp>
      <p:sp>
        <p:nvSpPr>
          <p:cNvPr id="475" name="Google Shape;475;p19"/>
          <p:cNvSpPr txBox="1"/>
          <p:nvPr/>
        </p:nvSpPr>
        <p:spPr>
          <a:xfrm>
            <a:off x="491316" y="827462"/>
            <a:ext cx="10979624" cy="10541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B5404A"/>
              </a:buClr>
              <a:buSzPts val="2000"/>
              <a:buFont typeface="Calibri"/>
              <a:buNone/>
            </a:pPr>
            <a:r>
              <a:rPr lang="en-GB" sz="2000" b="1">
                <a:solidFill>
                  <a:srgbClr val="B5404A"/>
                </a:solidFill>
                <a:latin typeface="Calibri"/>
                <a:ea typeface="Calibri"/>
                <a:cs typeface="Calibri"/>
                <a:sym typeface="Calibri"/>
              </a:rPr>
              <a:t>Instructions:</a:t>
            </a:r>
            <a:endParaRPr sz="2000">
              <a:solidFill>
                <a:schemeClr val="dk1"/>
              </a:solidFill>
              <a:latin typeface="Calibri"/>
              <a:ea typeface="Calibri"/>
              <a:cs typeface="Calibri"/>
              <a:sym typeface="Calibri"/>
            </a:endParaRPr>
          </a:p>
          <a:p>
            <a:pPr marL="0" marR="0" lvl="0" indent="0" algn="l" rtl="0">
              <a:spcBef>
                <a:spcPts val="300"/>
              </a:spcBef>
              <a:spcAft>
                <a:spcPts val="0"/>
              </a:spcAft>
              <a:buClr>
                <a:srgbClr val="633547"/>
              </a:buClr>
              <a:buSzPts val="2000"/>
              <a:buFont typeface="Calibri"/>
              <a:buNone/>
            </a:pPr>
            <a:r>
              <a:rPr lang="en-GB" sz="2000">
                <a:solidFill>
                  <a:srgbClr val="633547"/>
                </a:solidFill>
                <a:latin typeface="Calibri"/>
                <a:ea typeface="Calibri"/>
                <a:cs typeface="Calibri"/>
                <a:sym typeface="Calibri"/>
              </a:rPr>
              <a:t>In groups of 2–3, you will be shown two examples — a job advertisement extract and an onboarding email</a:t>
            </a:r>
            <a:endParaRPr sz="2000">
              <a:solidFill>
                <a:srgbClr val="633547"/>
              </a:solidFill>
              <a:latin typeface="Calibri"/>
              <a:ea typeface="Calibri"/>
              <a:cs typeface="Calibri"/>
              <a:sym typeface="Calibri"/>
            </a:endParaRPr>
          </a:p>
        </p:txBody>
      </p:sp>
      <p:sp>
        <p:nvSpPr>
          <p:cNvPr id="476" name="Google Shape;476;p19"/>
          <p:cNvSpPr txBox="1"/>
          <p:nvPr/>
        </p:nvSpPr>
        <p:spPr>
          <a:xfrm>
            <a:off x="491316" y="3133652"/>
            <a:ext cx="10913215" cy="136191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B5404A"/>
              </a:buClr>
              <a:buSzPts val="2000"/>
              <a:buFont typeface="Calibri"/>
              <a:buNone/>
            </a:pPr>
            <a:r>
              <a:rPr lang="en-GB" sz="2000" b="1">
                <a:solidFill>
                  <a:srgbClr val="B5404A"/>
                </a:solidFill>
                <a:latin typeface="Calibri"/>
                <a:ea typeface="Calibri"/>
                <a:cs typeface="Calibri"/>
                <a:sym typeface="Calibri"/>
              </a:rPr>
              <a:t>Job ad extract (example):</a:t>
            </a:r>
            <a:endParaRPr sz="2000">
              <a:solidFill>
                <a:schemeClr val="dk1"/>
              </a:solidFill>
              <a:latin typeface="Calibri"/>
              <a:ea typeface="Calibri"/>
              <a:cs typeface="Calibri"/>
              <a:sym typeface="Calibri"/>
            </a:endParaRPr>
          </a:p>
          <a:p>
            <a:pPr marL="0" marR="0" lvl="0" indent="0" algn="l" rtl="0">
              <a:spcBef>
                <a:spcPts val="300"/>
              </a:spcBef>
              <a:spcAft>
                <a:spcPts val="0"/>
              </a:spcAft>
              <a:buClr>
                <a:srgbClr val="633547"/>
              </a:buClr>
              <a:buSzPts val="2000"/>
              <a:buFont typeface="Calibri"/>
              <a:buNone/>
            </a:pPr>
            <a:r>
              <a:rPr lang="en-GB" sz="2000">
                <a:solidFill>
                  <a:srgbClr val="633547"/>
                </a:solidFill>
                <a:latin typeface="Calibri"/>
                <a:ea typeface="Calibri"/>
                <a:cs typeface="Calibri"/>
                <a:sym typeface="Calibri"/>
              </a:rPr>
              <a:t>"We're a fast-paced, dynamic SME looking for a self-starter to hit the ground running. You'll need a full clean driving licence and PPS number at point of offer. Apply via our ATS — shortlisting within 3 working days."</a:t>
            </a:r>
            <a:endParaRPr/>
          </a:p>
        </p:txBody>
      </p:sp>
      <p:sp>
        <p:nvSpPr>
          <p:cNvPr id="477" name="Google Shape;477;p19"/>
          <p:cNvSpPr txBox="1"/>
          <p:nvPr/>
        </p:nvSpPr>
        <p:spPr>
          <a:xfrm>
            <a:off x="491316" y="4576647"/>
            <a:ext cx="10913213" cy="136191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B5404A"/>
              </a:buClr>
              <a:buSzPts val="2000"/>
              <a:buFont typeface="Calibri"/>
              <a:buNone/>
            </a:pPr>
            <a:r>
              <a:rPr lang="en-GB" sz="2000" b="1">
                <a:solidFill>
                  <a:srgbClr val="B5404A"/>
                </a:solidFill>
                <a:latin typeface="Calibri"/>
                <a:ea typeface="Calibri"/>
                <a:cs typeface="Calibri"/>
                <a:sym typeface="Calibri"/>
              </a:rPr>
              <a:t>Onboarding email extract (example):</a:t>
            </a:r>
            <a:endParaRPr sz="2000">
              <a:solidFill>
                <a:schemeClr val="dk1"/>
              </a:solidFill>
              <a:latin typeface="Calibri"/>
              <a:ea typeface="Calibri"/>
              <a:cs typeface="Calibri"/>
              <a:sym typeface="Calibri"/>
            </a:endParaRPr>
          </a:p>
          <a:p>
            <a:pPr marL="0" marR="0" lvl="0" indent="0" algn="l" rtl="0">
              <a:spcBef>
                <a:spcPts val="300"/>
              </a:spcBef>
              <a:spcAft>
                <a:spcPts val="0"/>
              </a:spcAft>
              <a:buClr>
                <a:srgbClr val="633547"/>
              </a:buClr>
              <a:buSzPts val="2000"/>
              <a:buFont typeface="Calibri"/>
              <a:buNone/>
            </a:pPr>
            <a:r>
              <a:rPr lang="en-GB" sz="2000">
                <a:solidFill>
                  <a:srgbClr val="633547"/>
                </a:solidFill>
                <a:latin typeface="Calibri"/>
                <a:ea typeface="Calibri"/>
                <a:cs typeface="Calibri"/>
                <a:sym typeface="Calibri"/>
              </a:rPr>
              <a:t>"Welcome aboard! Your Workday login will be sent to your personal email. Please complete your P60 submission via MyGov before your first day. Slack channel access granted by EOD. Any questions, ping HR."</a:t>
            </a:r>
            <a:endParaRPr/>
          </a:p>
        </p:txBody>
      </p:sp>
      <p:sp>
        <p:nvSpPr>
          <p:cNvPr id="478" name="Google Shape;478;p19"/>
          <p:cNvSpPr txBox="1"/>
          <p:nvPr/>
        </p:nvSpPr>
        <p:spPr>
          <a:xfrm>
            <a:off x="491320" y="5975548"/>
            <a:ext cx="10979622" cy="7207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B5404A"/>
              </a:buClr>
              <a:buSzPts val="2000"/>
              <a:buFont typeface="Calibri"/>
              <a:buNone/>
            </a:pPr>
            <a:r>
              <a:rPr lang="en-GB" sz="2000" b="1">
                <a:solidFill>
                  <a:srgbClr val="B5404A"/>
                </a:solidFill>
                <a:latin typeface="Calibri"/>
                <a:ea typeface="Calibri"/>
                <a:cs typeface="Calibri"/>
                <a:sym typeface="Calibri"/>
              </a:rPr>
              <a:t>Report back:</a:t>
            </a:r>
            <a:endParaRPr sz="2000">
              <a:solidFill>
                <a:schemeClr val="dk1"/>
              </a:solidFill>
              <a:latin typeface="Calibri"/>
              <a:ea typeface="Calibri"/>
              <a:cs typeface="Calibri"/>
              <a:sym typeface="Calibri"/>
            </a:endParaRPr>
          </a:p>
          <a:p>
            <a:pPr marL="0" marR="0" lvl="0" indent="0" algn="l" rtl="0">
              <a:spcBef>
                <a:spcPts val="100"/>
              </a:spcBef>
              <a:spcAft>
                <a:spcPts val="0"/>
              </a:spcAft>
              <a:buClr>
                <a:srgbClr val="633547"/>
              </a:buClr>
              <a:buSzPts val="2000"/>
              <a:buFont typeface="Calibri"/>
              <a:buNone/>
            </a:pPr>
            <a:r>
              <a:rPr lang="en-GB" sz="2000">
                <a:solidFill>
                  <a:srgbClr val="633547"/>
                </a:solidFill>
                <a:latin typeface="Calibri"/>
                <a:ea typeface="Calibri"/>
                <a:cs typeface="Calibri"/>
                <a:sym typeface="Calibri"/>
              </a:rPr>
              <a:t>Groups share one barrier and one fix each. Facilitator collects responses on flipchart</a:t>
            </a:r>
            <a:r>
              <a:rPr lang="en-GB" sz="1800">
                <a:solidFill>
                  <a:srgbClr val="633547"/>
                </a:solidFill>
                <a:latin typeface="Calibri"/>
                <a:ea typeface="Calibri"/>
                <a:cs typeface="Calibri"/>
                <a:sym typeface="Calibri"/>
              </a:rPr>
              <a:t>.</a:t>
            </a:r>
            <a:endParaRPr sz="1800">
              <a:solidFill>
                <a:srgbClr val="633547"/>
              </a:solidFill>
              <a:latin typeface="Calibri"/>
              <a:ea typeface="Calibri"/>
              <a:cs typeface="Calibri"/>
              <a:sym typeface="Calibri"/>
            </a:endParaRPr>
          </a:p>
        </p:txBody>
      </p:sp>
      <p:sp>
        <p:nvSpPr>
          <p:cNvPr id="479" name="Google Shape;479;p19"/>
          <p:cNvSpPr txBox="1"/>
          <p:nvPr/>
        </p:nvSpPr>
        <p:spPr>
          <a:xfrm>
            <a:off x="491316" y="33801"/>
            <a:ext cx="1007545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a:solidFill>
                  <a:srgbClr val="E1A44A"/>
                </a:solidFill>
                <a:latin typeface="Calibri"/>
                <a:ea typeface="Calibri"/>
                <a:cs typeface="Calibri"/>
                <a:sym typeface="Calibri"/>
              </a:rPr>
              <a:t>Activity 1 — Spot the Barrier (10 minutes</a:t>
            </a:r>
            <a:r>
              <a:rPr lang="en-GB" sz="3600" b="1">
                <a:solidFill>
                  <a:srgbClr val="E1A44A"/>
                </a:solidFill>
                <a:latin typeface="Arial"/>
                <a:ea typeface="Arial"/>
                <a:cs typeface="Arial"/>
                <a:sym typeface="Arial"/>
              </a:rPr>
              <a:t>)</a:t>
            </a:r>
            <a:endParaRPr sz="3600">
              <a:solidFill>
                <a:srgbClr val="E1A44A"/>
              </a:solidFill>
              <a:latin typeface="Calibri"/>
              <a:ea typeface="Calibri"/>
              <a:cs typeface="Calibri"/>
              <a:sym typeface="Calibri"/>
            </a:endParaRPr>
          </a:p>
        </p:txBody>
      </p:sp>
      <p:pic>
        <p:nvPicPr>
          <p:cNvPr id="480" name="Google Shape;480;p19"/>
          <p:cNvPicPr preferRelativeResize="0"/>
          <p:nvPr/>
        </p:nvPicPr>
        <p:blipFill rotWithShape="1">
          <a:blip r:embed="rId3">
            <a:alphaModFix/>
          </a:blip>
          <a:srcRect/>
          <a:stretch/>
        </p:blipFill>
        <p:spPr>
          <a:xfrm>
            <a:off x="10657855" y="-823679"/>
            <a:ext cx="1566334" cy="340718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pic>
        <p:nvPicPr>
          <p:cNvPr id="486" name="Google Shape;486;p20"/>
          <p:cNvPicPr preferRelativeResize="0"/>
          <p:nvPr/>
        </p:nvPicPr>
        <p:blipFill rotWithShape="1">
          <a:blip r:embed="rId3">
            <a:alphaModFix/>
          </a:blip>
          <a:srcRect l="22539" t="3814" r="16887" b="44838"/>
          <a:stretch/>
        </p:blipFill>
        <p:spPr>
          <a:xfrm rot="-2991380">
            <a:off x="5962633" y="1449338"/>
            <a:ext cx="5480319" cy="5390771"/>
          </a:xfrm>
          <a:prstGeom prst="rect">
            <a:avLst/>
          </a:prstGeom>
          <a:noFill/>
          <a:ln>
            <a:noFill/>
          </a:ln>
        </p:spPr>
      </p:pic>
      <p:pic>
        <p:nvPicPr>
          <p:cNvPr id="487" name="Google Shape;487;p20"/>
          <p:cNvPicPr preferRelativeResize="0">
            <a:picLocks noGrp="1"/>
          </p:cNvPicPr>
          <p:nvPr>
            <p:ph type="pic" idx="2"/>
          </p:nvPr>
        </p:nvPicPr>
        <p:blipFill rotWithShape="1">
          <a:blip r:embed="rId4">
            <a:alphaModFix/>
          </a:blip>
          <a:srcRect t="19169" b="19169"/>
          <a:stretch/>
        </p:blipFill>
        <p:spPr>
          <a:xfrm flipH="1">
            <a:off x="238772" y="2626822"/>
            <a:ext cx="7708195" cy="3396829"/>
          </a:xfrm>
          <a:prstGeom prst="rect">
            <a:avLst/>
          </a:prstGeom>
          <a:solidFill>
            <a:srgbClr val="BFBFBF"/>
          </a:solidFill>
          <a:ln>
            <a:noFill/>
          </a:ln>
        </p:spPr>
      </p:pic>
      <p:sp>
        <p:nvSpPr>
          <p:cNvPr id="488" name="Google Shape;488;p20"/>
          <p:cNvSpPr txBox="1">
            <a:spLocks noGrp="1"/>
          </p:cNvSpPr>
          <p:nvPr>
            <p:ph type="body" idx="1"/>
          </p:nvPr>
        </p:nvSpPr>
        <p:spPr>
          <a:xfrm>
            <a:off x="7669340" y="835129"/>
            <a:ext cx="2066906" cy="177633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FFFFF"/>
              </a:buClr>
              <a:buSzPts val="14000"/>
              <a:buNone/>
            </a:pPr>
            <a:r>
              <a:rPr lang="en-GB">
                <a:solidFill>
                  <a:srgbClr val="FFFFFF"/>
                </a:solidFill>
              </a:rPr>
              <a:t>03</a:t>
            </a:r>
            <a:endParaRPr/>
          </a:p>
        </p:txBody>
      </p:sp>
      <p:sp>
        <p:nvSpPr>
          <p:cNvPr id="489" name="Google Shape;489;p20"/>
          <p:cNvSpPr/>
          <p:nvPr/>
        </p:nvSpPr>
        <p:spPr>
          <a:xfrm>
            <a:off x="2744040" y="4350861"/>
            <a:ext cx="8086469"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Montserrat"/>
              <a:ea typeface="Montserrat"/>
              <a:cs typeface="Montserrat"/>
              <a:sym typeface="Montserrat"/>
            </a:endParaRPr>
          </a:p>
        </p:txBody>
      </p:sp>
      <p:sp>
        <p:nvSpPr>
          <p:cNvPr id="490" name="Google Shape;490;p20"/>
          <p:cNvSpPr txBox="1"/>
          <p:nvPr/>
        </p:nvSpPr>
        <p:spPr>
          <a:xfrm>
            <a:off x="2893323" y="4381568"/>
            <a:ext cx="6185155"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a:solidFill>
                  <a:srgbClr val="5CC0C6"/>
                </a:solidFill>
                <a:latin typeface="Calibri"/>
                <a:ea typeface="Calibri"/>
                <a:cs typeface="Calibri"/>
                <a:sym typeface="Calibri"/>
              </a:rPr>
              <a:t>Green Skills as a Strategic Asset</a:t>
            </a:r>
            <a:endParaRPr sz="3600" b="1">
              <a:solidFill>
                <a:srgbClr val="5CC0C6"/>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Google Shape;495;p21"/>
          <p:cNvSpPr txBox="1"/>
          <p:nvPr/>
        </p:nvSpPr>
        <p:spPr>
          <a:xfrm>
            <a:off x="474828" y="2189308"/>
            <a:ext cx="11023979" cy="24391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F1906F"/>
              </a:buClr>
              <a:buSzPts val="2000"/>
              <a:buFont typeface="Calibri"/>
              <a:buNone/>
            </a:pPr>
            <a:r>
              <a:rPr lang="en-GB" sz="2000" b="1">
                <a:solidFill>
                  <a:srgbClr val="F1906F"/>
                </a:solidFill>
                <a:latin typeface="Calibri"/>
                <a:ea typeface="Calibri"/>
                <a:cs typeface="Calibri"/>
                <a:sym typeface="Calibri"/>
              </a:rPr>
              <a:t>The policy context:</a:t>
            </a:r>
            <a:endParaRPr sz="2000">
              <a:solidFill>
                <a:srgbClr val="F1906F"/>
              </a:solidFill>
              <a:latin typeface="Calibri"/>
              <a:ea typeface="Calibri"/>
              <a:cs typeface="Calibri"/>
              <a:sym typeface="Calibri"/>
            </a:endParaRPr>
          </a:p>
          <a:p>
            <a:pPr marL="342900" marR="0" lvl="0" indent="-342900" algn="l" rtl="0">
              <a:spcBef>
                <a:spcPts val="25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The EU Green Deal commits the bloc to climate neutrality by 2050</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The European Skills Agenda identifies green skills as critical for all occupations by 2025 onward</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The Corporate Sustainability Reporting Directive (CSRD) requires mandatory sustainability reporting, cascading to SME supply chains</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REPowerEU and the Just Transition Fund are creating new job categories requiring green competencies in every region</a:t>
            </a:r>
            <a:endParaRPr/>
          </a:p>
        </p:txBody>
      </p:sp>
      <p:sp>
        <p:nvSpPr>
          <p:cNvPr id="496" name="Google Shape;496;p21"/>
          <p:cNvSpPr txBox="1"/>
          <p:nvPr/>
        </p:nvSpPr>
        <p:spPr>
          <a:xfrm>
            <a:off x="474828" y="4628437"/>
            <a:ext cx="11023978" cy="136191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F1906F"/>
              </a:buClr>
              <a:buSzPts val="2000"/>
              <a:buFont typeface="Calibri"/>
              <a:buNone/>
            </a:pPr>
            <a:r>
              <a:rPr lang="en-GB" sz="2000" b="1">
                <a:solidFill>
                  <a:srgbClr val="F1906F"/>
                </a:solidFill>
                <a:latin typeface="Calibri"/>
                <a:ea typeface="Calibri"/>
                <a:cs typeface="Calibri"/>
                <a:sym typeface="Calibri"/>
              </a:rPr>
              <a:t>The employer implication:</a:t>
            </a:r>
            <a:endParaRPr sz="2000">
              <a:solidFill>
                <a:srgbClr val="F1906F"/>
              </a:solidFill>
              <a:latin typeface="Calibri"/>
              <a:ea typeface="Calibri"/>
              <a:cs typeface="Calibri"/>
              <a:sym typeface="Calibri"/>
            </a:endParaRPr>
          </a:p>
          <a:p>
            <a:pPr marL="0" marR="0" lvl="0" indent="0" algn="l" rtl="0">
              <a:spcBef>
                <a:spcPts val="300"/>
              </a:spcBef>
              <a:spcAft>
                <a:spcPts val="0"/>
              </a:spcAft>
              <a:buClr>
                <a:srgbClr val="633547"/>
              </a:buClr>
              <a:buSzPts val="2000"/>
              <a:buFont typeface="Calibri"/>
              <a:buNone/>
            </a:pPr>
            <a:r>
              <a:rPr lang="en-GB" sz="2000">
                <a:solidFill>
                  <a:srgbClr val="633547"/>
                </a:solidFill>
                <a:latin typeface="Calibri"/>
                <a:ea typeface="Calibri"/>
                <a:cs typeface="Calibri"/>
                <a:sym typeface="Calibri"/>
              </a:rPr>
              <a:t>You do not need to be in a 'green sector' to need green skills. You need them to meet reporting requirements, retain clients who have sustainability obligations, and remain competitive in a changing labour market.</a:t>
            </a:r>
            <a:endParaRPr/>
          </a:p>
        </p:txBody>
      </p:sp>
      <p:sp>
        <p:nvSpPr>
          <p:cNvPr id="497" name="Google Shape;497;p21"/>
          <p:cNvSpPr txBox="1"/>
          <p:nvPr/>
        </p:nvSpPr>
        <p:spPr>
          <a:xfrm>
            <a:off x="474827" y="5990348"/>
            <a:ext cx="11023979"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rgbClr val="633547"/>
                </a:solidFill>
                <a:latin typeface="Calibri"/>
                <a:ea typeface="Calibri"/>
                <a:cs typeface="Calibri"/>
                <a:sym typeface="Calibri"/>
              </a:rPr>
              <a:t>The question is: </a:t>
            </a:r>
            <a:r>
              <a:rPr lang="en-GB" sz="2000" i="1">
                <a:solidFill>
                  <a:srgbClr val="633547"/>
                </a:solidFill>
                <a:latin typeface="Calibri"/>
                <a:ea typeface="Calibri"/>
                <a:cs typeface="Calibri"/>
                <a:sym typeface="Calibri"/>
              </a:rPr>
              <a:t>who in your talent pipeline already has them?</a:t>
            </a:r>
            <a:endParaRPr sz="2000" i="1">
              <a:solidFill>
                <a:srgbClr val="633547"/>
              </a:solidFill>
              <a:latin typeface="Calibri"/>
              <a:ea typeface="Calibri"/>
              <a:cs typeface="Calibri"/>
              <a:sym typeface="Calibri"/>
            </a:endParaRPr>
          </a:p>
        </p:txBody>
      </p:sp>
      <p:sp>
        <p:nvSpPr>
          <p:cNvPr id="498" name="Google Shape;498;p21"/>
          <p:cNvSpPr txBox="1"/>
          <p:nvPr/>
        </p:nvSpPr>
        <p:spPr>
          <a:xfrm>
            <a:off x="474828" y="1432955"/>
            <a:ext cx="11023980"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633547"/>
              </a:buClr>
              <a:buSzPts val="2000"/>
              <a:buFont typeface="Calibri"/>
              <a:buNone/>
            </a:pPr>
            <a:r>
              <a:rPr lang="en-GB" sz="2000">
                <a:solidFill>
                  <a:srgbClr val="633547"/>
                </a:solidFill>
                <a:latin typeface="Calibri"/>
                <a:ea typeface="Calibri"/>
                <a:cs typeface="Calibri"/>
                <a:sym typeface="Calibri"/>
              </a:rPr>
              <a:t>They are core competencies that the EU is embedding into every sector of the economy — and every employer will be affected.</a:t>
            </a:r>
            <a:endParaRPr/>
          </a:p>
        </p:txBody>
      </p:sp>
      <p:sp>
        <p:nvSpPr>
          <p:cNvPr id="499" name="Google Shape;499;p21"/>
          <p:cNvSpPr txBox="1"/>
          <p:nvPr/>
        </p:nvSpPr>
        <p:spPr>
          <a:xfrm>
            <a:off x="474826" y="1032845"/>
            <a:ext cx="1091479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633547"/>
              </a:buClr>
              <a:buSzPts val="2000"/>
              <a:buFont typeface="Calibri"/>
              <a:buNone/>
            </a:pPr>
            <a:r>
              <a:rPr lang="en-GB" sz="2000">
                <a:solidFill>
                  <a:srgbClr val="633547"/>
                </a:solidFill>
                <a:latin typeface="Calibri"/>
                <a:ea typeface="Calibri"/>
                <a:cs typeface="Calibri"/>
                <a:sym typeface="Calibri"/>
              </a:rPr>
              <a:t>Green skills are not a specialist niche for sustainability professionals.</a:t>
            </a:r>
            <a:endParaRPr/>
          </a:p>
        </p:txBody>
      </p:sp>
      <p:sp>
        <p:nvSpPr>
          <p:cNvPr id="500" name="Google Shape;500;p21"/>
          <p:cNvSpPr txBox="1"/>
          <p:nvPr/>
        </p:nvSpPr>
        <p:spPr>
          <a:xfrm>
            <a:off x="0" y="301422"/>
            <a:ext cx="12351224" cy="646331"/>
          </a:xfrm>
          <a:prstGeom prst="rect">
            <a:avLst/>
          </a:prstGeom>
          <a:solidFill>
            <a:srgbClr val="F1906F"/>
          </a:solidFill>
          <a:ln w="9525" cap="flat" cmpd="sng">
            <a:solidFill>
              <a:srgbClr val="F1906F"/>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a:solidFill>
                  <a:srgbClr val="FFFFFF"/>
                </a:solidFill>
                <a:latin typeface="Arial"/>
                <a:ea typeface="Arial"/>
                <a:cs typeface="Arial"/>
                <a:sym typeface="Arial"/>
              </a:rPr>
              <a:t> </a:t>
            </a:r>
            <a:r>
              <a:rPr lang="en-GB" sz="3600" b="1">
                <a:solidFill>
                  <a:srgbClr val="FFFFFF"/>
                </a:solidFill>
                <a:latin typeface="Calibri"/>
                <a:ea typeface="Calibri"/>
                <a:cs typeface="Calibri"/>
                <a:sym typeface="Calibri"/>
              </a:rPr>
              <a:t>Reframing Green Skills — From Ethics to Economics</a:t>
            </a:r>
            <a:endParaRPr sz="3600">
              <a:solidFill>
                <a:srgbClr val="FFFFFF"/>
              </a:solidFill>
              <a:latin typeface="Calibri"/>
              <a:ea typeface="Calibri"/>
              <a:cs typeface="Calibri"/>
              <a:sym typeface="Calibri"/>
            </a:endParaRPr>
          </a:p>
        </p:txBody>
      </p:sp>
      <p:pic>
        <p:nvPicPr>
          <p:cNvPr id="501" name="Google Shape;501;p21"/>
          <p:cNvPicPr preferRelativeResize="0"/>
          <p:nvPr/>
        </p:nvPicPr>
        <p:blipFill rotWithShape="1">
          <a:blip r:embed="rId3">
            <a:alphaModFix/>
          </a:blip>
          <a:srcRect/>
          <a:stretch/>
        </p:blipFill>
        <p:spPr>
          <a:xfrm rot="5400000">
            <a:off x="9800055" y="5391150"/>
            <a:ext cx="923925" cy="20097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p22"/>
          <p:cNvSpPr/>
          <p:nvPr/>
        </p:nvSpPr>
        <p:spPr>
          <a:xfrm>
            <a:off x="0" y="0"/>
            <a:ext cx="12191997" cy="6858000"/>
          </a:xfrm>
          <a:prstGeom prst="rect">
            <a:avLst/>
          </a:prstGeom>
          <a:solidFill>
            <a:srgbClr val="FFFFFF"/>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07" name="Google Shape;507;p22"/>
          <p:cNvSpPr txBox="1"/>
          <p:nvPr/>
        </p:nvSpPr>
        <p:spPr>
          <a:xfrm>
            <a:off x="218364" y="168040"/>
            <a:ext cx="12191997" cy="1823576"/>
          </a:xfrm>
          <a:prstGeom prst="rect">
            <a:avLst/>
          </a:prstGeom>
          <a:solidFill>
            <a:srgbClr val="FFFFFF"/>
          </a:solid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E36C34"/>
              </a:buClr>
              <a:buSzPts val="2000"/>
              <a:buFont typeface="Calibri"/>
              <a:buNone/>
            </a:pPr>
            <a:r>
              <a:rPr lang="en-GB" sz="2000" b="1">
                <a:solidFill>
                  <a:srgbClr val="E36C34"/>
                </a:solidFill>
                <a:latin typeface="Calibri"/>
                <a:ea typeface="Calibri"/>
                <a:cs typeface="Calibri"/>
                <a:sym typeface="Calibri"/>
              </a:rPr>
              <a:t>Operational green skills (applied in any workplace):</a:t>
            </a:r>
            <a:endParaRPr sz="2000">
              <a:solidFill>
                <a:srgbClr val="E36C34"/>
              </a:solidFill>
              <a:latin typeface="Calibri"/>
              <a:ea typeface="Calibri"/>
              <a:cs typeface="Calibri"/>
              <a:sym typeface="Calibri"/>
            </a:endParaRPr>
          </a:p>
          <a:p>
            <a:pPr marL="342900" marR="0" lvl="0" indent="-342900" algn="l" rtl="0">
              <a:spcBef>
                <a:spcPts val="25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Energy monitoring and reduction,tracking and minimising energy use in operations</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Waste management and circular economy practices, reducing, reusing, repurposing materials</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Water and resource efficiency, relevant across manufacturing, hospitality, healthcare, agriculture</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Digital sustainability, reducing carbon footprint of digital operations and storage</a:t>
            </a:r>
            <a:endParaRPr/>
          </a:p>
        </p:txBody>
      </p:sp>
      <p:sp>
        <p:nvSpPr>
          <p:cNvPr id="508" name="Google Shape;508;p22"/>
          <p:cNvSpPr txBox="1"/>
          <p:nvPr/>
        </p:nvSpPr>
        <p:spPr>
          <a:xfrm>
            <a:off x="218367" y="2021304"/>
            <a:ext cx="12191997" cy="2541721"/>
          </a:xfrm>
          <a:prstGeom prst="rect">
            <a:avLst/>
          </a:prstGeom>
          <a:solidFill>
            <a:srgbClr val="FFFFFF"/>
          </a:solid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E36C34"/>
              </a:buClr>
              <a:buSzPts val="2000"/>
              <a:buFont typeface="Calibri"/>
              <a:buNone/>
            </a:pPr>
            <a:r>
              <a:rPr lang="en-GB" sz="2000" b="1">
                <a:solidFill>
                  <a:srgbClr val="E36C34"/>
                </a:solidFill>
                <a:latin typeface="Calibri"/>
                <a:ea typeface="Calibri"/>
                <a:cs typeface="Calibri"/>
                <a:sym typeface="Calibri"/>
              </a:rPr>
              <a:t>Technical and professional green skills:</a:t>
            </a:r>
            <a:endParaRPr sz="2000">
              <a:solidFill>
                <a:srgbClr val="E36C34"/>
              </a:solidFill>
              <a:latin typeface="Calibri"/>
              <a:ea typeface="Calibri"/>
              <a:cs typeface="Calibri"/>
              <a:sym typeface="Calibri"/>
            </a:endParaRPr>
          </a:p>
          <a:p>
            <a:pPr marL="342900" marR="0" lvl="0" indent="-342900" algn="l" rtl="0">
              <a:spcBef>
                <a:spcPts val="25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Environmental impact assessment and reporting</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Carbon footprint calculation and offsetting strategies</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ISO 14001 environmental management system knowledge</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ESG (Environmental, Social, Governance) data collection and reporting</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Sustainable procurement and supply chain management</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Renewable energy systems design and installation</a:t>
            </a:r>
            <a:endParaRPr/>
          </a:p>
        </p:txBody>
      </p:sp>
      <p:sp>
        <p:nvSpPr>
          <p:cNvPr id="509" name="Google Shape;509;p22"/>
          <p:cNvSpPr txBox="1"/>
          <p:nvPr/>
        </p:nvSpPr>
        <p:spPr>
          <a:xfrm>
            <a:off x="218365" y="4551791"/>
            <a:ext cx="12191998" cy="1464503"/>
          </a:xfrm>
          <a:prstGeom prst="rect">
            <a:avLst/>
          </a:prstGeom>
          <a:solidFill>
            <a:srgbClr val="FFFFFF"/>
          </a:solid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E36C34"/>
              </a:buClr>
              <a:buSzPts val="2000"/>
              <a:buFont typeface="Calibri"/>
              <a:buNone/>
            </a:pPr>
            <a:r>
              <a:rPr lang="en-GB" sz="2000" b="1">
                <a:solidFill>
                  <a:srgbClr val="E36C34"/>
                </a:solidFill>
                <a:latin typeface="Calibri"/>
                <a:ea typeface="Calibri"/>
                <a:cs typeface="Calibri"/>
                <a:sym typeface="Calibri"/>
              </a:rPr>
              <a:t>Strategic and leadership green skills:</a:t>
            </a:r>
            <a:endParaRPr sz="2000">
              <a:solidFill>
                <a:srgbClr val="E36C34"/>
              </a:solidFill>
              <a:latin typeface="Calibri"/>
              <a:ea typeface="Calibri"/>
              <a:cs typeface="Calibri"/>
              <a:sym typeface="Calibri"/>
            </a:endParaRPr>
          </a:p>
          <a:p>
            <a:pPr marL="342900" marR="0" lvl="0" indent="-342900" algn="l" rtl="0">
              <a:spcBef>
                <a:spcPts val="25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Green business model design and transition planning</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Sustainability stakeholder communication</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Policy interpretation and regulatory compliance planning</a:t>
            </a:r>
            <a:endParaRPr/>
          </a:p>
        </p:txBody>
      </p:sp>
      <p:sp>
        <p:nvSpPr>
          <p:cNvPr id="510" name="Google Shape;510;p22"/>
          <p:cNvSpPr txBox="1"/>
          <p:nvPr/>
        </p:nvSpPr>
        <p:spPr>
          <a:xfrm>
            <a:off x="218366" y="6075670"/>
            <a:ext cx="11925860" cy="707886"/>
          </a:xfrm>
          <a:prstGeom prst="rect">
            <a:avLst/>
          </a:prstGeom>
          <a:solidFill>
            <a:srgbClr val="FFFFFF"/>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rgbClr val="633547"/>
                </a:solidFill>
                <a:latin typeface="Calibri"/>
                <a:ea typeface="Calibri"/>
                <a:cs typeface="Calibri"/>
                <a:sym typeface="Calibri"/>
              </a:rPr>
              <a:t>Most organisations need skills from all three levels, and are not currently mapping them in their talent acquisition strategy.</a:t>
            </a:r>
            <a:endParaRPr sz="2000">
              <a:solidFill>
                <a:srgbClr val="633547"/>
              </a:solidFill>
              <a:latin typeface="Calibri"/>
              <a:ea typeface="Calibri"/>
              <a:cs typeface="Calibri"/>
              <a:sym typeface="Calibri"/>
            </a:endParaRPr>
          </a:p>
        </p:txBody>
      </p:sp>
      <p:sp>
        <p:nvSpPr>
          <p:cNvPr id="511" name="Google Shape;511;p22"/>
          <p:cNvSpPr txBox="1"/>
          <p:nvPr/>
        </p:nvSpPr>
        <p:spPr>
          <a:xfrm>
            <a:off x="8197746" y="2799249"/>
            <a:ext cx="3775887" cy="2308324"/>
          </a:xfrm>
          <a:prstGeom prst="rect">
            <a:avLst/>
          </a:prstGeom>
          <a:solidFill>
            <a:srgbClr val="5CC0C6"/>
          </a:solidFill>
          <a:ln w="9525" cap="flat" cmpd="sng">
            <a:solidFill>
              <a:srgbClr val="5CC0C6"/>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a:solidFill>
                  <a:srgbClr val="FFFFFF"/>
                </a:solidFill>
                <a:latin typeface="Calibri"/>
                <a:ea typeface="Calibri"/>
                <a:cs typeface="Calibri"/>
                <a:sym typeface="Calibri"/>
              </a:rPr>
              <a:t>What Counts as a Green Skill? A Practical Taxonomy</a:t>
            </a:r>
            <a:endParaRPr sz="3600">
              <a:solidFill>
                <a:srgbClr val="FFFFFF"/>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1">
            <a:extLst>
              <a:ext uri="{FF2B5EF4-FFF2-40B4-BE49-F238E27FC236}">
                <a16:creationId xmlns:a16="http://schemas.microsoft.com/office/drawing/2014/main" id="{6E5A147C-182A-24BA-7B6B-21E2AA302F42}"/>
              </a:ext>
            </a:extLst>
          </p:cNvPr>
          <p:cNvSpPr>
            <a:spLocks noGrp="1"/>
          </p:cNvSpPr>
          <p:nvPr>
            <p:ph type="body" idx="1"/>
          </p:nvPr>
        </p:nvSpPr>
        <p:spPr>
          <a:xfrm>
            <a:off x="0" y="1928199"/>
            <a:ext cx="5883954" cy="3666574"/>
          </a:xfrm>
        </p:spPr>
        <p:txBody>
          <a:bodyPr/>
          <a:lstStyle/>
          <a:p>
            <a:pPr marL="263525" indent="-34925"/>
            <a:r>
              <a:rPr lang="en-US" dirty="0"/>
              <a:t>Many highly skilled migrant women bring green and sustainability competencies from professional contexts that are not immediately visible in a European recruitment process.</a:t>
            </a:r>
          </a:p>
          <a:p>
            <a:pPr marL="263525" indent="-34925"/>
            <a:r>
              <a:rPr lang="en-US" b="1" dirty="0"/>
              <a:t>The recognition gap:</a:t>
            </a:r>
          </a:p>
          <a:p>
            <a:pPr marL="263525" indent="-34925"/>
            <a:r>
              <a:rPr lang="en-US" dirty="0"/>
              <a:t>These competencies may not appear on a CV in terms a European employer immediately </a:t>
            </a:r>
            <a:r>
              <a:rPr lang="en-US" dirty="0" err="1"/>
              <a:t>recognises</a:t>
            </a:r>
            <a:r>
              <a:rPr lang="en-US" dirty="0"/>
              <a:t>. Skill </a:t>
            </a:r>
            <a:r>
              <a:rPr lang="en-US" dirty="0" err="1"/>
              <a:t>translation,asking</a:t>
            </a:r>
            <a:r>
              <a:rPr lang="en-US" dirty="0"/>
              <a:t> the right questions at interview and reviewing portfolios rather than relying on certificate names, is required.</a:t>
            </a:r>
          </a:p>
          <a:p>
            <a:pPr marL="263525" indent="-34925"/>
            <a:endParaRPr lang="en-US" dirty="0"/>
          </a:p>
          <a:p>
            <a:pPr marL="263525" indent="-34925">
              <a:tabLst>
                <a:tab pos="263525" algn="l"/>
              </a:tabLst>
            </a:pPr>
            <a:endParaRPr lang="en-US" dirty="0"/>
          </a:p>
        </p:txBody>
      </p:sp>
      <p:sp>
        <p:nvSpPr>
          <p:cNvPr id="11" name="Text Placeholder 2">
            <a:extLst>
              <a:ext uri="{FF2B5EF4-FFF2-40B4-BE49-F238E27FC236}">
                <a16:creationId xmlns:a16="http://schemas.microsoft.com/office/drawing/2014/main" id="{9BF73ADD-56F3-0CEE-B526-6052C9ED8EB5}"/>
              </a:ext>
            </a:extLst>
          </p:cNvPr>
          <p:cNvSpPr>
            <a:spLocks noGrp="1"/>
          </p:cNvSpPr>
          <p:nvPr>
            <p:ph type="body" idx="2"/>
          </p:nvPr>
        </p:nvSpPr>
        <p:spPr>
          <a:xfrm>
            <a:off x="191068" y="270575"/>
            <a:ext cx="4990998" cy="992652"/>
          </a:xfrm>
        </p:spPr>
        <p:txBody>
          <a:bodyPr/>
          <a:lstStyle/>
          <a:p>
            <a:pPr marL="263525" indent="-34925"/>
            <a:r>
              <a:rPr lang="en-US" dirty="0"/>
              <a:t>Why Migrant Women Are Often Green-Skills Carriers</a:t>
            </a:r>
          </a:p>
        </p:txBody>
      </p:sp>
      <p:pic>
        <p:nvPicPr>
          <p:cNvPr id="12" name="Picture Placeholder 11" descr="Woman in an office">
            <a:extLst>
              <a:ext uri="{FF2B5EF4-FFF2-40B4-BE49-F238E27FC236}">
                <a16:creationId xmlns:a16="http://schemas.microsoft.com/office/drawing/2014/main" id="{F7A2FBE4-AE96-7585-E40B-3CFB4B14E4E1}"/>
              </a:ext>
            </a:extLst>
          </p:cNvPr>
          <p:cNvPicPr>
            <a:picLocks noGrp="1" noChangeAspect="1"/>
          </p:cNvPicPr>
          <p:nvPr>
            <p:ph type="pic" idx="3"/>
          </p:nvPr>
        </p:nvPicPr>
        <p:blipFill>
          <a:blip r:embed="rId2"/>
          <a:srcRect l="28061" r="19825"/>
          <a:stretch>
            <a:fillRect/>
          </a:stretch>
        </p:blipFill>
        <p:spPr>
          <a:xfrm>
            <a:off x="6083300" y="0"/>
            <a:ext cx="5360988" cy="6858000"/>
          </a:xfrm>
        </p:spPr>
      </p:pic>
    </p:spTree>
    <p:extLst>
      <p:ext uri="{BB962C8B-B14F-4D97-AF65-F5344CB8AC3E}">
        <p14:creationId xmlns:p14="http://schemas.microsoft.com/office/powerpoint/2010/main" val="20356809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445A1-ED7B-EC17-D3C6-76DD553D9A66}"/>
            </a:ext>
          </a:extLst>
        </p:cNvPr>
        <p:cNvGrpSpPr/>
        <p:nvPr/>
      </p:nvGrpSpPr>
      <p:grpSpPr>
        <a:xfrm>
          <a:off x="0" y="0"/>
          <a:ext cx="0" cy="0"/>
          <a:chOff x="0" y="0"/>
          <a:chExt cx="0" cy="0"/>
        </a:xfrm>
      </p:grpSpPr>
      <p:sp>
        <p:nvSpPr>
          <p:cNvPr id="9" name="Text Placeholder 1">
            <a:extLst>
              <a:ext uri="{FF2B5EF4-FFF2-40B4-BE49-F238E27FC236}">
                <a16:creationId xmlns:a16="http://schemas.microsoft.com/office/drawing/2014/main" id="{9B9AD66B-2ABD-B302-E663-71F168E493BE}"/>
              </a:ext>
            </a:extLst>
          </p:cNvPr>
          <p:cNvSpPr>
            <a:spLocks noGrp="1"/>
          </p:cNvSpPr>
          <p:nvPr>
            <p:ph type="body" idx="1"/>
          </p:nvPr>
        </p:nvSpPr>
        <p:spPr>
          <a:xfrm>
            <a:off x="95534" y="1443313"/>
            <a:ext cx="5883954" cy="3666574"/>
          </a:xfrm>
        </p:spPr>
        <p:txBody>
          <a:bodyPr/>
          <a:lstStyle/>
          <a:p>
            <a:pPr marL="263525" indent="-34925"/>
            <a:r>
              <a:rPr lang="en-US" sz="2000" dirty="0"/>
              <a:t>Engineers from Ukraine, Central Asia, or the Middle East: experience with resource-constrained infrastructure, energy systems, and environmental compliance under international standards (ISO, UN SDGs)</a:t>
            </a:r>
          </a:p>
          <a:p>
            <a:pPr marL="263525" indent="-34925"/>
            <a:r>
              <a:rPr lang="en-US" sz="2000" dirty="0"/>
              <a:t>Scientists and environmental professionals from East Africa or Southeast Asia: fieldwork in biodiversity, water systems, climate </a:t>
            </a:r>
            <a:r>
              <a:rPr lang="en-US" sz="2000" dirty="0" err="1"/>
              <a:t>adaptation,highly</a:t>
            </a:r>
            <a:r>
              <a:rPr lang="en-US" sz="2000" dirty="0"/>
              <a:t> relevant to EU Green Deal sectors</a:t>
            </a:r>
          </a:p>
          <a:p>
            <a:pPr marL="263525" indent="-34925"/>
            <a:r>
              <a:rPr lang="en-US" sz="2000" dirty="0"/>
              <a:t>Economists and supply chain professionals from BRICS countries: familiarity with sustainability reporting frameworks, circular economy pilots, and green procurement standards</a:t>
            </a:r>
          </a:p>
          <a:p>
            <a:pPr marL="263525" indent="-34925"/>
            <a:r>
              <a:rPr lang="en-US" sz="2000" dirty="0"/>
              <a:t>Healthcare and social sector workers: experience with waste management protocols, sustainable facilities management, and public health environmental frameworks</a:t>
            </a:r>
          </a:p>
          <a:p>
            <a:pPr marL="263525" indent="-34925"/>
            <a:endParaRPr lang="en-US" sz="2000" dirty="0"/>
          </a:p>
          <a:p>
            <a:pPr marL="263525" indent="-34925"/>
            <a:endParaRPr lang="en-US" sz="2000" dirty="0"/>
          </a:p>
          <a:p>
            <a:pPr marL="263525" indent="-34925"/>
            <a:endParaRPr lang="en-US" sz="2000" dirty="0"/>
          </a:p>
          <a:p>
            <a:pPr marL="263525" indent="-34925">
              <a:tabLst>
                <a:tab pos="263525" algn="l"/>
              </a:tabLst>
            </a:pPr>
            <a:endParaRPr lang="en-US" sz="2000" dirty="0"/>
          </a:p>
        </p:txBody>
      </p:sp>
      <p:sp>
        <p:nvSpPr>
          <p:cNvPr id="11" name="Text Placeholder 2">
            <a:extLst>
              <a:ext uri="{FF2B5EF4-FFF2-40B4-BE49-F238E27FC236}">
                <a16:creationId xmlns:a16="http://schemas.microsoft.com/office/drawing/2014/main" id="{57BB049F-1E47-26AA-406C-683525835A36}"/>
              </a:ext>
            </a:extLst>
          </p:cNvPr>
          <p:cNvSpPr>
            <a:spLocks noGrp="1"/>
          </p:cNvSpPr>
          <p:nvPr>
            <p:ph type="body" idx="2"/>
          </p:nvPr>
        </p:nvSpPr>
        <p:spPr>
          <a:xfrm>
            <a:off x="191068" y="270575"/>
            <a:ext cx="5692886" cy="992652"/>
          </a:xfrm>
        </p:spPr>
        <p:txBody>
          <a:bodyPr/>
          <a:lstStyle/>
          <a:p>
            <a:pPr marL="263525" indent="-34925"/>
            <a:r>
              <a:rPr lang="en-US" dirty="0"/>
              <a:t>Examples by professional background</a:t>
            </a:r>
          </a:p>
        </p:txBody>
      </p:sp>
      <p:pic>
        <p:nvPicPr>
          <p:cNvPr id="12" name="Picture Placeholder 11" descr="Woman in an office">
            <a:extLst>
              <a:ext uri="{FF2B5EF4-FFF2-40B4-BE49-F238E27FC236}">
                <a16:creationId xmlns:a16="http://schemas.microsoft.com/office/drawing/2014/main" id="{3DD30B6F-EEC5-EC21-F5BD-094369C29FD7}"/>
              </a:ext>
            </a:extLst>
          </p:cNvPr>
          <p:cNvPicPr>
            <a:picLocks noGrp="1" noChangeAspect="1"/>
          </p:cNvPicPr>
          <p:nvPr>
            <p:ph type="pic" idx="3"/>
          </p:nvPr>
        </p:nvPicPr>
        <p:blipFill>
          <a:blip r:embed="rId2"/>
          <a:srcRect l="28061" r="19825"/>
          <a:stretch>
            <a:fillRect/>
          </a:stretch>
        </p:blipFill>
        <p:spPr>
          <a:xfrm>
            <a:off x="6083300" y="0"/>
            <a:ext cx="5360988" cy="6858000"/>
          </a:xfrm>
        </p:spPr>
      </p:pic>
    </p:spTree>
    <p:extLst>
      <p:ext uri="{BB962C8B-B14F-4D97-AF65-F5344CB8AC3E}">
        <p14:creationId xmlns:p14="http://schemas.microsoft.com/office/powerpoint/2010/main" val="12711629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pic>
        <p:nvPicPr>
          <p:cNvPr id="289" name="Google Shape;289;p3"/>
          <p:cNvPicPr preferRelativeResize="0">
            <a:picLocks noGrp="1"/>
          </p:cNvPicPr>
          <p:nvPr>
            <p:ph type="pic" idx="14"/>
          </p:nvPr>
        </p:nvPicPr>
        <p:blipFill rotWithShape="1">
          <a:blip r:embed="rId3">
            <a:alphaModFix/>
          </a:blip>
          <a:srcRect t="26988" b="48006"/>
          <a:stretch/>
        </p:blipFill>
        <p:spPr>
          <a:xfrm>
            <a:off x="788894" y="340862"/>
            <a:ext cx="11403106" cy="1903699"/>
          </a:xfrm>
          <a:prstGeom prst="rect">
            <a:avLst/>
          </a:prstGeom>
          <a:solidFill>
            <a:srgbClr val="BFBFBF"/>
          </a:solidFill>
          <a:ln>
            <a:noFill/>
          </a:ln>
        </p:spPr>
      </p:pic>
      <p:sp>
        <p:nvSpPr>
          <p:cNvPr id="290" name="Google Shape;290;p3"/>
          <p:cNvSpPr txBox="1">
            <a:spLocks noGrp="1"/>
          </p:cNvSpPr>
          <p:nvPr>
            <p:ph type="body" idx="1"/>
          </p:nvPr>
        </p:nvSpPr>
        <p:spPr>
          <a:xfrm>
            <a:off x="2089770" y="2542435"/>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E36C34"/>
              </a:buClr>
              <a:buSzPts val="3200"/>
              <a:buNone/>
            </a:pPr>
            <a:r>
              <a:rPr lang="en-GB"/>
              <a:t>01</a:t>
            </a:r>
            <a:endParaRPr/>
          </a:p>
        </p:txBody>
      </p:sp>
      <p:sp>
        <p:nvSpPr>
          <p:cNvPr id="291" name="Google Shape;291;p3"/>
          <p:cNvSpPr txBox="1">
            <a:spLocks noGrp="1"/>
          </p:cNvSpPr>
          <p:nvPr>
            <p:ph type="body" idx="2"/>
          </p:nvPr>
        </p:nvSpPr>
        <p:spPr>
          <a:xfrm>
            <a:off x="2815882" y="2542436"/>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633547"/>
              </a:buClr>
              <a:buSzPts val="2200"/>
              <a:buNone/>
            </a:pPr>
            <a:r>
              <a:rPr lang="en-GB" dirty="0"/>
              <a:t>Objectives</a:t>
            </a:r>
            <a:endParaRPr dirty="0"/>
          </a:p>
        </p:txBody>
      </p:sp>
      <p:sp>
        <p:nvSpPr>
          <p:cNvPr id="292" name="Google Shape;292;p3"/>
          <p:cNvSpPr txBox="1">
            <a:spLocks noGrp="1"/>
          </p:cNvSpPr>
          <p:nvPr>
            <p:ph type="body" idx="3"/>
          </p:nvPr>
        </p:nvSpPr>
        <p:spPr>
          <a:xfrm>
            <a:off x="2089770" y="3120297"/>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E36C34"/>
              </a:buClr>
              <a:buSzPts val="3200"/>
              <a:buNone/>
            </a:pPr>
            <a:r>
              <a:rPr lang="en-GB"/>
              <a:t>02</a:t>
            </a:r>
            <a:endParaRPr/>
          </a:p>
        </p:txBody>
      </p:sp>
      <p:sp>
        <p:nvSpPr>
          <p:cNvPr id="293" name="Google Shape;293;p3"/>
          <p:cNvSpPr txBox="1">
            <a:spLocks noGrp="1"/>
          </p:cNvSpPr>
          <p:nvPr>
            <p:ph type="body" idx="4"/>
          </p:nvPr>
        </p:nvSpPr>
        <p:spPr>
          <a:xfrm>
            <a:off x="2815882" y="3120298"/>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633547"/>
              </a:buClr>
              <a:buSzPts val="2000"/>
              <a:buNone/>
            </a:pPr>
            <a:r>
              <a:rPr lang="en-GB" sz="2000"/>
              <a:t>Understanding Digital Inclusion Barriers</a:t>
            </a:r>
            <a:endParaRPr sz="2000"/>
          </a:p>
        </p:txBody>
      </p:sp>
      <p:sp>
        <p:nvSpPr>
          <p:cNvPr id="294" name="Google Shape;294;p3"/>
          <p:cNvSpPr txBox="1">
            <a:spLocks noGrp="1"/>
          </p:cNvSpPr>
          <p:nvPr>
            <p:ph type="body" idx="5"/>
          </p:nvPr>
        </p:nvSpPr>
        <p:spPr>
          <a:xfrm>
            <a:off x="2089770" y="3699366"/>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E36C34"/>
              </a:buClr>
              <a:buSzPts val="3200"/>
              <a:buNone/>
            </a:pPr>
            <a:r>
              <a:rPr lang="en-GB"/>
              <a:t>03</a:t>
            </a:r>
            <a:endParaRPr/>
          </a:p>
        </p:txBody>
      </p:sp>
      <p:sp>
        <p:nvSpPr>
          <p:cNvPr id="295" name="Google Shape;295;p3"/>
          <p:cNvSpPr txBox="1">
            <a:spLocks noGrp="1"/>
          </p:cNvSpPr>
          <p:nvPr>
            <p:ph type="body" idx="6"/>
          </p:nvPr>
        </p:nvSpPr>
        <p:spPr>
          <a:xfrm>
            <a:off x="2815882" y="3699367"/>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633547"/>
              </a:buClr>
              <a:buSzPts val="2000"/>
              <a:buNone/>
            </a:pPr>
            <a:r>
              <a:rPr lang="en-GB" sz="2000"/>
              <a:t>Green Skills as a Strategic Asset</a:t>
            </a:r>
            <a:endParaRPr sz="2000">
              <a:latin typeface="Calibri"/>
              <a:ea typeface="Calibri"/>
              <a:cs typeface="Calibri"/>
              <a:sym typeface="Calibri"/>
            </a:endParaRPr>
          </a:p>
        </p:txBody>
      </p:sp>
      <p:sp>
        <p:nvSpPr>
          <p:cNvPr id="296" name="Google Shape;296;p3"/>
          <p:cNvSpPr txBox="1">
            <a:spLocks noGrp="1"/>
          </p:cNvSpPr>
          <p:nvPr>
            <p:ph type="body" idx="7"/>
          </p:nvPr>
        </p:nvSpPr>
        <p:spPr>
          <a:xfrm>
            <a:off x="2089770" y="4281692"/>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E36C34"/>
              </a:buClr>
              <a:buSzPts val="3200"/>
              <a:buNone/>
            </a:pPr>
            <a:r>
              <a:rPr lang="en-GB"/>
              <a:t>04</a:t>
            </a:r>
            <a:endParaRPr/>
          </a:p>
        </p:txBody>
      </p:sp>
      <p:sp>
        <p:nvSpPr>
          <p:cNvPr id="297" name="Google Shape;297;p3"/>
          <p:cNvSpPr txBox="1">
            <a:spLocks noGrp="1"/>
          </p:cNvSpPr>
          <p:nvPr>
            <p:ph type="body" idx="8"/>
          </p:nvPr>
        </p:nvSpPr>
        <p:spPr>
          <a:xfrm>
            <a:off x="2815882" y="4281693"/>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633547"/>
              </a:buClr>
              <a:buSzPts val="2200"/>
              <a:buNone/>
            </a:pPr>
            <a:r>
              <a:rPr lang="en-GB"/>
              <a:t>Building Inclusive Digital Practices</a:t>
            </a:r>
            <a:endParaRPr/>
          </a:p>
        </p:txBody>
      </p:sp>
      <p:sp>
        <p:nvSpPr>
          <p:cNvPr id="298" name="Google Shape;298;p3"/>
          <p:cNvSpPr txBox="1">
            <a:spLocks noGrp="1"/>
          </p:cNvSpPr>
          <p:nvPr>
            <p:ph type="body" idx="9"/>
          </p:nvPr>
        </p:nvSpPr>
        <p:spPr>
          <a:xfrm>
            <a:off x="2089770" y="4860791"/>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E36C34"/>
              </a:buClr>
              <a:buSzPts val="3200"/>
              <a:buNone/>
            </a:pPr>
            <a:r>
              <a:rPr lang="en-GB"/>
              <a:t>05</a:t>
            </a:r>
            <a:endParaRPr/>
          </a:p>
        </p:txBody>
      </p:sp>
      <p:sp>
        <p:nvSpPr>
          <p:cNvPr id="299" name="Google Shape;299;p3"/>
          <p:cNvSpPr txBox="1">
            <a:spLocks noGrp="1"/>
          </p:cNvSpPr>
          <p:nvPr>
            <p:ph type="body" idx="13"/>
          </p:nvPr>
        </p:nvSpPr>
        <p:spPr>
          <a:xfrm>
            <a:off x="2815882" y="4860792"/>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633547"/>
              </a:buClr>
              <a:buSzPts val="2200"/>
              <a:buNone/>
            </a:pPr>
            <a:r>
              <a:rPr lang="en-GB"/>
              <a:t>Action, Resources &amp; Close</a:t>
            </a:r>
            <a:endParaRPr>
              <a:solidFill>
                <a:srgbClr val="5CC0C6"/>
              </a:solidFill>
              <a:latin typeface="Calibri"/>
              <a:ea typeface="Calibri"/>
              <a:cs typeface="Calibri"/>
              <a:sym typeface="Calibri"/>
            </a:endParaRPr>
          </a:p>
        </p:txBody>
      </p:sp>
      <p:sp>
        <p:nvSpPr>
          <p:cNvPr id="300" name="Google Shape;300;p3"/>
          <p:cNvSpPr/>
          <p:nvPr/>
        </p:nvSpPr>
        <p:spPr>
          <a:xfrm>
            <a:off x="345172" y="1007603"/>
            <a:ext cx="2974383"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Montserrat"/>
              <a:ea typeface="Montserrat"/>
              <a:cs typeface="Montserrat"/>
              <a:sym typeface="Montserrat"/>
            </a:endParaRPr>
          </a:p>
        </p:txBody>
      </p:sp>
      <p:sp>
        <p:nvSpPr>
          <p:cNvPr id="301" name="Google Shape;301;p3"/>
          <p:cNvSpPr txBox="1"/>
          <p:nvPr/>
        </p:nvSpPr>
        <p:spPr>
          <a:xfrm>
            <a:off x="529195" y="1059901"/>
            <a:ext cx="2577693"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a:solidFill>
                  <a:srgbClr val="E1A44A"/>
                </a:solidFill>
                <a:latin typeface="Calibri"/>
                <a:ea typeface="Calibri"/>
                <a:cs typeface="Calibri"/>
                <a:sym typeface="Calibri"/>
              </a:rPr>
              <a:t>CONTENTS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Google Shape;529;p24"/>
          <p:cNvSpPr txBox="1"/>
          <p:nvPr/>
        </p:nvSpPr>
        <p:spPr>
          <a:xfrm>
            <a:off x="139887" y="495469"/>
            <a:ext cx="7448265" cy="2131353"/>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rgbClr val="B5404A"/>
              </a:buClr>
              <a:buSzPts val="2000"/>
              <a:buFont typeface="Calibri"/>
              <a:buNone/>
            </a:pPr>
            <a:r>
              <a:rPr lang="en-GB" sz="2000" b="1">
                <a:solidFill>
                  <a:srgbClr val="B5404A"/>
                </a:solidFill>
                <a:latin typeface="Calibri"/>
                <a:ea typeface="Calibri"/>
                <a:cs typeface="Calibri"/>
                <a:sym typeface="Calibri"/>
              </a:rPr>
              <a:t>What CSRD requires:</a:t>
            </a:r>
            <a:endParaRPr sz="2000">
              <a:solidFill>
                <a:schemeClr val="dk1"/>
              </a:solidFill>
              <a:latin typeface="Calibri"/>
              <a:ea typeface="Calibri"/>
              <a:cs typeface="Calibri"/>
              <a:sym typeface="Calibri"/>
            </a:endParaRPr>
          </a:p>
          <a:p>
            <a:pPr marL="342900" marR="0" lvl="0" indent="-342900" algn="l" rtl="0">
              <a:spcBef>
                <a:spcPts val="25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Large companies (500+ employees) from 2024</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Companies with 250+ employees or €40M+ turnover from 2025</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Listed SMEs from 2026, with proportionate reporting standards</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Non-listed SMEs: not directly required, but affected through supply chain requirements of larger clients</a:t>
            </a:r>
            <a:endParaRPr/>
          </a:p>
        </p:txBody>
      </p:sp>
      <p:sp>
        <p:nvSpPr>
          <p:cNvPr id="530" name="Google Shape;530;p24"/>
          <p:cNvSpPr txBox="1"/>
          <p:nvPr/>
        </p:nvSpPr>
        <p:spPr>
          <a:xfrm>
            <a:off x="139886" y="2626822"/>
            <a:ext cx="7448265" cy="2080057"/>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rgbClr val="B5404A"/>
              </a:buClr>
              <a:buSzPts val="2000"/>
              <a:buFont typeface="Calibri"/>
              <a:buNone/>
            </a:pPr>
            <a:r>
              <a:rPr lang="en-GB" sz="2000" b="1">
                <a:solidFill>
                  <a:srgbClr val="B5404A"/>
                </a:solidFill>
                <a:latin typeface="Calibri"/>
                <a:ea typeface="Calibri"/>
                <a:cs typeface="Calibri"/>
                <a:sym typeface="Calibri"/>
              </a:rPr>
              <a:t>What this means for a typical SME:</a:t>
            </a:r>
            <a:endParaRPr sz="2000">
              <a:solidFill>
                <a:schemeClr val="dk1"/>
              </a:solidFill>
              <a:latin typeface="Calibri"/>
              <a:ea typeface="Calibri"/>
              <a:cs typeface="Calibri"/>
              <a:sym typeface="Calibri"/>
            </a:endParaRPr>
          </a:p>
          <a:p>
            <a:pPr marL="342900" marR="0" lvl="0" indent="-342900" algn="l" rtl="0">
              <a:spcBef>
                <a:spcPts val="25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Your large clients will increasingly require sustainability data from you as part of their supply chain due diligence</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You will need someone who can collect, verify, and report this data</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Building this capability in-house now, before it is required, is significantly less costly than outsourcing it</a:t>
            </a:r>
            <a:endParaRPr/>
          </a:p>
        </p:txBody>
      </p:sp>
      <p:sp>
        <p:nvSpPr>
          <p:cNvPr id="531" name="Google Shape;531;p24"/>
          <p:cNvSpPr txBox="1"/>
          <p:nvPr/>
        </p:nvSpPr>
        <p:spPr>
          <a:xfrm>
            <a:off x="139885" y="4706879"/>
            <a:ext cx="7448265" cy="1695336"/>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rgbClr val="B5404A"/>
              </a:buClr>
              <a:buSzPts val="2000"/>
              <a:buFont typeface="Calibri"/>
              <a:buNone/>
            </a:pPr>
            <a:r>
              <a:rPr lang="en-GB" sz="2000" b="1">
                <a:solidFill>
                  <a:srgbClr val="B5404A"/>
                </a:solidFill>
                <a:latin typeface="Calibri"/>
                <a:ea typeface="Calibri"/>
                <a:cs typeface="Calibri"/>
                <a:sym typeface="Calibri"/>
              </a:rPr>
              <a:t>The talent opportunity:</a:t>
            </a:r>
            <a:endParaRPr sz="2000">
              <a:solidFill>
                <a:schemeClr val="dk1"/>
              </a:solidFill>
              <a:latin typeface="Calibri"/>
              <a:ea typeface="Calibri"/>
              <a:cs typeface="Calibri"/>
              <a:sym typeface="Calibri"/>
            </a:endParaRPr>
          </a:p>
          <a:p>
            <a:pPr marL="0" marR="0" lvl="0" indent="0" algn="l" rtl="0">
              <a:spcBef>
                <a:spcPts val="300"/>
              </a:spcBef>
              <a:spcAft>
                <a:spcPts val="0"/>
              </a:spcAft>
              <a:buClr>
                <a:srgbClr val="633547"/>
              </a:buClr>
              <a:buSzPts val="2000"/>
              <a:buFont typeface="Calibri"/>
              <a:buNone/>
            </a:pPr>
            <a:r>
              <a:rPr lang="en-GB" sz="2000">
                <a:solidFill>
                  <a:srgbClr val="633547"/>
                </a:solidFill>
                <a:latin typeface="Calibri"/>
                <a:ea typeface="Calibri"/>
                <a:cs typeface="Calibri"/>
                <a:sym typeface="Calibri"/>
              </a:rPr>
              <a:t>Hiring a migrant professional with ESG reporting or environmental data skills is not a diversity initiative.</a:t>
            </a:r>
            <a:endParaRPr/>
          </a:p>
          <a:p>
            <a:pPr marL="0" marR="0" lvl="0" indent="0" algn="l" rtl="0">
              <a:spcBef>
                <a:spcPts val="200"/>
              </a:spcBef>
              <a:spcAft>
                <a:spcPts val="0"/>
              </a:spcAft>
              <a:buClr>
                <a:srgbClr val="633547"/>
              </a:buClr>
              <a:buSzPts val="2000"/>
              <a:buFont typeface="Calibri"/>
              <a:buNone/>
            </a:pPr>
            <a:r>
              <a:rPr lang="en-GB" sz="2000">
                <a:solidFill>
                  <a:srgbClr val="633547"/>
                </a:solidFill>
                <a:latin typeface="Calibri"/>
                <a:ea typeface="Calibri"/>
                <a:cs typeface="Calibri"/>
                <a:sym typeface="Calibri"/>
              </a:rPr>
              <a:t>It is advance workforce planning for a mandatory regulatory requirement.</a:t>
            </a:r>
            <a:endParaRPr sz="2000">
              <a:solidFill>
                <a:srgbClr val="633547"/>
              </a:solidFill>
              <a:latin typeface="Calibri"/>
              <a:ea typeface="Calibri"/>
              <a:cs typeface="Calibri"/>
              <a:sym typeface="Calibri"/>
            </a:endParaRPr>
          </a:p>
        </p:txBody>
      </p:sp>
      <p:sp>
        <p:nvSpPr>
          <p:cNvPr id="532" name="Google Shape;532;p24"/>
          <p:cNvSpPr txBox="1"/>
          <p:nvPr/>
        </p:nvSpPr>
        <p:spPr>
          <a:xfrm>
            <a:off x="7847460" y="3260792"/>
            <a:ext cx="3507478" cy="19389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rgbClr val="FFFFFF"/>
                </a:solidFill>
                <a:latin typeface="Calibri"/>
                <a:ea typeface="Calibri"/>
                <a:cs typeface="Calibri"/>
                <a:sym typeface="Calibri"/>
              </a:rPr>
              <a:t>The Corporate Sustainability Reporting Directive (CSRD) is the single most significant regulatory driver of green skills demand in the EU over the next five years.</a:t>
            </a:r>
            <a:endParaRPr sz="2000">
              <a:solidFill>
                <a:srgbClr val="FFFFFF"/>
              </a:solidFill>
              <a:latin typeface="Calibri"/>
              <a:ea typeface="Calibri"/>
              <a:cs typeface="Calibri"/>
              <a:sym typeface="Calibri"/>
            </a:endParaRPr>
          </a:p>
        </p:txBody>
      </p:sp>
      <p:sp>
        <p:nvSpPr>
          <p:cNvPr id="533" name="Google Shape;533;p24"/>
          <p:cNvSpPr txBox="1"/>
          <p:nvPr/>
        </p:nvSpPr>
        <p:spPr>
          <a:xfrm>
            <a:off x="7847460" y="1228228"/>
            <a:ext cx="3944206"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a:solidFill>
                  <a:srgbClr val="FFFFFF"/>
                </a:solidFill>
                <a:latin typeface="Calibri"/>
                <a:ea typeface="Calibri"/>
                <a:cs typeface="Calibri"/>
                <a:sym typeface="Calibri"/>
              </a:rPr>
              <a:t>The CSRD and What It Means for SMEs</a:t>
            </a:r>
            <a:endParaRPr sz="3600">
              <a:solidFill>
                <a:schemeClr val="dk1"/>
              </a:solidFill>
              <a:latin typeface="Calibri"/>
              <a:ea typeface="Calibri"/>
              <a:cs typeface="Calibri"/>
              <a:sym typeface="Calibri"/>
            </a:endParaRPr>
          </a:p>
        </p:txBody>
      </p:sp>
      <p:pic>
        <p:nvPicPr>
          <p:cNvPr id="534" name="Google Shape;534;p24"/>
          <p:cNvPicPr preferRelativeResize="0"/>
          <p:nvPr/>
        </p:nvPicPr>
        <p:blipFill rotWithShape="1">
          <a:blip r:embed="rId3">
            <a:alphaModFix/>
          </a:blip>
          <a:srcRect l="22539" t="3814" r="16887" b="44838"/>
          <a:stretch/>
        </p:blipFill>
        <p:spPr>
          <a:xfrm rot="9145744">
            <a:off x="6450575" y="-844517"/>
            <a:ext cx="2075224" cy="2041315"/>
          </a:xfrm>
          <a:prstGeom prst="rect">
            <a:avLst/>
          </a:prstGeom>
          <a:noFill/>
          <a:ln>
            <a:noFill/>
          </a:ln>
        </p:spPr>
      </p:pic>
      <p:pic>
        <p:nvPicPr>
          <p:cNvPr id="535" name="Google Shape;535;p24"/>
          <p:cNvPicPr preferRelativeResize="0"/>
          <p:nvPr/>
        </p:nvPicPr>
        <p:blipFill rotWithShape="1">
          <a:blip r:embed="rId3">
            <a:alphaModFix/>
          </a:blip>
          <a:srcRect l="22539" t="3814" r="16887" b="44838"/>
          <a:stretch/>
        </p:blipFill>
        <p:spPr>
          <a:xfrm rot="9145744">
            <a:off x="10576635" y="5071227"/>
            <a:ext cx="2075224" cy="204131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pic>
        <p:nvPicPr>
          <p:cNvPr id="540" name="Google Shape;540;p25"/>
          <p:cNvPicPr preferRelativeResize="0">
            <a:picLocks noGrp="1"/>
          </p:cNvPicPr>
          <p:nvPr>
            <p:ph type="pic" idx="2"/>
          </p:nvPr>
        </p:nvPicPr>
        <p:blipFill rotWithShape="1">
          <a:blip r:embed="rId3">
            <a:alphaModFix/>
          </a:blip>
          <a:srcRect t="7734" b="7734"/>
          <a:stretch/>
        </p:blipFill>
        <p:spPr>
          <a:xfrm>
            <a:off x="0" y="-12469"/>
            <a:ext cx="12192000" cy="6870469"/>
          </a:xfrm>
          <a:prstGeom prst="rect">
            <a:avLst/>
          </a:prstGeom>
          <a:solidFill>
            <a:srgbClr val="BFBFBF"/>
          </a:solidFill>
          <a:ln>
            <a:noFill/>
          </a:ln>
        </p:spPr>
      </p:pic>
      <p:sp>
        <p:nvSpPr>
          <p:cNvPr id="541" name="Google Shape;541;p25"/>
          <p:cNvSpPr txBox="1"/>
          <p:nvPr/>
        </p:nvSpPr>
        <p:spPr>
          <a:xfrm>
            <a:off x="607894" y="-28962"/>
            <a:ext cx="10976212" cy="646331"/>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rgbClr val="C9636E"/>
              </a:buClr>
              <a:buSzPts val="3600"/>
              <a:buFont typeface="Calibri"/>
              <a:buNone/>
            </a:pPr>
            <a:r>
              <a:rPr lang="en-GB" sz="3600" b="1">
                <a:solidFill>
                  <a:srgbClr val="C9636E"/>
                </a:solidFill>
                <a:latin typeface="Calibri"/>
                <a:ea typeface="Calibri"/>
                <a:cs typeface="Calibri"/>
                <a:sym typeface="Calibri"/>
              </a:rPr>
              <a:t>Case Study: Green Skills Hidden in Plain Sight</a:t>
            </a:r>
            <a:endParaRPr sz="3600">
              <a:solidFill>
                <a:srgbClr val="C9636E"/>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95070D1A-88A6-5760-E228-92C39D5DF19E}"/>
              </a:ext>
            </a:extLst>
          </p:cNvPr>
          <p:cNvSpPr/>
          <p:nvPr/>
        </p:nvSpPr>
        <p:spPr>
          <a:xfrm>
            <a:off x="607894" y="730495"/>
            <a:ext cx="10856794" cy="5768339"/>
          </a:xfrm>
          <a:prstGeom prst="rect">
            <a:avLst/>
          </a:prstGeom>
          <a:solidFill>
            <a:schemeClr val="tx2">
              <a:alpha val="82000"/>
            </a:schemeClr>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2" name="Google Shape;542;p25"/>
          <p:cNvSpPr txBox="1"/>
          <p:nvPr/>
        </p:nvSpPr>
        <p:spPr>
          <a:xfrm>
            <a:off x="627798" y="730496"/>
            <a:ext cx="11197988"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633547"/>
              </a:buClr>
              <a:buSzPts val="2000"/>
              <a:buFont typeface="Calibri"/>
              <a:buNone/>
            </a:pPr>
            <a:r>
              <a:rPr lang="en-GB" sz="2000">
                <a:solidFill>
                  <a:srgbClr val="633547"/>
                </a:solidFill>
                <a:latin typeface="Calibri"/>
                <a:ea typeface="Calibri"/>
                <a:cs typeface="Calibri"/>
                <a:sym typeface="Calibri"/>
              </a:rPr>
              <a:t>A food manufacturing SME in north-west Ireland was preparing for a major retail client's new supplier sustainability audit. They needed someone who could build a carbon and waste reporting system, a capability they did not have in-house.</a:t>
            </a:r>
            <a:endParaRPr/>
          </a:p>
        </p:txBody>
      </p:sp>
      <p:sp>
        <p:nvSpPr>
          <p:cNvPr id="543" name="Google Shape;543;p25"/>
          <p:cNvSpPr txBox="1"/>
          <p:nvPr/>
        </p:nvSpPr>
        <p:spPr>
          <a:xfrm>
            <a:off x="627798" y="1763973"/>
            <a:ext cx="9969689"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633547"/>
              </a:buClr>
              <a:buSzPts val="2000"/>
              <a:buFont typeface="Calibri"/>
              <a:buNone/>
            </a:pPr>
            <a:r>
              <a:rPr lang="en-GB" sz="2000">
                <a:solidFill>
                  <a:srgbClr val="633547"/>
                </a:solidFill>
                <a:latin typeface="Calibri"/>
                <a:ea typeface="Calibri"/>
                <a:cs typeface="Calibri"/>
                <a:sym typeface="Calibri"/>
              </a:rPr>
              <a:t>They began a costly external consultancy process</a:t>
            </a:r>
            <a:r>
              <a:rPr lang="en-GB" sz="1800">
                <a:solidFill>
                  <a:srgbClr val="2C2C2C"/>
                </a:solidFill>
                <a:latin typeface="Calibri"/>
                <a:ea typeface="Calibri"/>
                <a:cs typeface="Calibri"/>
                <a:sym typeface="Calibri"/>
              </a:rPr>
              <a:t>.</a:t>
            </a:r>
            <a:endParaRPr sz="1800">
              <a:solidFill>
                <a:schemeClr val="dk1"/>
              </a:solidFill>
              <a:latin typeface="Calibri"/>
              <a:ea typeface="Calibri"/>
              <a:cs typeface="Calibri"/>
              <a:sym typeface="Calibri"/>
            </a:endParaRPr>
          </a:p>
        </p:txBody>
      </p:sp>
      <p:sp>
        <p:nvSpPr>
          <p:cNvPr id="544" name="Google Shape;544;p25"/>
          <p:cNvSpPr txBox="1"/>
          <p:nvPr/>
        </p:nvSpPr>
        <p:spPr>
          <a:xfrm>
            <a:off x="627797" y="2170239"/>
            <a:ext cx="10856794" cy="13234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633547"/>
              </a:buClr>
              <a:buSzPts val="2000"/>
              <a:buFont typeface="Calibri"/>
              <a:buNone/>
            </a:pPr>
            <a:r>
              <a:rPr lang="en-GB" sz="2000">
                <a:solidFill>
                  <a:srgbClr val="633547"/>
                </a:solidFill>
                <a:latin typeface="Calibri"/>
                <a:ea typeface="Calibri"/>
                <a:cs typeface="Calibri"/>
                <a:sym typeface="Calibri"/>
              </a:rPr>
              <a:t>In parallel, a Ukrainian environmental engineer had applied for a production coordinator role through a local employment service. Her CV listed her degree from a Ukrainian technical university and experience in 'production systems management'. Her application was rejected at ATS screening, the system did not recognise her qualification.</a:t>
            </a:r>
            <a:endParaRPr/>
          </a:p>
        </p:txBody>
      </p:sp>
      <p:sp>
        <p:nvSpPr>
          <p:cNvPr id="545" name="Google Shape;545;p25"/>
          <p:cNvSpPr txBox="1"/>
          <p:nvPr/>
        </p:nvSpPr>
        <p:spPr>
          <a:xfrm>
            <a:off x="627797" y="3476726"/>
            <a:ext cx="11095630" cy="14773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633547"/>
              </a:buClr>
              <a:buSzPts val="2000"/>
              <a:buFont typeface="Calibri"/>
              <a:buNone/>
            </a:pPr>
            <a:r>
              <a:rPr lang="en-GB" sz="2000">
                <a:solidFill>
                  <a:srgbClr val="633547"/>
                </a:solidFill>
                <a:latin typeface="Calibri"/>
                <a:ea typeface="Calibri"/>
                <a:cs typeface="Calibri"/>
                <a:sym typeface="Calibri"/>
              </a:rPr>
              <a:t>A PROMOTE partner flagged her profile manually. Interview revealed she had:</a:t>
            </a:r>
            <a:endParaRPr/>
          </a:p>
          <a:p>
            <a:pPr marL="342900" marR="0" lvl="0" indent="-342900" algn="l" rtl="0">
              <a:spcBef>
                <a:spcPts val="35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Six years building environmental compliance systems for food processing plants</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Direct experience with ISO 14001 and waste tracking software</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Data reporting skills directly applicable to the client audit</a:t>
            </a:r>
            <a:endParaRPr/>
          </a:p>
        </p:txBody>
      </p:sp>
      <p:sp>
        <p:nvSpPr>
          <p:cNvPr id="546" name="Google Shape;546;p25"/>
          <p:cNvSpPr txBox="1"/>
          <p:nvPr/>
        </p:nvSpPr>
        <p:spPr>
          <a:xfrm>
            <a:off x="627798" y="4938430"/>
            <a:ext cx="11197988" cy="102335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633547"/>
              </a:buClr>
              <a:buSzPts val="2000"/>
              <a:buFont typeface="Calibri"/>
              <a:buNone/>
            </a:pPr>
            <a:r>
              <a:rPr lang="en-GB" sz="2000">
                <a:solidFill>
                  <a:srgbClr val="633547"/>
                </a:solidFill>
                <a:latin typeface="Calibri"/>
                <a:ea typeface="Calibri"/>
                <a:cs typeface="Calibri"/>
                <a:sym typeface="Calibri"/>
              </a:rPr>
              <a:t>She was hired for the production coordinator role. She led the sustainability audit response as an additional responsibility.</a:t>
            </a:r>
            <a:endParaRPr/>
          </a:p>
          <a:p>
            <a:pPr marL="0" marR="0" lvl="0" indent="0" algn="l" rtl="0">
              <a:spcBef>
                <a:spcPts val="300"/>
              </a:spcBef>
              <a:spcAft>
                <a:spcPts val="0"/>
              </a:spcAft>
              <a:buClr>
                <a:schemeClr val="dk1"/>
              </a:buClr>
              <a:buSzPts val="1800"/>
              <a:buFont typeface="Calibri"/>
              <a:buNone/>
            </a:pPr>
            <a:r>
              <a:rPr lang="en-GB" sz="1800">
                <a:solidFill>
                  <a:schemeClr val="dk1"/>
                </a:solidFill>
                <a:latin typeface="Calibri"/>
                <a:ea typeface="Calibri"/>
                <a:cs typeface="Calibri"/>
                <a:sym typeface="Calibri"/>
              </a:rPr>
              <a:t> </a:t>
            </a:r>
            <a:endParaRPr/>
          </a:p>
        </p:txBody>
      </p:sp>
      <p:sp>
        <p:nvSpPr>
          <p:cNvPr id="547" name="Google Shape;547;p25"/>
          <p:cNvSpPr txBox="1"/>
          <p:nvPr/>
        </p:nvSpPr>
        <p:spPr>
          <a:xfrm>
            <a:off x="627797" y="5598821"/>
            <a:ext cx="11382233" cy="73353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633547"/>
              </a:buClr>
              <a:buSzPts val="2000"/>
              <a:buFont typeface="Calibri"/>
              <a:buNone/>
            </a:pPr>
            <a:r>
              <a:rPr lang="en-GB" sz="2000">
                <a:solidFill>
                  <a:srgbClr val="633547"/>
                </a:solidFill>
                <a:latin typeface="Calibri"/>
                <a:ea typeface="Calibri"/>
                <a:cs typeface="Calibri"/>
                <a:sym typeface="Calibri"/>
              </a:rPr>
              <a:t>The consultancy contract was cancelled. Saving: approximately €22,000.</a:t>
            </a:r>
            <a:endParaRPr/>
          </a:p>
          <a:p>
            <a:pPr marL="0" marR="0" lvl="0" indent="0" algn="l" rtl="0">
              <a:spcBef>
                <a:spcPts val="200"/>
              </a:spcBef>
              <a:spcAft>
                <a:spcPts val="0"/>
              </a:spcAft>
              <a:buClr>
                <a:srgbClr val="633547"/>
              </a:buClr>
              <a:buSzPts val="2000"/>
              <a:buFont typeface="Calibri"/>
              <a:buNone/>
            </a:pPr>
            <a:r>
              <a:rPr lang="en-GB" sz="2000">
                <a:solidFill>
                  <a:srgbClr val="633547"/>
                </a:solidFill>
                <a:latin typeface="Calibri"/>
                <a:ea typeface="Calibri"/>
                <a:cs typeface="Calibri"/>
                <a:sym typeface="Calibri"/>
              </a:rPr>
              <a:t>The ATS failure: one misconfigured credential recognition field.</a:t>
            </a:r>
            <a:endParaRPr sz="2000">
              <a:solidFill>
                <a:srgbClr val="633547"/>
              </a:solidFill>
              <a:latin typeface="Calibri"/>
              <a:ea typeface="Calibri"/>
              <a:cs typeface="Calibri"/>
              <a:sym typeface="Calibri"/>
            </a:endParaRPr>
          </a:p>
        </p:txBody>
      </p:sp>
      <p:pic>
        <p:nvPicPr>
          <p:cNvPr id="548" name="Google Shape;548;p25"/>
          <p:cNvPicPr preferRelativeResize="0"/>
          <p:nvPr/>
        </p:nvPicPr>
        <p:blipFill rotWithShape="1">
          <a:blip r:embed="rId4">
            <a:alphaModFix/>
          </a:blip>
          <a:srcRect/>
          <a:stretch/>
        </p:blipFill>
        <p:spPr>
          <a:xfrm rot="3410964">
            <a:off x="-473122" y="-1768795"/>
            <a:ext cx="2162033" cy="3290741"/>
          </a:xfrm>
          <a:prstGeom prst="rect">
            <a:avLst/>
          </a:prstGeom>
          <a:noFill/>
          <a:ln>
            <a:noFill/>
          </a:ln>
        </p:spPr>
      </p:pic>
      <p:pic>
        <p:nvPicPr>
          <p:cNvPr id="549" name="Google Shape;549;p25"/>
          <p:cNvPicPr preferRelativeResize="0"/>
          <p:nvPr/>
        </p:nvPicPr>
        <p:blipFill rotWithShape="1">
          <a:blip r:embed="rId4">
            <a:alphaModFix/>
          </a:blip>
          <a:srcRect/>
          <a:stretch/>
        </p:blipFill>
        <p:spPr>
          <a:xfrm rot="10523055">
            <a:off x="10978591" y="4853893"/>
            <a:ext cx="1295400" cy="19716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Google Shape;554;p26"/>
          <p:cNvSpPr txBox="1"/>
          <p:nvPr/>
        </p:nvSpPr>
        <p:spPr>
          <a:xfrm>
            <a:off x="4370697" y="4315140"/>
            <a:ext cx="7107070" cy="2387833"/>
          </a:xfrm>
          <a:prstGeom prst="rect">
            <a:avLst/>
          </a:prstGeom>
          <a:solidFill>
            <a:srgbClr val="FFFFFF"/>
          </a:solidFill>
          <a:ln w="9525" cap="flat" cmpd="sng">
            <a:solidFill>
              <a:schemeClr val="l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rgbClr val="B5404A"/>
              </a:buClr>
              <a:buSzPts val="2000"/>
              <a:buFont typeface="Calibri"/>
              <a:buNone/>
            </a:pPr>
            <a:r>
              <a:rPr lang="en-GB" sz="2000" b="1">
                <a:solidFill>
                  <a:srgbClr val="B5404A"/>
                </a:solidFill>
                <a:latin typeface="Calibri"/>
                <a:ea typeface="Calibri"/>
                <a:cs typeface="Calibri"/>
                <a:sym typeface="Calibri"/>
              </a:rPr>
              <a:t>Step 3 Map the gap:</a:t>
            </a:r>
            <a:endParaRPr sz="2000">
              <a:solidFill>
                <a:schemeClr val="dk1"/>
              </a:solidFill>
              <a:latin typeface="Calibri"/>
              <a:ea typeface="Calibri"/>
              <a:cs typeface="Calibri"/>
              <a:sym typeface="Calibri"/>
            </a:endParaRPr>
          </a:p>
          <a:p>
            <a:pPr marL="342900" marR="0" lvl="0" indent="-342900" algn="l" rtl="0">
              <a:spcBef>
                <a:spcPts val="25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What green competencies do you need in the next 12–24 months?</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Can these be developed in existing staff, or do you need to recruit for them?</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Are you factoring green skills into your next round of job descriptions?</a:t>
            </a:r>
            <a:endParaRPr/>
          </a:p>
        </p:txBody>
      </p:sp>
      <p:sp>
        <p:nvSpPr>
          <p:cNvPr id="555" name="Google Shape;555;p26"/>
          <p:cNvSpPr txBox="1"/>
          <p:nvPr/>
        </p:nvSpPr>
        <p:spPr>
          <a:xfrm>
            <a:off x="4370697" y="181768"/>
            <a:ext cx="7107070" cy="2080057"/>
          </a:xfrm>
          <a:prstGeom prst="rect">
            <a:avLst/>
          </a:prstGeom>
          <a:solidFill>
            <a:srgbClr val="FFFFFF"/>
          </a:solidFill>
          <a:ln w="9525" cap="flat" cmpd="sng">
            <a:solidFill>
              <a:schemeClr val="l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rgbClr val="B5404A"/>
              </a:buClr>
              <a:buSzPts val="2000"/>
              <a:buFont typeface="Calibri"/>
              <a:buNone/>
            </a:pPr>
            <a:r>
              <a:rPr lang="en-GB" sz="2000" b="1">
                <a:solidFill>
                  <a:srgbClr val="B5404A"/>
                </a:solidFill>
                <a:latin typeface="Calibri"/>
                <a:ea typeface="Calibri"/>
                <a:cs typeface="Calibri"/>
                <a:sym typeface="Calibri"/>
              </a:rPr>
              <a:t>Step 1 Identify your regulatory exposure:</a:t>
            </a:r>
            <a:endParaRPr sz="2000">
              <a:solidFill>
                <a:schemeClr val="dk1"/>
              </a:solidFill>
              <a:latin typeface="Calibri"/>
              <a:ea typeface="Calibri"/>
              <a:cs typeface="Calibri"/>
              <a:sym typeface="Calibri"/>
            </a:endParaRPr>
          </a:p>
          <a:p>
            <a:pPr marL="342900" marR="0" lvl="0" indent="-342900" algn="l" rtl="0">
              <a:spcBef>
                <a:spcPts val="25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Are you a direct CSRD reporter, or in the supply chain of one?</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Do you operate under any environmental licences or ISO certifications?</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What sustainability data do your clients currently request or will request within 2 years?</a:t>
            </a:r>
            <a:endParaRPr/>
          </a:p>
        </p:txBody>
      </p:sp>
      <p:sp>
        <p:nvSpPr>
          <p:cNvPr id="556" name="Google Shape;556;p26"/>
          <p:cNvSpPr txBox="1"/>
          <p:nvPr/>
        </p:nvSpPr>
        <p:spPr>
          <a:xfrm>
            <a:off x="4370697" y="2252911"/>
            <a:ext cx="7107070" cy="2080057"/>
          </a:xfrm>
          <a:prstGeom prst="rect">
            <a:avLst/>
          </a:prstGeom>
          <a:solidFill>
            <a:srgbClr val="FFFFFF"/>
          </a:solidFill>
          <a:ln w="9525" cap="flat" cmpd="sng">
            <a:solidFill>
              <a:schemeClr val="l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rgbClr val="B5404A"/>
              </a:buClr>
              <a:buSzPts val="2000"/>
              <a:buFont typeface="Calibri"/>
              <a:buNone/>
            </a:pPr>
            <a:r>
              <a:rPr lang="en-GB" sz="2000" b="1">
                <a:solidFill>
                  <a:srgbClr val="B5404A"/>
                </a:solidFill>
                <a:latin typeface="Calibri"/>
                <a:ea typeface="Calibri"/>
                <a:cs typeface="Calibri"/>
                <a:sym typeface="Calibri"/>
              </a:rPr>
              <a:t>Step 2 Audit your current green skills capacity:</a:t>
            </a:r>
            <a:endParaRPr sz="2000">
              <a:solidFill>
                <a:schemeClr val="dk1"/>
              </a:solidFill>
              <a:latin typeface="Calibri"/>
              <a:ea typeface="Calibri"/>
              <a:cs typeface="Calibri"/>
              <a:sym typeface="Calibri"/>
            </a:endParaRPr>
          </a:p>
          <a:p>
            <a:pPr marL="342900" marR="0" lvl="0" indent="-342900" algn="l" rtl="0">
              <a:spcBef>
                <a:spcPts val="25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Who in your team currently tracks energy, waste, or carbon data?</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Is this person trained for it, or did it fall to them informally?</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What green skills do your current job descriptions mention or require?</a:t>
            </a:r>
            <a:endParaRPr/>
          </a:p>
        </p:txBody>
      </p:sp>
      <p:sp>
        <p:nvSpPr>
          <p:cNvPr id="557" name="Google Shape;557;p26"/>
          <p:cNvSpPr txBox="1"/>
          <p:nvPr/>
        </p:nvSpPr>
        <p:spPr>
          <a:xfrm>
            <a:off x="201303" y="3429000"/>
            <a:ext cx="4169393" cy="1323439"/>
          </a:xfrm>
          <a:prstGeom prst="rect">
            <a:avLst/>
          </a:prstGeom>
          <a:solidFill>
            <a:srgbClr val="E1A44A"/>
          </a:solidFill>
          <a:ln w="9525" cap="flat" cmpd="sng">
            <a:solidFill>
              <a:srgbClr val="E1A44A"/>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rgbClr val="FFFFFF"/>
                </a:solidFill>
                <a:latin typeface="Calibri"/>
                <a:ea typeface="Calibri"/>
                <a:cs typeface="Calibri"/>
                <a:sym typeface="Calibri"/>
              </a:rPr>
              <a:t>This three-step process takes approximately two hours and can be done with an HR lead and one operations manager.</a:t>
            </a:r>
            <a:endParaRPr sz="2000">
              <a:solidFill>
                <a:srgbClr val="FFFFFF"/>
              </a:solidFill>
              <a:latin typeface="Calibri"/>
              <a:ea typeface="Calibri"/>
              <a:cs typeface="Calibri"/>
              <a:sym typeface="Calibri"/>
            </a:endParaRPr>
          </a:p>
        </p:txBody>
      </p:sp>
      <p:sp>
        <p:nvSpPr>
          <p:cNvPr id="558" name="Google Shape;558;p26"/>
          <p:cNvSpPr txBox="1"/>
          <p:nvPr/>
        </p:nvSpPr>
        <p:spPr>
          <a:xfrm>
            <a:off x="201302" y="4765083"/>
            <a:ext cx="4169393" cy="1323439"/>
          </a:xfrm>
          <a:prstGeom prst="rect">
            <a:avLst/>
          </a:prstGeom>
          <a:solidFill>
            <a:srgbClr val="E1A44A"/>
          </a:solidFill>
          <a:ln w="9525" cap="flat" cmpd="sng">
            <a:solidFill>
              <a:srgbClr val="E1A44A"/>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rgbClr val="FFFFFF"/>
                </a:solidFill>
                <a:latin typeface="Calibri"/>
                <a:ea typeface="Calibri"/>
                <a:cs typeface="Calibri"/>
                <a:sym typeface="Calibri"/>
              </a:rPr>
              <a:t>Most organisations have not conducted a formal green skills needs assessment. This slide provides a starting framework</a:t>
            </a:r>
            <a:endParaRPr sz="2000">
              <a:solidFill>
                <a:srgbClr val="FFFFFF"/>
              </a:solidFill>
              <a:latin typeface="Calibri"/>
              <a:ea typeface="Calibri"/>
              <a:cs typeface="Calibri"/>
              <a:sym typeface="Calibri"/>
            </a:endParaRPr>
          </a:p>
        </p:txBody>
      </p:sp>
      <p:sp>
        <p:nvSpPr>
          <p:cNvPr id="559" name="Google Shape;559;p26"/>
          <p:cNvSpPr txBox="1"/>
          <p:nvPr/>
        </p:nvSpPr>
        <p:spPr>
          <a:xfrm>
            <a:off x="262710" y="430617"/>
            <a:ext cx="339488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a:solidFill>
                  <a:schemeClr val="lt1"/>
                </a:solidFill>
                <a:latin typeface="Calibri"/>
                <a:ea typeface="Calibri"/>
                <a:cs typeface="Calibri"/>
                <a:sym typeface="Calibri"/>
              </a:rPr>
              <a:t>Green Skills Mapping: What Does Your Organisation Actually Need?</a:t>
            </a:r>
            <a:endParaRPr sz="3600">
              <a:solidFill>
                <a:schemeClr val="lt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p27"/>
          <p:cNvSpPr txBox="1"/>
          <p:nvPr/>
        </p:nvSpPr>
        <p:spPr>
          <a:xfrm>
            <a:off x="2588527" y="4839786"/>
            <a:ext cx="9612573" cy="2003112"/>
          </a:xfrm>
          <a:prstGeom prst="rect">
            <a:avLst/>
          </a:prstGeom>
          <a:solidFill>
            <a:srgbClr val="C9636E"/>
          </a:solidFill>
          <a:ln w="9525" cap="flat" cmpd="sng">
            <a:solidFill>
              <a:srgbClr val="C9636E"/>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rgbClr val="FFC000"/>
              </a:buClr>
              <a:buSzPts val="2000"/>
              <a:buFont typeface="Calibri"/>
              <a:buNone/>
            </a:pPr>
            <a:r>
              <a:rPr lang="en-GB" sz="2000" b="1">
                <a:solidFill>
                  <a:srgbClr val="FFC000"/>
                </a:solidFill>
                <a:latin typeface="Calibri"/>
                <a:ea typeface="Calibri"/>
                <a:cs typeface="Calibri"/>
                <a:sym typeface="Calibri"/>
              </a:rPr>
              <a:t>In your assessment criteria</a:t>
            </a:r>
            <a:r>
              <a:rPr lang="en-GB" sz="2000" b="1">
                <a:solidFill>
                  <a:srgbClr val="FFFFFF"/>
                </a:solidFill>
                <a:latin typeface="Calibri"/>
                <a:ea typeface="Calibri"/>
                <a:cs typeface="Calibri"/>
                <a:sym typeface="Calibri"/>
              </a:rPr>
              <a:t>:</a:t>
            </a:r>
            <a:endParaRPr sz="2000">
              <a:solidFill>
                <a:srgbClr val="FFFFFF"/>
              </a:solidFill>
              <a:latin typeface="Calibri"/>
              <a:ea typeface="Calibri"/>
              <a:cs typeface="Calibri"/>
              <a:sym typeface="Calibri"/>
            </a:endParaRPr>
          </a:p>
          <a:p>
            <a:pPr marL="342900" marR="0" lvl="0" indent="-342900" algn="l" rtl="0">
              <a:spcBef>
                <a:spcPts val="250"/>
              </a:spcBef>
              <a:spcAft>
                <a:spcPts val="0"/>
              </a:spcAft>
              <a:buClr>
                <a:srgbClr val="FFFFFF"/>
              </a:buClr>
              <a:buSzPts val="2000"/>
              <a:buFont typeface="Arial"/>
              <a:buChar char="•"/>
            </a:pPr>
            <a:r>
              <a:rPr lang="en-GB" sz="2000">
                <a:solidFill>
                  <a:srgbClr val="FFFFFF"/>
                </a:solidFill>
                <a:latin typeface="Calibri"/>
                <a:ea typeface="Calibri"/>
                <a:cs typeface="Calibri"/>
                <a:sym typeface="Calibri"/>
              </a:rPr>
              <a:t>Separate the competency from the certificate, ask what the person can do, not only what they are formally accredited for in an EU context</a:t>
            </a:r>
            <a:endParaRPr/>
          </a:p>
          <a:p>
            <a:pPr marL="0" marR="0" lvl="0" indent="0" algn="l" rtl="0">
              <a:spcBef>
                <a:spcPts val="150"/>
              </a:spcBef>
              <a:spcAft>
                <a:spcPts val="0"/>
              </a:spcAft>
              <a:buClr>
                <a:srgbClr val="FFFFFF"/>
              </a:buClr>
              <a:buSzPts val="2000"/>
              <a:buFont typeface="Calibri"/>
              <a:buNone/>
            </a:pPr>
            <a:r>
              <a:rPr lang="en-GB" sz="2000">
                <a:solidFill>
                  <a:srgbClr val="FFFFFF"/>
                </a:solidFill>
                <a:latin typeface="Calibri"/>
                <a:ea typeface="Calibri"/>
                <a:cs typeface="Calibri"/>
                <a:sym typeface="Calibri"/>
              </a:rPr>
              <a:t>Use a skills translation guide if needed, EURES and Europass provide national-to-EU equivalency tools.</a:t>
            </a:r>
            <a:endParaRPr/>
          </a:p>
          <a:p>
            <a:pPr marL="0" marR="0" lvl="0" indent="0" algn="l" rtl="0">
              <a:spcBef>
                <a:spcPts val="0"/>
              </a:spcBef>
              <a:spcAft>
                <a:spcPts val="0"/>
              </a:spcAft>
              <a:buClr>
                <a:schemeClr val="dk1"/>
              </a:buClr>
              <a:buSzPts val="2000"/>
              <a:buFont typeface="Calibri"/>
              <a:buNone/>
            </a:pPr>
            <a:endParaRPr sz="2000">
              <a:solidFill>
                <a:srgbClr val="FFFFFF"/>
              </a:solidFill>
              <a:latin typeface="Calibri"/>
              <a:ea typeface="Calibri"/>
              <a:cs typeface="Calibri"/>
              <a:sym typeface="Calibri"/>
            </a:endParaRPr>
          </a:p>
        </p:txBody>
      </p:sp>
      <p:sp>
        <p:nvSpPr>
          <p:cNvPr id="565" name="Google Shape;565;p27"/>
          <p:cNvSpPr txBox="1"/>
          <p:nvPr/>
        </p:nvSpPr>
        <p:spPr>
          <a:xfrm>
            <a:off x="2588528" y="2451953"/>
            <a:ext cx="9608022" cy="2387833"/>
          </a:xfrm>
          <a:prstGeom prst="rect">
            <a:avLst/>
          </a:prstGeom>
          <a:solidFill>
            <a:srgbClr val="C9636E"/>
          </a:solidFill>
          <a:ln w="9525" cap="flat" cmpd="sng">
            <a:solidFill>
              <a:srgbClr val="C9636E"/>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rgbClr val="FFC000"/>
              </a:buClr>
              <a:buSzPts val="2000"/>
              <a:buFont typeface="Calibri"/>
              <a:buNone/>
            </a:pPr>
            <a:r>
              <a:rPr lang="en-GB" sz="2000" b="1">
                <a:solidFill>
                  <a:srgbClr val="FFC000"/>
                </a:solidFill>
                <a:latin typeface="Calibri"/>
                <a:ea typeface="Calibri"/>
                <a:cs typeface="Calibri"/>
                <a:sym typeface="Calibri"/>
              </a:rPr>
              <a:t>In your interview process:</a:t>
            </a:r>
            <a:endParaRPr sz="2000">
              <a:solidFill>
                <a:srgbClr val="FFC000"/>
              </a:solidFill>
              <a:latin typeface="Calibri"/>
              <a:ea typeface="Calibri"/>
              <a:cs typeface="Calibri"/>
              <a:sym typeface="Calibri"/>
            </a:endParaRPr>
          </a:p>
          <a:p>
            <a:pPr marL="342900" marR="0" lvl="0" indent="-342900" algn="l" rtl="0">
              <a:spcBef>
                <a:spcPts val="250"/>
              </a:spcBef>
              <a:spcAft>
                <a:spcPts val="0"/>
              </a:spcAft>
              <a:buClr>
                <a:srgbClr val="FFFFFF"/>
              </a:buClr>
              <a:buSzPts val="2000"/>
              <a:buFont typeface="Arial"/>
              <a:buChar char="•"/>
            </a:pPr>
            <a:r>
              <a:rPr lang="en-GB" sz="2000">
                <a:solidFill>
                  <a:srgbClr val="FFFFFF"/>
                </a:solidFill>
                <a:latin typeface="Calibri"/>
                <a:ea typeface="Calibri"/>
                <a:cs typeface="Calibri"/>
                <a:sym typeface="Calibri"/>
              </a:rPr>
              <a:t>Ask competency-based questions: 'Tell me about a time you reduced waste or resource use in your workplace'</a:t>
            </a:r>
            <a:endParaRPr/>
          </a:p>
          <a:p>
            <a:pPr marL="342900" marR="0" lvl="0" indent="-342900" algn="l" rtl="0">
              <a:spcBef>
                <a:spcPts val="300"/>
              </a:spcBef>
              <a:spcAft>
                <a:spcPts val="0"/>
              </a:spcAft>
              <a:buClr>
                <a:srgbClr val="FFFFFF"/>
              </a:buClr>
              <a:buSzPts val="2000"/>
              <a:buFont typeface="Arial"/>
              <a:buChar char="•"/>
            </a:pPr>
            <a:r>
              <a:rPr lang="en-GB" sz="2000">
                <a:solidFill>
                  <a:srgbClr val="FFFFFF"/>
                </a:solidFill>
                <a:latin typeface="Calibri"/>
                <a:ea typeface="Calibri"/>
                <a:cs typeface="Calibri"/>
                <a:sym typeface="Calibri"/>
              </a:rPr>
              <a:t>Ask about international frameworks, EU candidates are not the only people trained to ISO or UN SDG standards</a:t>
            </a:r>
            <a:endParaRPr/>
          </a:p>
          <a:p>
            <a:pPr marL="342900" marR="0" lvl="0" indent="-342900" algn="l" rtl="0">
              <a:spcBef>
                <a:spcPts val="300"/>
              </a:spcBef>
              <a:spcAft>
                <a:spcPts val="0"/>
              </a:spcAft>
              <a:buClr>
                <a:srgbClr val="FFFFFF"/>
              </a:buClr>
              <a:buSzPts val="2000"/>
              <a:buFont typeface="Arial"/>
              <a:buChar char="•"/>
            </a:pPr>
            <a:r>
              <a:rPr lang="en-GB" sz="2000">
                <a:solidFill>
                  <a:srgbClr val="FFFFFF"/>
                </a:solidFill>
                <a:latin typeface="Calibri"/>
                <a:ea typeface="Calibri"/>
                <a:cs typeface="Calibri"/>
                <a:sym typeface="Calibri"/>
              </a:rPr>
              <a:t>Review portfolios or work samples alongside CVs, a Ukrainian engineer may have documented project outputs in ways not legible on a standard CV</a:t>
            </a:r>
            <a:endParaRPr/>
          </a:p>
        </p:txBody>
      </p:sp>
      <p:sp>
        <p:nvSpPr>
          <p:cNvPr id="566" name="Google Shape;566;p27"/>
          <p:cNvSpPr txBox="1"/>
          <p:nvPr/>
        </p:nvSpPr>
        <p:spPr>
          <a:xfrm>
            <a:off x="2588528" y="0"/>
            <a:ext cx="9603472" cy="2451953"/>
          </a:xfrm>
          <a:prstGeom prst="rect">
            <a:avLst/>
          </a:prstGeom>
          <a:solidFill>
            <a:srgbClr val="C9636E"/>
          </a:solidFill>
          <a:ln w="9525" cap="flat" cmpd="sng">
            <a:solidFill>
              <a:srgbClr val="C9636E"/>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000"/>
              <a:buFont typeface="Calibri"/>
              <a:buNone/>
            </a:pPr>
            <a:endParaRPr sz="2000" b="1">
              <a:solidFill>
                <a:srgbClr val="FFFFFF"/>
              </a:solidFill>
              <a:latin typeface="Calibri"/>
              <a:ea typeface="Calibri"/>
              <a:cs typeface="Calibri"/>
              <a:sym typeface="Calibri"/>
            </a:endParaRPr>
          </a:p>
          <a:p>
            <a:pPr marL="0" marR="0" lvl="0" indent="0" algn="l" rtl="0">
              <a:spcBef>
                <a:spcPts val="500"/>
              </a:spcBef>
              <a:spcAft>
                <a:spcPts val="0"/>
              </a:spcAft>
              <a:buClr>
                <a:srgbClr val="FFC000"/>
              </a:buClr>
              <a:buSzPts val="2000"/>
              <a:buFont typeface="Calibri"/>
              <a:buNone/>
            </a:pPr>
            <a:r>
              <a:rPr lang="en-GB" sz="2000" b="1">
                <a:solidFill>
                  <a:srgbClr val="FFC000"/>
                </a:solidFill>
                <a:latin typeface="Calibri"/>
                <a:ea typeface="Calibri"/>
                <a:cs typeface="Calibri"/>
                <a:sym typeface="Calibri"/>
              </a:rPr>
              <a:t>In your job description:</a:t>
            </a:r>
            <a:endParaRPr sz="2000">
              <a:solidFill>
                <a:srgbClr val="FFC000"/>
              </a:solidFill>
              <a:latin typeface="Calibri"/>
              <a:ea typeface="Calibri"/>
              <a:cs typeface="Calibri"/>
              <a:sym typeface="Calibri"/>
            </a:endParaRPr>
          </a:p>
          <a:p>
            <a:pPr marL="342900" marR="0" lvl="0" indent="-342900" algn="l" rtl="0">
              <a:spcBef>
                <a:spcPts val="250"/>
              </a:spcBef>
              <a:spcAft>
                <a:spcPts val="0"/>
              </a:spcAft>
              <a:buClr>
                <a:srgbClr val="FFFFFF"/>
              </a:buClr>
              <a:buSzPts val="2000"/>
              <a:buFont typeface="Arial"/>
              <a:buChar char="•"/>
            </a:pPr>
            <a:r>
              <a:rPr lang="en-GB" sz="2000">
                <a:solidFill>
                  <a:srgbClr val="FFFFFF"/>
                </a:solidFill>
                <a:latin typeface="Calibri"/>
                <a:ea typeface="Calibri"/>
                <a:cs typeface="Calibri"/>
                <a:sym typeface="Calibri"/>
              </a:rPr>
              <a:t>Name green skills explicitly 'experience with sustainability reporting', 'familiarity with ISO 14001', 'waste reduction or circular economy practice'</a:t>
            </a:r>
            <a:endParaRPr/>
          </a:p>
          <a:p>
            <a:pPr marL="342900" marR="0" lvl="0" indent="-342900" algn="l" rtl="0">
              <a:spcBef>
                <a:spcPts val="300"/>
              </a:spcBef>
              <a:spcAft>
                <a:spcPts val="0"/>
              </a:spcAft>
              <a:buClr>
                <a:srgbClr val="FFFFFF"/>
              </a:buClr>
              <a:buSzPts val="2000"/>
              <a:buFont typeface="Arial"/>
              <a:buChar char="•"/>
            </a:pPr>
            <a:r>
              <a:rPr lang="en-GB" sz="2000">
                <a:solidFill>
                  <a:srgbClr val="FFFFFF"/>
                </a:solidFill>
                <a:latin typeface="Calibri"/>
                <a:ea typeface="Calibri"/>
                <a:cs typeface="Calibri"/>
                <a:sym typeface="Calibri"/>
              </a:rPr>
              <a:t>Do not assume candidates know these are valued, state it</a:t>
            </a:r>
            <a:endParaRPr/>
          </a:p>
          <a:p>
            <a:pPr marL="342900" marR="0" lvl="0" indent="-342900" algn="l" rtl="0">
              <a:spcBef>
                <a:spcPts val="300"/>
              </a:spcBef>
              <a:spcAft>
                <a:spcPts val="0"/>
              </a:spcAft>
              <a:buClr>
                <a:srgbClr val="FFFFFF"/>
              </a:buClr>
              <a:buSzPts val="2000"/>
              <a:buFont typeface="Arial"/>
              <a:buChar char="•"/>
            </a:pPr>
            <a:r>
              <a:rPr lang="en-GB" sz="2000">
                <a:solidFill>
                  <a:srgbClr val="FFFFFF"/>
                </a:solidFill>
                <a:latin typeface="Calibri"/>
                <a:ea typeface="Calibri"/>
                <a:cs typeface="Calibri"/>
                <a:sym typeface="Calibri"/>
              </a:rPr>
              <a:t>Remove criteria that unnecessarily exclude international candidates (local certification requirements where the competency matters more than the specific certificate)</a:t>
            </a:r>
            <a:endParaRPr/>
          </a:p>
        </p:txBody>
      </p:sp>
      <p:sp>
        <p:nvSpPr>
          <p:cNvPr id="567" name="Google Shape;567;p27"/>
          <p:cNvSpPr txBox="1"/>
          <p:nvPr/>
        </p:nvSpPr>
        <p:spPr>
          <a:xfrm>
            <a:off x="22750" y="-33487"/>
            <a:ext cx="2565778" cy="6924973"/>
          </a:xfrm>
          <a:prstGeom prst="rect">
            <a:avLst/>
          </a:prstGeom>
          <a:solidFill>
            <a:srgbClr val="FFFFFF"/>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3600" b="1">
              <a:solidFill>
                <a:srgbClr val="FFC000"/>
              </a:solidFill>
              <a:latin typeface="Calibri"/>
              <a:ea typeface="Calibri"/>
              <a:cs typeface="Calibri"/>
              <a:sym typeface="Calibri"/>
            </a:endParaRPr>
          </a:p>
          <a:p>
            <a:pPr marL="0" marR="0" lvl="0" indent="0" algn="l" rtl="0">
              <a:spcBef>
                <a:spcPts val="0"/>
              </a:spcBef>
              <a:spcAft>
                <a:spcPts val="0"/>
              </a:spcAft>
              <a:buNone/>
            </a:pPr>
            <a:r>
              <a:rPr lang="en-GB" sz="3600" b="1">
                <a:solidFill>
                  <a:srgbClr val="FFC000"/>
                </a:solidFill>
                <a:latin typeface="Calibri"/>
                <a:ea typeface="Calibri"/>
                <a:cs typeface="Calibri"/>
                <a:sym typeface="Calibri"/>
              </a:rPr>
              <a:t>How to Hire for Green Skills:</a:t>
            </a:r>
            <a:endParaRPr sz="3600" b="1">
              <a:solidFill>
                <a:srgbClr val="FFC000"/>
              </a:solidFill>
              <a:latin typeface="Calibri"/>
              <a:ea typeface="Calibri"/>
              <a:cs typeface="Calibri"/>
              <a:sym typeface="Calibri"/>
            </a:endParaRPr>
          </a:p>
          <a:p>
            <a:pPr marL="0" marR="0" lvl="0" indent="0" algn="l" rtl="0">
              <a:spcBef>
                <a:spcPts val="0"/>
              </a:spcBef>
              <a:spcAft>
                <a:spcPts val="0"/>
              </a:spcAft>
              <a:buNone/>
            </a:pPr>
            <a:r>
              <a:rPr lang="en-GB" sz="3600" b="1">
                <a:solidFill>
                  <a:srgbClr val="FFC000"/>
                </a:solidFill>
                <a:latin typeface="Calibri"/>
                <a:ea typeface="Calibri"/>
                <a:cs typeface="Calibri"/>
                <a:sym typeface="Calibri"/>
              </a:rPr>
              <a:t>Practical Recruitment Adaptations</a:t>
            </a:r>
            <a:endParaRPr/>
          </a:p>
          <a:p>
            <a:pPr marL="0" marR="0" lvl="0" indent="0" algn="l" rtl="0">
              <a:spcBef>
                <a:spcPts val="0"/>
              </a:spcBef>
              <a:spcAft>
                <a:spcPts val="0"/>
              </a:spcAft>
              <a:buNone/>
            </a:pPr>
            <a:endParaRPr sz="3600" b="1">
              <a:solidFill>
                <a:srgbClr val="FFC000"/>
              </a:solidFill>
              <a:latin typeface="Calibri"/>
              <a:ea typeface="Calibri"/>
              <a:cs typeface="Calibri"/>
              <a:sym typeface="Calibri"/>
            </a:endParaRPr>
          </a:p>
          <a:p>
            <a:pPr marL="0" marR="0" lvl="0" indent="0" algn="l" rtl="0">
              <a:spcBef>
                <a:spcPts val="0"/>
              </a:spcBef>
              <a:spcAft>
                <a:spcPts val="0"/>
              </a:spcAft>
              <a:buNone/>
            </a:pPr>
            <a:r>
              <a:rPr lang="en-GB" sz="2000">
                <a:solidFill>
                  <a:srgbClr val="C9636E"/>
                </a:solidFill>
                <a:latin typeface="Calibri"/>
                <a:ea typeface="Calibri"/>
                <a:cs typeface="Calibri"/>
                <a:sym typeface="Calibri"/>
              </a:rPr>
              <a:t>Once you know what green skills you need, the next challenge is finding and recognising them in candidates.</a:t>
            </a:r>
            <a:endParaRPr/>
          </a:p>
          <a:p>
            <a:pPr marL="0" marR="0" lvl="0" indent="0" algn="l" rtl="0">
              <a:spcBef>
                <a:spcPts val="0"/>
              </a:spcBef>
              <a:spcAft>
                <a:spcPts val="0"/>
              </a:spcAft>
              <a:buNone/>
            </a:pPr>
            <a:endParaRPr sz="3600">
              <a:solidFill>
                <a:srgbClr val="FFC000"/>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Google Shape;572;p28"/>
          <p:cNvSpPr/>
          <p:nvPr/>
        </p:nvSpPr>
        <p:spPr>
          <a:xfrm>
            <a:off x="386689" y="0"/>
            <a:ext cx="10979626" cy="6858000"/>
          </a:xfrm>
          <a:prstGeom prst="rect">
            <a:avLst/>
          </a:prstGeom>
          <a:solidFill>
            <a:srgbClr val="FFFFFF"/>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73" name="Google Shape;573;p28"/>
          <p:cNvSpPr txBox="1"/>
          <p:nvPr/>
        </p:nvSpPr>
        <p:spPr>
          <a:xfrm>
            <a:off x="439002" y="2742245"/>
            <a:ext cx="11313995"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9636E"/>
              </a:buClr>
              <a:buSzPts val="2000"/>
              <a:buFont typeface="Calibri"/>
              <a:buNone/>
            </a:pPr>
            <a:r>
              <a:rPr lang="en-GB" sz="2000">
                <a:solidFill>
                  <a:srgbClr val="C9636E"/>
                </a:solidFill>
                <a:latin typeface="Calibri"/>
                <a:ea typeface="Calibri"/>
                <a:cs typeface="Calibri"/>
                <a:sym typeface="Calibri"/>
              </a:rPr>
              <a:t>1. What green skills does your organisation currently use, even informally? (Think about who tracks energy, waste, supplier sustainability, or environmental compliance.)</a:t>
            </a:r>
            <a:endParaRPr/>
          </a:p>
        </p:txBody>
      </p:sp>
      <p:sp>
        <p:nvSpPr>
          <p:cNvPr id="574" name="Google Shape;574;p28"/>
          <p:cNvSpPr txBox="1"/>
          <p:nvPr/>
        </p:nvSpPr>
        <p:spPr>
          <a:xfrm>
            <a:off x="396244" y="1698087"/>
            <a:ext cx="10979624"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B94A53"/>
                </a:solidFill>
                <a:latin typeface="Calibri"/>
                <a:ea typeface="Calibri"/>
                <a:cs typeface="Calibri"/>
                <a:sym typeface="Calibri"/>
              </a:rPr>
              <a:t>Instructions:</a:t>
            </a:r>
            <a:endParaRPr sz="2000">
              <a:solidFill>
                <a:srgbClr val="B94A53"/>
              </a:solidFill>
              <a:latin typeface="Calibri"/>
              <a:ea typeface="Calibri"/>
              <a:cs typeface="Calibri"/>
              <a:sym typeface="Calibri"/>
            </a:endParaRPr>
          </a:p>
          <a:p>
            <a:pPr marL="0" marR="0" lvl="0" indent="0" algn="l" rtl="0">
              <a:spcBef>
                <a:spcPts val="0"/>
              </a:spcBef>
              <a:spcAft>
                <a:spcPts val="0"/>
              </a:spcAft>
              <a:buNone/>
            </a:pPr>
            <a:r>
              <a:rPr lang="en-GB" sz="2000">
                <a:solidFill>
                  <a:srgbClr val="633547"/>
                </a:solidFill>
                <a:latin typeface="Calibri"/>
                <a:ea typeface="Calibri"/>
                <a:cs typeface="Calibri"/>
                <a:sym typeface="Calibri"/>
              </a:rPr>
              <a:t>Work with the person beside you. Discuss the following questions, you have 8 minutes</a:t>
            </a:r>
            <a:r>
              <a:rPr lang="en-GB" sz="1800">
                <a:solidFill>
                  <a:srgbClr val="633547"/>
                </a:solidFill>
                <a:latin typeface="Calibri"/>
                <a:ea typeface="Calibri"/>
                <a:cs typeface="Calibri"/>
                <a:sym typeface="Calibri"/>
              </a:rPr>
              <a:t>.</a:t>
            </a:r>
            <a:endParaRPr/>
          </a:p>
        </p:txBody>
      </p:sp>
      <p:sp>
        <p:nvSpPr>
          <p:cNvPr id="575" name="Google Shape;575;p28"/>
          <p:cNvSpPr txBox="1"/>
          <p:nvPr/>
        </p:nvSpPr>
        <p:spPr>
          <a:xfrm>
            <a:off x="439002" y="3466877"/>
            <a:ext cx="10913215"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9636E"/>
              </a:buClr>
              <a:buSzPts val="2000"/>
              <a:buFont typeface="Calibri"/>
              <a:buNone/>
            </a:pPr>
            <a:r>
              <a:rPr lang="en-GB" sz="2000">
                <a:solidFill>
                  <a:srgbClr val="C9636E"/>
                </a:solidFill>
                <a:latin typeface="Calibri"/>
                <a:ea typeface="Calibri"/>
                <a:cs typeface="Calibri"/>
                <a:sym typeface="Calibri"/>
              </a:rPr>
              <a:t>2. What green skills will you need in the next two years, based on client requirements, regulation, or growth plans?</a:t>
            </a:r>
            <a:endParaRPr/>
          </a:p>
        </p:txBody>
      </p:sp>
      <p:sp>
        <p:nvSpPr>
          <p:cNvPr id="576" name="Google Shape;576;p28"/>
          <p:cNvSpPr txBox="1"/>
          <p:nvPr/>
        </p:nvSpPr>
        <p:spPr>
          <a:xfrm>
            <a:off x="419895" y="4191509"/>
            <a:ext cx="10913213"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C9636E"/>
              </a:buClr>
              <a:buSzPts val="2000"/>
              <a:buFont typeface="Calibri"/>
              <a:buNone/>
            </a:pPr>
            <a:r>
              <a:rPr lang="en-GB" sz="2000">
                <a:solidFill>
                  <a:srgbClr val="C9636E"/>
                </a:solidFill>
                <a:latin typeface="Calibri"/>
                <a:ea typeface="Calibri"/>
                <a:cs typeface="Calibri"/>
                <a:sym typeface="Calibri"/>
              </a:rPr>
              <a:t>3. Is 'green skills' currently a criterion in any of your job descriptions? If not, should it be?</a:t>
            </a:r>
            <a:endParaRPr/>
          </a:p>
        </p:txBody>
      </p:sp>
      <p:sp>
        <p:nvSpPr>
          <p:cNvPr id="577" name="Google Shape;577;p28"/>
          <p:cNvSpPr txBox="1"/>
          <p:nvPr/>
        </p:nvSpPr>
        <p:spPr>
          <a:xfrm>
            <a:off x="405798" y="5770261"/>
            <a:ext cx="10979622"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633547"/>
              </a:buClr>
              <a:buSzPts val="2000"/>
              <a:buFont typeface="Calibri"/>
              <a:buNone/>
            </a:pPr>
            <a:r>
              <a:rPr lang="en-GB" sz="2000">
                <a:solidFill>
                  <a:srgbClr val="633547"/>
                </a:solidFill>
                <a:latin typeface="Calibri"/>
                <a:ea typeface="Calibri"/>
                <a:cs typeface="Calibri"/>
                <a:sym typeface="Calibri"/>
              </a:rPr>
              <a:t>Facilitator notes responses and highlights where green skills needs are common across the group, reinforcing that this is a sector-wide challenge, not an individual one.</a:t>
            </a:r>
            <a:endParaRPr/>
          </a:p>
        </p:txBody>
      </p:sp>
      <p:sp>
        <p:nvSpPr>
          <p:cNvPr id="578" name="Google Shape;578;p28"/>
          <p:cNvSpPr txBox="1"/>
          <p:nvPr/>
        </p:nvSpPr>
        <p:spPr>
          <a:xfrm>
            <a:off x="386689" y="167767"/>
            <a:ext cx="11051677"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a:solidFill>
                  <a:srgbClr val="E1A44A"/>
                </a:solidFill>
                <a:latin typeface="Calibri"/>
                <a:ea typeface="Calibri"/>
                <a:cs typeface="Calibri"/>
                <a:sym typeface="Calibri"/>
              </a:rPr>
              <a:t>Activity 2 Green Skills in Your Organisation (8 minutes) Paired reflection exercise</a:t>
            </a:r>
            <a:endParaRPr sz="3600">
              <a:solidFill>
                <a:srgbClr val="E1A44A"/>
              </a:solidFill>
              <a:latin typeface="Calibri"/>
              <a:ea typeface="Calibri"/>
              <a:cs typeface="Calibri"/>
              <a:sym typeface="Calibri"/>
            </a:endParaRPr>
          </a:p>
        </p:txBody>
      </p:sp>
      <p:pic>
        <p:nvPicPr>
          <p:cNvPr id="579" name="Google Shape;579;p28"/>
          <p:cNvPicPr preferRelativeResize="0"/>
          <p:nvPr/>
        </p:nvPicPr>
        <p:blipFill rotWithShape="1">
          <a:blip r:embed="rId3">
            <a:alphaModFix/>
          </a:blip>
          <a:srcRect/>
          <a:stretch/>
        </p:blipFill>
        <p:spPr>
          <a:xfrm>
            <a:off x="10707512" y="-500574"/>
            <a:ext cx="1566334" cy="3407180"/>
          </a:xfrm>
          <a:prstGeom prst="rect">
            <a:avLst/>
          </a:prstGeom>
          <a:noFill/>
          <a:ln>
            <a:noFill/>
          </a:ln>
        </p:spPr>
      </p:pic>
      <p:sp>
        <p:nvSpPr>
          <p:cNvPr id="580" name="Google Shape;580;p28"/>
          <p:cNvSpPr txBox="1"/>
          <p:nvPr/>
        </p:nvSpPr>
        <p:spPr>
          <a:xfrm>
            <a:off x="419895" y="4927891"/>
            <a:ext cx="6939886" cy="7463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B5404A"/>
              </a:buClr>
              <a:buSzPts val="2000"/>
              <a:buFont typeface="Calibri"/>
              <a:buNone/>
            </a:pPr>
            <a:r>
              <a:rPr lang="en-GB" sz="2000" b="1">
                <a:solidFill>
                  <a:srgbClr val="B5404A"/>
                </a:solidFill>
                <a:latin typeface="Calibri"/>
                <a:ea typeface="Calibri"/>
                <a:cs typeface="Calibri"/>
                <a:sym typeface="Calibri"/>
              </a:rPr>
              <a:t>Report back (5 minutes):</a:t>
            </a:r>
            <a:endParaRPr sz="2000">
              <a:solidFill>
                <a:schemeClr val="dk1"/>
              </a:solidFill>
              <a:latin typeface="Calibri"/>
              <a:ea typeface="Calibri"/>
              <a:cs typeface="Calibri"/>
              <a:sym typeface="Calibri"/>
            </a:endParaRPr>
          </a:p>
          <a:p>
            <a:pPr marL="0" marR="0" lvl="0" indent="0" algn="l" rtl="0">
              <a:spcBef>
                <a:spcPts val="300"/>
              </a:spcBef>
              <a:spcAft>
                <a:spcPts val="0"/>
              </a:spcAft>
              <a:buClr>
                <a:srgbClr val="633547"/>
              </a:buClr>
              <a:buSzPts val="2000"/>
              <a:buFont typeface="Calibri"/>
              <a:buNone/>
            </a:pPr>
            <a:r>
              <a:rPr lang="en-GB" sz="2000">
                <a:solidFill>
                  <a:srgbClr val="633547"/>
                </a:solidFill>
                <a:latin typeface="Calibri"/>
                <a:ea typeface="Calibri"/>
                <a:cs typeface="Calibri"/>
                <a:sym typeface="Calibri"/>
              </a:rPr>
              <a:t>Pairs share one insight each</a:t>
            </a:r>
            <a:r>
              <a:rPr lang="en-GB" sz="1800">
                <a:solidFill>
                  <a:srgbClr val="633547"/>
                </a:solidFill>
                <a:latin typeface="Arial"/>
                <a:ea typeface="Arial"/>
                <a:cs typeface="Arial"/>
                <a:sym typeface="Arial"/>
              </a:rPr>
              <a:t>.</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pic>
        <p:nvPicPr>
          <p:cNvPr id="586" name="Google Shape;586;p29"/>
          <p:cNvPicPr preferRelativeResize="0"/>
          <p:nvPr/>
        </p:nvPicPr>
        <p:blipFill rotWithShape="1">
          <a:blip r:embed="rId3">
            <a:alphaModFix/>
          </a:blip>
          <a:srcRect l="22539" t="3814" r="16887" b="44838"/>
          <a:stretch/>
        </p:blipFill>
        <p:spPr>
          <a:xfrm rot="-2991380">
            <a:off x="5962633" y="1449338"/>
            <a:ext cx="5480319" cy="5390771"/>
          </a:xfrm>
          <a:prstGeom prst="rect">
            <a:avLst/>
          </a:prstGeom>
          <a:noFill/>
          <a:ln>
            <a:noFill/>
          </a:ln>
        </p:spPr>
      </p:pic>
      <p:pic>
        <p:nvPicPr>
          <p:cNvPr id="587" name="Google Shape;587;p29"/>
          <p:cNvPicPr preferRelativeResize="0">
            <a:picLocks noGrp="1"/>
          </p:cNvPicPr>
          <p:nvPr>
            <p:ph type="pic" idx="2"/>
          </p:nvPr>
        </p:nvPicPr>
        <p:blipFill rotWithShape="1">
          <a:blip r:embed="rId4">
            <a:alphaModFix/>
          </a:blip>
          <a:srcRect t="19169" b="19169"/>
          <a:stretch/>
        </p:blipFill>
        <p:spPr>
          <a:xfrm flipH="1">
            <a:off x="238772" y="2626822"/>
            <a:ext cx="7708195" cy="3396829"/>
          </a:xfrm>
          <a:prstGeom prst="rect">
            <a:avLst/>
          </a:prstGeom>
          <a:solidFill>
            <a:srgbClr val="BFBFBF"/>
          </a:solidFill>
          <a:ln>
            <a:noFill/>
          </a:ln>
        </p:spPr>
      </p:pic>
      <p:sp>
        <p:nvSpPr>
          <p:cNvPr id="588" name="Google Shape;588;p29"/>
          <p:cNvSpPr txBox="1">
            <a:spLocks noGrp="1"/>
          </p:cNvSpPr>
          <p:nvPr>
            <p:ph type="body" idx="1"/>
          </p:nvPr>
        </p:nvSpPr>
        <p:spPr>
          <a:xfrm>
            <a:off x="7669340" y="835129"/>
            <a:ext cx="2066906" cy="177633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FFFFF"/>
              </a:buClr>
              <a:buSzPts val="14000"/>
              <a:buNone/>
            </a:pPr>
            <a:r>
              <a:rPr lang="en-GB">
                <a:solidFill>
                  <a:srgbClr val="FFFFFF"/>
                </a:solidFill>
              </a:rPr>
              <a:t>04</a:t>
            </a:r>
            <a:endParaRPr/>
          </a:p>
        </p:txBody>
      </p:sp>
      <p:sp>
        <p:nvSpPr>
          <p:cNvPr id="589" name="Google Shape;589;p29"/>
          <p:cNvSpPr/>
          <p:nvPr/>
        </p:nvSpPr>
        <p:spPr>
          <a:xfrm>
            <a:off x="2744040" y="4350861"/>
            <a:ext cx="8086469"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Montserrat"/>
              <a:ea typeface="Montserrat"/>
              <a:cs typeface="Montserrat"/>
              <a:sym typeface="Montserrat"/>
            </a:endParaRPr>
          </a:p>
        </p:txBody>
      </p:sp>
      <p:sp>
        <p:nvSpPr>
          <p:cNvPr id="590" name="Google Shape;590;p29"/>
          <p:cNvSpPr txBox="1"/>
          <p:nvPr/>
        </p:nvSpPr>
        <p:spPr>
          <a:xfrm>
            <a:off x="2893323" y="4381568"/>
            <a:ext cx="6675545"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a:solidFill>
                  <a:srgbClr val="5CC0C6"/>
                </a:solidFill>
                <a:latin typeface="Calibri"/>
                <a:ea typeface="Calibri"/>
                <a:cs typeface="Calibri"/>
                <a:sym typeface="Calibri"/>
              </a:rPr>
              <a:t>Building Inclusive Digital Practices</a:t>
            </a:r>
            <a:endParaRPr sz="9600" b="1">
              <a:solidFill>
                <a:srgbClr val="5CC0C6"/>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94"/>
        <p:cNvGrpSpPr/>
        <p:nvPr/>
      </p:nvGrpSpPr>
      <p:grpSpPr>
        <a:xfrm>
          <a:off x="0" y="0"/>
          <a:ext cx="0" cy="0"/>
          <a:chOff x="0" y="0"/>
          <a:chExt cx="0" cy="0"/>
        </a:xfrm>
      </p:grpSpPr>
      <p:sp>
        <p:nvSpPr>
          <p:cNvPr id="595" name="Google Shape;595;p30"/>
          <p:cNvSpPr txBox="1"/>
          <p:nvPr/>
        </p:nvSpPr>
        <p:spPr>
          <a:xfrm>
            <a:off x="4548110" y="4704650"/>
            <a:ext cx="6834117" cy="16568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E1A44A"/>
              </a:buClr>
              <a:buSzPts val="2000"/>
              <a:buFont typeface="Calibri"/>
              <a:buNone/>
            </a:pPr>
            <a:r>
              <a:rPr lang="en-GB" sz="2000">
                <a:solidFill>
                  <a:srgbClr val="E1A44A"/>
                </a:solidFill>
                <a:latin typeface="Calibri"/>
                <a:ea typeface="Calibri"/>
                <a:cs typeface="Calibri"/>
                <a:sym typeface="Calibri"/>
              </a:rPr>
              <a:t>These principles are drawn from the Web Content Accessibility Guidelines (WCAG), the international standard for digital accessibility.</a:t>
            </a:r>
            <a:endParaRPr/>
          </a:p>
          <a:p>
            <a:pPr marL="0" marR="0" lvl="0" indent="0" algn="l" rtl="0">
              <a:spcBef>
                <a:spcPts val="200"/>
              </a:spcBef>
              <a:spcAft>
                <a:spcPts val="0"/>
              </a:spcAft>
              <a:buClr>
                <a:srgbClr val="E1A44A"/>
              </a:buClr>
              <a:buSzPts val="2000"/>
              <a:buFont typeface="Calibri"/>
              <a:buNone/>
            </a:pPr>
            <a:r>
              <a:rPr lang="en-GB" sz="2000">
                <a:solidFill>
                  <a:srgbClr val="E1A44A"/>
                </a:solidFill>
                <a:latin typeface="Calibri"/>
                <a:ea typeface="Calibri"/>
                <a:cs typeface="Calibri"/>
                <a:sym typeface="Calibri"/>
              </a:rPr>
              <a:t>They apply equally to job portals, HR systems, and internal communication tools.</a:t>
            </a:r>
            <a:endParaRPr sz="2000">
              <a:solidFill>
                <a:srgbClr val="E1A44A"/>
              </a:solidFill>
              <a:latin typeface="Calibri"/>
              <a:ea typeface="Calibri"/>
              <a:cs typeface="Calibri"/>
              <a:sym typeface="Calibri"/>
            </a:endParaRPr>
          </a:p>
        </p:txBody>
      </p:sp>
      <p:sp>
        <p:nvSpPr>
          <p:cNvPr id="596" name="Google Shape;596;p30"/>
          <p:cNvSpPr txBox="1"/>
          <p:nvPr/>
        </p:nvSpPr>
        <p:spPr>
          <a:xfrm>
            <a:off x="4548115" y="3632709"/>
            <a:ext cx="6834116"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B94A53"/>
              </a:buClr>
              <a:buSzPts val="2000"/>
              <a:buFont typeface="Calibri"/>
              <a:buNone/>
            </a:pPr>
            <a:r>
              <a:rPr lang="en-GB" sz="2000" b="1">
                <a:solidFill>
                  <a:srgbClr val="B94A53"/>
                </a:solidFill>
                <a:latin typeface="Calibri"/>
                <a:ea typeface="Calibri"/>
                <a:cs typeface="Calibri"/>
                <a:sym typeface="Calibri"/>
              </a:rPr>
              <a:t>5. Forgiving-</a:t>
            </a:r>
            <a:r>
              <a:rPr lang="en-GB" sz="2000">
                <a:solidFill>
                  <a:srgbClr val="B94A53"/>
                </a:solidFill>
                <a:latin typeface="Calibri"/>
                <a:ea typeface="Calibri"/>
                <a:cs typeface="Calibri"/>
                <a:sym typeface="Calibri"/>
              </a:rPr>
              <a:t>Error messages are helpful, not punishing. The system guides users toward a solution rather than stopping them</a:t>
            </a:r>
            <a:endParaRPr sz="1800">
              <a:solidFill>
                <a:srgbClr val="B94A53"/>
              </a:solidFill>
              <a:latin typeface="Calibri"/>
              <a:ea typeface="Calibri"/>
              <a:cs typeface="Calibri"/>
              <a:sym typeface="Calibri"/>
            </a:endParaRPr>
          </a:p>
        </p:txBody>
      </p:sp>
      <p:sp>
        <p:nvSpPr>
          <p:cNvPr id="597" name="Google Shape;597;p30"/>
          <p:cNvSpPr txBox="1"/>
          <p:nvPr/>
        </p:nvSpPr>
        <p:spPr>
          <a:xfrm>
            <a:off x="4548115" y="2894117"/>
            <a:ext cx="6834112"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B94A53"/>
              </a:buClr>
              <a:buSzPts val="2000"/>
              <a:buFont typeface="Calibri"/>
              <a:buNone/>
            </a:pPr>
            <a:r>
              <a:rPr lang="en-GB" sz="2000" b="1">
                <a:solidFill>
                  <a:srgbClr val="B94A53"/>
                </a:solidFill>
                <a:latin typeface="Calibri"/>
                <a:ea typeface="Calibri"/>
                <a:cs typeface="Calibri"/>
                <a:sym typeface="Calibri"/>
              </a:rPr>
              <a:t>4. Robust-</a:t>
            </a:r>
            <a:r>
              <a:rPr lang="en-GB" sz="2000">
                <a:solidFill>
                  <a:srgbClr val="B94A53"/>
                </a:solidFill>
                <a:latin typeface="Calibri"/>
                <a:ea typeface="Calibri"/>
                <a:cs typeface="Calibri"/>
                <a:sym typeface="Calibri"/>
              </a:rPr>
              <a:t> Systems work across a range of devices, browsers, and connectivity conditions</a:t>
            </a:r>
            <a:endParaRPr/>
          </a:p>
        </p:txBody>
      </p:sp>
      <p:sp>
        <p:nvSpPr>
          <p:cNvPr id="598" name="Google Shape;598;p30"/>
          <p:cNvSpPr txBox="1"/>
          <p:nvPr/>
        </p:nvSpPr>
        <p:spPr>
          <a:xfrm>
            <a:off x="4548113" y="2155110"/>
            <a:ext cx="6834114"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B94A53"/>
              </a:buClr>
              <a:buSzPts val="2000"/>
              <a:buFont typeface="Calibri"/>
              <a:buNone/>
            </a:pPr>
            <a:r>
              <a:rPr lang="en-GB" sz="2000" b="1">
                <a:solidFill>
                  <a:srgbClr val="B94A53"/>
                </a:solidFill>
                <a:latin typeface="Calibri"/>
                <a:ea typeface="Calibri"/>
                <a:cs typeface="Calibri"/>
                <a:sym typeface="Calibri"/>
              </a:rPr>
              <a:t>3. Understandable-</a:t>
            </a:r>
            <a:r>
              <a:rPr lang="en-GB" sz="2000">
                <a:solidFill>
                  <a:srgbClr val="B94A53"/>
                </a:solidFill>
                <a:latin typeface="Calibri"/>
                <a:ea typeface="Calibri"/>
                <a:cs typeface="Calibri"/>
                <a:sym typeface="Calibri"/>
              </a:rPr>
              <a:t> Language is clear, consistent, and at an accessible reading level</a:t>
            </a:r>
            <a:endParaRPr/>
          </a:p>
        </p:txBody>
      </p:sp>
      <p:sp>
        <p:nvSpPr>
          <p:cNvPr id="599" name="Google Shape;599;p30"/>
          <p:cNvSpPr txBox="1"/>
          <p:nvPr/>
        </p:nvSpPr>
        <p:spPr>
          <a:xfrm>
            <a:off x="4548113" y="1416103"/>
            <a:ext cx="6834115"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B94A53"/>
              </a:buClr>
              <a:buSzPts val="2000"/>
              <a:buFont typeface="Calibri"/>
              <a:buNone/>
            </a:pPr>
            <a:r>
              <a:rPr lang="en-GB" sz="2000" b="1">
                <a:solidFill>
                  <a:srgbClr val="B94A53"/>
                </a:solidFill>
                <a:latin typeface="Calibri"/>
                <a:ea typeface="Calibri"/>
                <a:cs typeface="Calibri"/>
                <a:sym typeface="Calibri"/>
              </a:rPr>
              <a:t>2. Operable- </a:t>
            </a:r>
            <a:r>
              <a:rPr lang="en-GB" sz="2000">
                <a:solidFill>
                  <a:srgbClr val="B94A53"/>
                </a:solidFill>
                <a:latin typeface="Calibri"/>
                <a:ea typeface="Calibri"/>
                <a:cs typeface="Calibri"/>
                <a:sym typeface="Calibri"/>
              </a:rPr>
              <a:t>Systems can be navigated without requiring specific prior knowledge of local norms or platform conventions</a:t>
            </a:r>
            <a:endParaRPr/>
          </a:p>
        </p:txBody>
      </p:sp>
      <p:sp>
        <p:nvSpPr>
          <p:cNvPr id="600" name="Google Shape;600;p30"/>
          <p:cNvSpPr txBox="1"/>
          <p:nvPr/>
        </p:nvSpPr>
        <p:spPr>
          <a:xfrm>
            <a:off x="4548114" y="363634"/>
            <a:ext cx="6834117"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B94A53"/>
              </a:buClr>
              <a:buSzPts val="2000"/>
              <a:buFont typeface="Calibri"/>
              <a:buNone/>
            </a:pPr>
            <a:r>
              <a:rPr lang="en-GB" sz="2000" b="1">
                <a:solidFill>
                  <a:srgbClr val="B94A53"/>
                </a:solidFill>
                <a:latin typeface="Calibri"/>
                <a:ea typeface="Calibri"/>
                <a:cs typeface="Calibri"/>
                <a:sym typeface="Calibri"/>
              </a:rPr>
              <a:t>1. Perceivable- </a:t>
            </a:r>
            <a:r>
              <a:rPr lang="en-GB" sz="2000">
                <a:solidFill>
                  <a:srgbClr val="B94A53"/>
                </a:solidFill>
                <a:latin typeface="Calibri"/>
                <a:ea typeface="Calibri"/>
                <a:cs typeface="Calibri"/>
                <a:sym typeface="Calibri"/>
              </a:rPr>
              <a:t>Information is presented in multiple formats (text, image, audio) so that users with different access needs or language backgrounds can engage with it</a:t>
            </a:r>
            <a:endParaRPr/>
          </a:p>
        </p:txBody>
      </p:sp>
      <p:sp>
        <p:nvSpPr>
          <p:cNvPr id="601" name="Google Shape;601;p30"/>
          <p:cNvSpPr txBox="1"/>
          <p:nvPr/>
        </p:nvSpPr>
        <p:spPr>
          <a:xfrm>
            <a:off x="385550" y="-14444"/>
            <a:ext cx="3667835" cy="3600986"/>
          </a:xfrm>
          <a:prstGeom prst="rect">
            <a:avLst/>
          </a:prstGeom>
          <a:solidFill>
            <a:srgbClr val="E1A44A"/>
          </a:solidFill>
          <a:ln w="9525" cap="flat" cmpd="sng">
            <a:solidFill>
              <a:srgbClr val="E1A44A"/>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a:solidFill>
                  <a:srgbClr val="FFFFFF"/>
                </a:solidFill>
                <a:latin typeface="Calibri"/>
                <a:ea typeface="Calibri"/>
                <a:cs typeface="Calibri"/>
                <a:sym typeface="Calibri"/>
              </a:rPr>
              <a:t>Principles of Inclusive Digital Design</a:t>
            </a:r>
            <a:endParaRPr/>
          </a:p>
          <a:p>
            <a:pPr marL="0" marR="0" lvl="0" indent="0" algn="l" rtl="0">
              <a:spcBef>
                <a:spcPts val="0"/>
              </a:spcBef>
              <a:spcAft>
                <a:spcPts val="0"/>
              </a:spcAft>
              <a:buNone/>
            </a:pPr>
            <a:r>
              <a:rPr lang="en-GB" sz="2000">
                <a:solidFill>
                  <a:srgbClr val="B94A53"/>
                </a:solidFill>
                <a:latin typeface="Calibri"/>
                <a:ea typeface="Calibri"/>
                <a:cs typeface="Calibri"/>
                <a:sym typeface="Calibri"/>
              </a:rPr>
              <a:t>Inclusive digital design means building systems and communications that work for the widest possible range of users, by default, not as an afterthought.</a:t>
            </a:r>
            <a:endParaRPr/>
          </a:p>
        </p:txBody>
      </p:sp>
      <p:pic>
        <p:nvPicPr>
          <p:cNvPr id="602" name="Google Shape;602;p30"/>
          <p:cNvPicPr preferRelativeResize="0"/>
          <p:nvPr/>
        </p:nvPicPr>
        <p:blipFill rotWithShape="1">
          <a:blip r:embed="rId3">
            <a:alphaModFix/>
          </a:blip>
          <a:srcRect/>
          <a:stretch/>
        </p:blipFill>
        <p:spPr>
          <a:xfrm>
            <a:off x="48256" y="4030073"/>
            <a:ext cx="4342421" cy="289517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p31"/>
          <p:cNvSpPr/>
          <p:nvPr/>
        </p:nvSpPr>
        <p:spPr>
          <a:xfrm>
            <a:off x="0" y="0"/>
            <a:ext cx="12192000" cy="6858000"/>
          </a:xfrm>
          <a:prstGeom prst="rect">
            <a:avLst/>
          </a:prstGeom>
          <a:solidFill>
            <a:srgbClr val="5CC0C6"/>
          </a:solidFill>
          <a:ln w="12700" cap="flat" cmpd="sng">
            <a:solidFill>
              <a:srgbClr val="5CC0C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08" name="Google Shape;608;p31"/>
          <p:cNvPicPr preferRelativeResize="0"/>
          <p:nvPr/>
        </p:nvPicPr>
        <p:blipFill rotWithShape="1">
          <a:blip r:embed="rId3">
            <a:alphaModFix/>
          </a:blip>
          <a:srcRect l="22539" t="3814" r="16887" b="44838"/>
          <a:stretch/>
        </p:blipFill>
        <p:spPr>
          <a:xfrm rot="9347807">
            <a:off x="2048854" y="4774854"/>
            <a:ext cx="2006649" cy="1973859"/>
          </a:xfrm>
          <a:prstGeom prst="rect">
            <a:avLst/>
          </a:prstGeom>
          <a:noFill/>
          <a:ln>
            <a:noFill/>
          </a:ln>
        </p:spPr>
      </p:pic>
      <p:pic>
        <p:nvPicPr>
          <p:cNvPr id="609" name="Google Shape;609;p31"/>
          <p:cNvPicPr preferRelativeResize="0"/>
          <p:nvPr/>
        </p:nvPicPr>
        <p:blipFill rotWithShape="1">
          <a:blip r:embed="rId3">
            <a:alphaModFix/>
          </a:blip>
          <a:srcRect l="22539" t="3814" r="16887" b="44838"/>
          <a:stretch/>
        </p:blipFill>
        <p:spPr>
          <a:xfrm rot="9347807">
            <a:off x="-2583970" y="-1021672"/>
            <a:ext cx="6673740" cy="6564691"/>
          </a:xfrm>
          <a:prstGeom prst="rect">
            <a:avLst/>
          </a:prstGeom>
          <a:noFill/>
          <a:ln>
            <a:noFill/>
          </a:ln>
        </p:spPr>
      </p:pic>
      <p:sp>
        <p:nvSpPr>
          <p:cNvPr id="610" name="Google Shape;610;p31"/>
          <p:cNvSpPr/>
          <p:nvPr/>
        </p:nvSpPr>
        <p:spPr>
          <a:xfrm>
            <a:off x="2872141" y="-69366"/>
            <a:ext cx="8939286" cy="7045657"/>
          </a:xfrm>
          <a:prstGeom prst="rect">
            <a:avLst/>
          </a:prstGeom>
          <a:solidFill>
            <a:srgbClr val="FFFFFF"/>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11" name="Google Shape;611;p31"/>
          <p:cNvSpPr txBox="1"/>
          <p:nvPr/>
        </p:nvSpPr>
        <p:spPr>
          <a:xfrm>
            <a:off x="2883515" y="590711"/>
            <a:ext cx="9091689" cy="317009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Accept international phone formats without validation errors</a:t>
            </a:r>
            <a:endParaRPr/>
          </a:p>
          <a:p>
            <a:pPr marL="285750" marR="0" lvl="0" indent="-285750" algn="l" rtl="0">
              <a:spcBef>
                <a:spcPts val="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Allow free-text address entry rather than postcode-locked fields</a:t>
            </a:r>
            <a:endParaRPr/>
          </a:p>
          <a:p>
            <a:pPr marL="285750" marR="0" lvl="0" indent="-285750" algn="l" rtl="0">
              <a:spcBef>
                <a:spcPts val="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Accept document uploads in multiple formats (PDF, Word, JPEG) for qualification certificates</a:t>
            </a:r>
            <a:endParaRPr/>
          </a:p>
          <a:p>
            <a:pPr marL="285750" marR="0" lvl="0" indent="-285750" algn="l" rtl="0">
              <a:spcBef>
                <a:spcPts val="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Provide a 'save and return' function, not all candidates can complete long forms in one sitting</a:t>
            </a:r>
            <a:endParaRPr/>
          </a:p>
          <a:p>
            <a:pPr marL="285750" marR="0" lvl="0" indent="-285750" algn="l" rtl="0">
              <a:spcBef>
                <a:spcPts val="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Include an accessibility statement and a human contact option for technical difficulties</a:t>
            </a:r>
            <a:endParaRPr/>
          </a:p>
          <a:p>
            <a:pPr marL="285750" marR="0" lvl="0" indent="-285750" algn="l" rtl="0">
              <a:spcBef>
                <a:spcPts val="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Not require a local national ID number to begin an application</a:t>
            </a:r>
            <a:endParaRPr/>
          </a:p>
          <a:p>
            <a:pPr marL="285750" marR="0" lvl="0" indent="-285750" algn="l" rtl="0">
              <a:spcBef>
                <a:spcPts val="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Indicate clearly that international applicants are eligible</a:t>
            </a:r>
            <a:endParaRPr/>
          </a:p>
        </p:txBody>
      </p:sp>
      <p:sp>
        <p:nvSpPr>
          <p:cNvPr id="612" name="Google Shape;612;p31"/>
          <p:cNvSpPr txBox="1"/>
          <p:nvPr/>
        </p:nvSpPr>
        <p:spPr>
          <a:xfrm>
            <a:off x="2894888" y="3731120"/>
            <a:ext cx="8099946" cy="22467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E1A44A"/>
                </a:solidFill>
                <a:latin typeface="Calibri"/>
                <a:ea typeface="Calibri"/>
                <a:cs typeface="Calibri"/>
                <a:sym typeface="Calibri"/>
              </a:rPr>
              <a:t>Additional good practice:</a:t>
            </a:r>
            <a:endParaRPr/>
          </a:p>
          <a:p>
            <a:pPr marL="342900" marR="0" lvl="0" indent="-342900" algn="l" rtl="0">
              <a:spcBef>
                <a:spcPts val="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Provide a plain English job description alongside any formal HR language version</a:t>
            </a:r>
            <a:endParaRPr/>
          </a:p>
          <a:p>
            <a:pPr marL="342900" marR="0" lvl="0" indent="-342900" algn="l" rtl="0">
              <a:spcBef>
                <a:spcPts val="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List the core competencies required separately from 'preferred' or 'desirable' criteria, migrant women often self-exclude from roles for which they are qualified</a:t>
            </a:r>
            <a:endParaRPr/>
          </a:p>
          <a:p>
            <a:pPr marL="342900" marR="0" lvl="0" indent="-342900" algn="l" rtl="0">
              <a:spcBef>
                <a:spcPts val="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Include a note on how qualifications equivalency will be assessed</a:t>
            </a:r>
            <a:endParaRPr/>
          </a:p>
        </p:txBody>
      </p:sp>
      <p:sp>
        <p:nvSpPr>
          <p:cNvPr id="613" name="Google Shape;613;p31"/>
          <p:cNvSpPr txBox="1"/>
          <p:nvPr/>
        </p:nvSpPr>
        <p:spPr>
          <a:xfrm>
            <a:off x="2894888" y="228279"/>
            <a:ext cx="120646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E1A44A"/>
                </a:solidFill>
                <a:latin typeface="Calibri"/>
                <a:ea typeface="Calibri"/>
                <a:cs typeface="Calibri"/>
                <a:sym typeface="Calibri"/>
              </a:rPr>
              <a:t>A digitally inclusive job portal or application form should:</a:t>
            </a:r>
            <a:endParaRPr/>
          </a:p>
        </p:txBody>
      </p:sp>
      <p:sp>
        <p:nvSpPr>
          <p:cNvPr id="614" name="Google Shape;614;p31"/>
          <p:cNvSpPr txBox="1"/>
          <p:nvPr/>
        </p:nvSpPr>
        <p:spPr>
          <a:xfrm>
            <a:off x="127380" y="1677391"/>
            <a:ext cx="2784143"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dirty="0">
                <a:solidFill>
                  <a:srgbClr val="FFFFFF"/>
                </a:solidFill>
                <a:latin typeface="Calibri"/>
                <a:ea typeface="Calibri"/>
                <a:cs typeface="Calibri"/>
                <a:sym typeface="Calibri"/>
              </a:rPr>
              <a:t>Accessible Job Portals, What Good Looks Like</a:t>
            </a:r>
            <a:endParaRPr sz="6000" dirty="0">
              <a:solidFill>
                <a:srgbClr val="FFFFFF"/>
              </a:solidFill>
              <a:latin typeface="Calibri"/>
              <a:ea typeface="Calibri"/>
              <a:cs typeface="Calibri"/>
              <a:sym typeface="Calibri"/>
            </a:endParaRPr>
          </a:p>
        </p:txBody>
      </p:sp>
      <p:sp>
        <p:nvSpPr>
          <p:cNvPr id="615" name="Google Shape;615;p31"/>
          <p:cNvSpPr txBox="1"/>
          <p:nvPr/>
        </p:nvSpPr>
        <p:spPr>
          <a:xfrm>
            <a:off x="2872141" y="5963974"/>
            <a:ext cx="9091689"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rgbClr val="E1A44A"/>
                </a:solidFill>
                <a:latin typeface="Calibri"/>
                <a:ea typeface="Calibri"/>
                <a:cs typeface="Calibri"/>
                <a:sym typeface="Calibri"/>
              </a:rPr>
              <a:t>Research from the OECD shows that removing one digital barrier from an application process increases applications from non-native speakers by an average of 23%.</a:t>
            </a:r>
            <a:endParaRPr sz="2000">
              <a:solidFill>
                <a:srgbClr val="E1A44A"/>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Google Shape;620;p32"/>
          <p:cNvSpPr txBox="1"/>
          <p:nvPr/>
        </p:nvSpPr>
        <p:spPr>
          <a:xfrm>
            <a:off x="191067" y="1651212"/>
            <a:ext cx="5718412" cy="397801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lt1"/>
              </a:buClr>
              <a:buSzPts val="2000"/>
              <a:buFont typeface="Calibri"/>
              <a:buNone/>
            </a:pPr>
            <a:r>
              <a:rPr lang="en-GB" sz="2000" b="1">
                <a:solidFill>
                  <a:schemeClr val="lt1"/>
                </a:solidFill>
                <a:latin typeface="Calibri"/>
                <a:ea typeface="Calibri"/>
                <a:cs typeface="Calibri"/>
                <a:sym typeface="Calibri"/>
              </a:rPr>
              <a:t>Common gaps in remote onboarding for migrant employees:</a:t>
            </a:r>
            <a:endParaRPr sz="2000">
              <a:solidFill>
                <a:schemeClr val="lt1"/>
              </a:solidFill>
              <a:latin typeface="Calibri"/>
              <a:ea typeface="Calibri"/>
              <a:cs typeface="Calibri"/>
              <a:sym typeface="Calibri"/>
            </a:endParaRPr>
          </a:p>
          <a:p>
            <a:pPr marL="342900" marR="0" lvl="0" indent="-342900" algn="l" rtl="0">
              <a:spcBef>
                <a:spcPts val="250"/>
              </a:spcBef>
              <a:spcAft>
                <a:spcPts val="0"/>
              </a:spcAft>
              <a:buClr>
                <a:schemeClr val="lt1"/>
              </a:buClr>
              <a:buSzPts val="2000"/>
              <a:buFont typeface="Arial"/>
              <a:buChar char="•"/>
            </a:pPr>
            <a:r>
              <a:rPr lang="en-GB" sz="2000">
                <a:solidFill>
                  <a:schemeClr val="lt1"/>
                </a:solidFill>
                <a:latin typeface="Calibri"/>
                <a:ea typeface="Calibri"/>
                <a:cs typeface="Calibri"/>
                <a:sym typeface="Calibri"/>
              </a:rPr>
              <a:t>Equipment provision assumed, not all new starters have the hardware or broadband for video-heavy onboarding</a:t>
            </a:r>
            <a:endParaRPr/>
          </a:p>
          <a:p>
            <a:pPr marL="342900" marR="0" lvl="0" indent="-342900" algn="l" rtl="0">
              <a:spcBef>
                <a:spcPts val="300"/>
              </a:spcBef>
              <a:spcAft>
                <a:spcPts val="0"/>
              </a:spcAft>
              <a:buClr>
                <a:schemeClr val="lt1"/>
              </a:buClr>
              <a:buSzPts val="2000"/>
              <a:buFont typeface="Arial"/>
              <a:buChar char="•"/>
            </a:pPr>
            <a:r>
              <a:rPr lang="en-GB" sz="2000">
                <a:solidFill>
                  <a:schemeClr val="lt1"/>
                </a:solidFill>
                <a:latin typeface="Calibri"/>
                <a:ea typeface="Calibri"/>
                <a:cs typeface="Calibri"/>
                <a:sym typeface="Calibri"/>
              </a:rPr>
              <a:t>Software installation instructions written for native English speakers with high digital literacy</a:t>
            </a:r>
            <a:endParaRPr/>
          </a:p>
          <a:p>
            <a:pPr marL="342900" marR="0" lvl="0" indent="-342900" algn="l" rtl="0">
              <a:spcBef>
                <a:spcPts val="300"/>
              </a:spcBef>
              <a:spcAft>
                <a:spcPts val="0"/>
              </a:spcAft>
              <a:buClr>
                <a:schemeClr val="lt1"/>
              </a:buClr>
              <a:buSzPts val="2000"/>
              <a:buFont typeface="Arial"/>
              <a:buChar char="•"/>
            </a:pPr>
            <a:r>
              <a:rPr lang="en-GB" sz="2000">
                <a:solidFill>
                  <a:schemeClr val="lt1"/>
                </a:solidFill>
                <a:latin typeface="Calibri"/>
                <a:ea typeface="Calibri"/>
                <a:cs typeface="Calibri"/>
                <a:sym typeface="Calibri"/>
              </a:rPr>
              <a:t>Onboarding meetings back-to-back with no processing time, challenging when working in a second language</a:t>
            </a:r>
            <a:endParaRPr/>
          </a:p>
          <a:p>
            <a:pPr marL="342900" marR="0" lvl="0" indent="-342900" algn="l" rtl="0">
              <a:spcBef>
                <a:spcPts val="300"/>
              </a:spcBef>
              <a:spcAft>
                <a:spcPts val="0"/>
              </a:spcAft>
              <a:buClr>
                <a:schemeClr val="lt1"/>
              </a:buClr>
              <a:buSzPts val="2000"/>
              <a:buFont typeface="Arial"/>
              <a:buChar char="•"/>
            </a:pPr>
            <a:r>
              <a:rPr lang="en-GB" sz="2000">
                <a:solidFill>
                  <a:schemeClr val="lt1"/>
                </a:solidFill>
                <a:latin typeface="Calibri"/>
                <a:ea typeface="Calibri"/>
                <a:cs typeface="Calibri"/>
                <a:sym typeface="Calibri"/>
              </a:rPr>
              <a:t>Team introductions via video call only, no written follow-up with names, roles, and contacts</a:t>
            </a:r>
            <a:endParaRPr/>
          </a:p>
        </p:txBody>
      </p:sp>
      <p:sp>
        <p:nvSpPr>
          <p:cNvPr id="621" name="Google Shape;621;p32"/>
          <p:cNvSpPr txBox="1"/>
          <p:nvPr/>
        </p:nvSpPr>
        <p:spPr>
          <a:xfrm>
            <a:off x="6282522" y="1651212"/>
            <a:ext cx="5386314" cy="464486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E1A44A"/>
              </a:buClr>
              <a:buSzPts val="2000"/>
              <a:buFont typeface="Calibri"/>
              <a:buNone/>
            </a:pPr>
            <a:r>
              <a:rPr lang="en-GB" sz="2000" b="1">
                <a:solidFill>
                  <a:srgbClr val="E1A44A"/>
                </a:solidFill>
                <a:latin typeface="Calibri"/>
                <a:ea typeface="Calibri"/>
                <a:cs typeface="Calibri"/>
                <a:sym typeface="Calibri"/>
              </a:rPr>
              <a:t>What inclusive remote onboarding looks like:</a:t>
            </a:r>
            <a:endParaRPr sz="2000">
              <a:solidFill>
                <a:srgbClr val="633547"/>
              </a:solidFill>
              <a:latin typeface="Calibri"/>
              <a:ea typeface="Calibri"/>
              <a:cs typeface="Calibri"/>
              <a:sym typeface="Calibri"/>
            </a:endParaRPr>
          </a:p>
          <a:p>
            <a:pPr marL="342900" marR="0" lvl="0" indent="-342900" algn="l" rtl="0">
              <a:spcBef>
                <a:spcPts val="25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Pre-start welcome pack, sent digitally at least one week before start date, includes: glossary, team map, IT setup guide with visuals, first week schedule</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Phased system introductions, do not try to cover all platforms in day one</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Buddy assignment before start date, a named person to contact with questions that feel 'too small' to ask a manager</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Written summary of every onboarding meeting sent within 24 hours</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Check-in at 2 weeks, 1 month, 3 months, not just an exit interview if things go wrong</a:t>
            </a:r>
            <a:endParaRPr sz="2000">
              <a:solidFill>
                <a:srgbClr val="633547"/>
              </a:solidFill>
              <a:latin typeface="Calibri"/>
              <a:ea typeface="Calibri"/>
              <a:cs typeface="Calibri"/>
              <a:sym typeface="Calibri"/>
            </a:endParaRPr>
          </a:p>
        </p:txBody>
      </p:sp>
      <p:sp>
        <p:nvSpPr>
          <p:cNvPr id="622" name="Google Shape;622;p32"/>
          <p:cNvSpPr txBox="1"/>
          <p:nvPr/>
        </p:nvSpPr>
        <p:spPr>
          <a:xfrm>
            <a:off x="370765" y="643299"/>
            <a:ext cx="10738513" cy="707886"/>
          </a:xfrm>
          <a:prstGeom prst="rect">
            <a:avLst/>
          </a:prstGeom>
          <a:solidFill>
            <a:srgbClr val="FFFFFF"/>
          </a:solid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633547"/>
              </a:buClr>
              <a:buSzPts val="2000"/>
              <a:buFont typeface="Calibri"/>
              <a:buNone/>
            </a:pPr>
            <a:r>
              <a:rPr lang="en-GB" sz="2000">
                <a:solidFill>
                  <a:srgbClr val="633547"/>
                </a:solidFill>
                <a:latin typeface="Calibri"/>
                <a:ea typeface="Calibri"/>
                <a:cs typeface="Calibri"/>
                <a:sym typeface="Calibri"/>
              </a:rPr>
              <a:t>Remote and hybrid onboarding has become standard post-COVID, but most organisations have not reviewed their digital onboarding infrastructure for inclusivity.</a:t>
            </a:r>
            <a:endParaRPr/>
          </a:p>
        </p:txBody>
      </p:sp>
      <p:sp>
        <p:nvSpPr>
          <p:cNvPr id="623" name="Google Shape;623;p32"/>
          <p:cNvSpPr txBox="1"/>
          <p:nvPr/>
        </p:nvSpPr>
        <p:spPr>
          <a:xfrm>
            <a:off x="370765" y="-3032"/>
            <a:ext cx="11823514" cy="646331"/>
          </a:xfrm>
          <a:prstGeom prst="rect">
            <a:avLst/>
          </a:prstGeom>
          <a:solidFill>
            <a:srgbClr val="FFFFFF"/>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a:solidFill>
                  <a:srgbClr val="E1A44A"/>
                </a:solidFill>
                <a:latin typeface="Calibri"/>
                <a:ea typeface="Calibri"/>
                <a:cs typeface="Calibri"/>
                <a:sym typeface="Calibri"/>
              </a:rPr>
              <a:t>Remote Onboarding,Designing for the New Employee</a:t>
            </a:r>
            <a:endParaRPr sz="3600">
              <a:solidFill>
                <a:srgbClr val="E1A44A"/>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27"/>
        <p:cNvGrpSpPr/>
        <p:nvPr/>
      </p:nvGrpSpPr>
      <p:grpSpPr>
        <a:xfrm>
          <a:off x="0" y="0"/>
          <a:ext cx="0" cy="0"/>
          <a:chOff x="0" y="0"/>
          <a:chExt cx="0" cy="0"/>
        </a:xfrm>
      </p:grpSpPr>
      <p:sp>
        <p:nvSpPr>
          <p:cNvPr id="628" name="Google Shape;628;p33"/>
          <p:cNvSpPr/>
          <p:nvPr/>
        </p:nvSpPr>
        <p:spPr>
          <a:xfrm>
            <a:off x="440332" y="-150125"/>
            <a:ext cx="10928254" cy="7008125"/>
          </a:xfrm>
          <a:prstGeom prst="rect">
            <a:avLst/>
          </a:prstGeom>
          <a:solidFill>
            <a:srgbClr val="FFFFFF"/>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29" name="Google Shape;629;p33"/>
          <p:cNvSpPr txBox="1"/>
          <p:nvPr/>
        </p:nvSpPr>
        <p:spPr>
          <a:xfrm>
            <a:off x="549511" y="5151038"/>
            <a:ext cx="10819072" cy="16183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633547"/>
              </a:buClr>
              <a:buSzPts val="1800"/>
              <a:buFont typeface="Calibri"/>
              <a:buNone/>
            </a:pPr>
            <a:r>
              <a:rPr lang="en-GB" sz="1800" b="1">
                <a:solidFill>
                  <a:srgbClr val="633547"/>
                </a:solidFill>
                <a:latin typeface="Calibri"/>
                <a:ea typeface="Calibri"/>
                <a:cs typeface="Calibri"/>
                <a:sym typeface="Calibri"/>
              </a:rPr>
              <a:t>Platform accessibility features to activate:</a:t>
            </a:r>
            <a:endParaRPr sz="1800">
              <a:solidFill>
                <a:srgbClr val="633547"/>
              </a:solidFill>
              <a:latin typeface="Calibri"/>
              <a:ea typeface="Calibri"/>
              <a:cs typeface="Calibri"/>
              <a:sym typeface="Calibri"/>
            </a:endParaRPr>
          </a:p>
          <a:p>
            <a:pPr marL="342900" marR="0" lvl="0" indent="-342900" algn="l" rtl="0">
              <a:spcBef>
                <a:spcPts val="250"/>
              </a:spcBef>
              <a:spcAft>
                <a:spcPts val="0"/>
              </a:spcAft>
              <a:buClr>
                <a:srgbClr val="633547"/>
              </a:buClr>
              <a:buSzPts val="1800"/>
              <a:buFont typeface="Arial"/>
              <a:buChar char="•"/>
            </a:pPr>
            <a:r>
              <a:rPr lang="en-GB" sz="1800">
                <a:solidFill>
                  <a:srgbClr val="633547"/>
                </a:solidFill>
                <a:latin typeface="Calibri"/>
                <a:ea typeface="Calibri"/>
                <a:cs typeface="Calibri"/>
                <a:sym typeface="Calibri"/>
              </a:rPr>
              <a:t>Teams / Zoom live captions offers off by default, can be enabled by meeting organisers</a:t>
            </a:r>
            <a:endParaRPr/>
          </a:p>
          <a:p>
            <a:pPr marL="342900" marR="0" lvl="0" indent="-342900" algn="l" rtl="0">
              <a:spcBef>
                <a:spcPts val="300"/>
              </a:spcBef>
              <a:spcAft>
                <a:spcPts val="0"/>
              </a:spcAft>
              <a:buClr>
                <a:srgbClr val="633547"/>
              </a:buClr>
              <a:buSzPts val="1800"/>
              <a:buFont typeface="Arial"/>
              <a:buChar char="•"/>
            </a:pPr>
            <a:r>
              <a:rPr lang="en-GB" sz="1800">
                <a:solidFill>
                  <a:srgbClr val="633547"/>
                </a:solidFill>
                <a:latin typeface="Calibri"/>
                <a:ea typeface="Calibri"/>
                <a:cs typeface="Calibri"/>
                <a:sym typeface="Calibri"/>
              </a:rPr>
              <a:t>Slack: custom emoji reactions reduce pressure on written response; use for quick acknowledgement</a:t>
            </a:r>
            <a:endParaRPr/>
          </a:p>
          <a:p>
            <a:pPr marL="342900" marR="0" lvl="0" indent="-342900" algn="l" rtl="0">
              <a:spcBef>
                <a:spcPts val="300"/>
              </a:spcBef>
              <a:spcAft>
                <a:spcPts val="0"/>
              </a:spcAft>
              <a:buClr>
                <a:srgbClr val="633547"/>
              </a:buClr>
              <a:buSzPts val="1800"/>
              <a:buFont typeface="Arial"/>
              <a:buChar char="•"/>
            </a:pPr>
            <a:r>
              <a:rPr lang="en-GB" sz="1800">
                <a:solidFill>
                  <a:srgbClr val="633547"/>
                </a:solidFill>
                <a:latin typeface="Calibri"/>
                <a:ea typeface="Calibri"/>
                <a:cs typeface="Calibri"/>
                <a:sym typeface="Calibri"/>
              </a:rPr>
              <a:t>Enable read receipts and response time norms in team channels, reduces anxiety around 'did they get my message'</a:t>
            </a:r>
            <a:endParaRPr sz="1800">
              <a:solidFill>
                <a:srgbClr val="633547"/>
              </a:solidFill>
              <a:latin typeface="Calibri"/>
              <a:ea typeface="Calibri"/>
              <a:cs typeface="Calibri"/>
              <a:sym typeface="Calibri"/>
            </a:endParaRPr>
          </a:p>
        </p:txBody>
      </p:sp>
      <p:sp>
        <p:nvSpPr>
          <p:cNvPr id="630" name="Google Shape;630;p33"/>
          <p:cNvSpPr txBox="1"/>
          <p:nvPr/>
        </p:nvSpPr>
        <p:spPr>
          <a:xfrm>
            <a:off x="549509" y="1251843"/>
            <a:ext cx="10819071" cy="19466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633547"/>
              </a:buClr>
              <a:buSzPts val="1800"/>
              <a:buFont typeface="Calibri"/>
              <a:buNone/>
            </a:pPr>
            <a:r>
              <a:rPr lang="en-GB" sz="1800" b="1">
                <a:solidFill>
                  <a:srgbClr val="633547"/>
                </a:solidFill>
                <a:latin typeface="Calibri"/>
                <a:ea typeface="Calibri"/>
                <a:cs typeface="Calibri"/>
                <a:sym typeface="Calibri"/>
              </a:rPr>
              <a:t>Translation and language support tools:</a:t>
            </a:r>
            <a:endParaRPr sz="1800">
              <a:solidFill>
                <a:srgbClr val="633547"/>
              </a:solidFill>
              <a:latin typeface="Calibri"/>
              <a:ea typeface="Calibri"/>
              <a:cs typeface="Calibri"/>
              <a:sym typeface="Calibri"/>
            </a:endParaRPr>
          </a:p>
          <a:p>
            <a:pPr marL="342900" marR="0" lvl="0" indent="-342900" algn="l" rtl="0">
              <a:spcBef>
                <a:spcPts val="250"/>
              </a:spcBef>
              <a:spcAft>
                <a:spcPts val="0"/>
              </a:spcAft>
              <a:buClr>
                <a:srgbClr val="633547"/>
              </a:buClr>
              <a:buSzPts val="1800"/>
              <a:buFont typeface="Arial"/>
              <a:buChar char="•"/>
            </a:pPr>
            <a:r>
              <a:rPr lang="en-GB" sz="1800">
                <a:solidFill>
                  <a:srgbClr val="633547"/>
                </a:solidFill>
                <a:latin typeface="Calibri"/>
                <a:ea typeface="Calibri"/>
                <a:cs typeface="Calibri"/>
                <a:sym typeface="Calibri"/>
              </a:rPr>
              <a:t>DeepL Translate (deepl.com) professional-grade translation, free tier, superior to Google Translate for European languages</a:t>
            </a:r>
            <a:endParaRPr/>
          </a:p>
          <a:p>
            <a:pPr marL="342900" marR="0" lvl="0" indent="-342900" algn="l" rtl="0">
              <a:spcBef>
                <a:spcPts val="300"/>
              </a:spcBef>
              <a:spcAft>
                <a:spcPts val="0"/>
              </a:spcAft>
              <a:buClr>
                <a:srgbClr val="633547"/>
              </a:buClr>
              <a:buSzPts val="1800"/>
              <a:buFont typeface="Arial"/>
              <a:buChar char="•"/>
            </a:pPr>
            <a:r>
              <a:rPr lang="en-GB" sz="1800">
                <a:solidFill>
                  <a:srgbClr val="633547"/>
                </a:solidFill>
                <a:latin typeface="Calibri"/>
                <a:ea typeface="Calibri"/>
                <a:cs typeface="Calibri"/>
                <a:sym typeface="Calibri"/>
              </a:rPr>
              <a:t>Microsoft Translator, live meeting captions in multiple languages, integrates with Teams</a:t>
            </a:r>
            <a:endParaRPr/>
          </a:p>
          <a:p>
            <a:pPr marL="342900" marR="0" lvl="0" indent="-342900" algn="l" rtl="0">
              <a:spcBef>
                <a:spcPts val="300"/>
              </a:spcBef>
              <a:spcAft>
                <a:spcPts val="0"/>
              </a:spcAft>
              <a:buClr>
                <a:srgbClr val="633547"/>
              </a:buClr>
              <a:buSzPts val="1800"/>
              <a:buFont typeface="Arial"/>
              <a:buChar char="•"/>
            </a:pPr>
            <a:r>
              <a:rPr lang="en-GB" sz="1800">
                <a:solidFill>
                  <a:srgbClr val="633547"/>
                </a:solidFill>
                <a:latin typeface="Calibri"/>
                <a:ea typeface="Calibri"/>
                <a:cs typeface="Calibri"/>
                <a:sym typeface="Calibri"/>
              </a:rPr>
              <a:t>Grammarly,helps non-native speakers polish written communications; free tier available</a:t>
            </a:r>
            <a:endParaRPr/>
          </a:p>
          <a:p>
            <a:pPr marL="342900" marR="0" lvl="0" indent="-342900" algn="l" rtl="0">
              <a:spcBef>
                <a:spcPts val="300"/>
              </a:spcBef>
              <a:spcAft>
                <a:spcPts val="0"/>
              </a:spcAft>
              <a:buClr>
                <a:srgbClr val="633547"/>
              </a:buClr>
              <a:buSzPts val="1800"/>
              <a:buFont typeface="Arial"/>
              <a:buChar char="•"/>
            </a:pPr>
            <a:r>
              <a:rPr lang="en-GB" sz="1800">
                <a:solidFill>
                  <a:srgbClr val="633547"/>
                </a:solidFill>
                <a:latin typeface="Calibri"/>
                <a:ea typeface="Calibri"/>
                <a:cs typeface="Calibri"/>
                <a:sym typeface="Calibri"/>
              </a:rPr>
              <a:t>Immersive Reader (Microsoft), built into Word and Teams; adjusts text for readability</a:t>
            </a:r>
            <a:endParaRPr/>
          </a:p>
        </p:txBody>
      </p:sp>
      <p:sp>
        <p:nvSpPr>
          <p:cNvPr id="631" name="Google Shape;631;p33"/>
          <p:cNvSpPr txBox="1"/>
          <p:nvPr/>
        </p:nvSpPr>
        <p:spPr>
          <a:xfrm>
            <a:off x="549510" y="3383196"/>
            <a:ext cx="10819071" cy="16183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633547"/>
              </a:buClr>
              <a:buSzPts val="1800"/>
              <a:buFont typeface="Calibri"/>
              <a:buNone/>
            </a:pPr>
            <a:r>
              <a:rPr lang="en-GB" sz="1800" b="1">
                <a:solidFill>
                  <a:srgbClr val="633547"/>
                </a:solidFill>
                <a:latin typeface="Calibri"/>
                <a:ea typeface="Calibri"/>
                <a:cs typeface="Calibri"/>
                <a:sym typeface="Calibri"/>
              </a:rPr>
              <a:t>Visual communication tools:</a:t>
            </a:r>
            <a:endParaRPr sz="1800">
              <a:solidFill>
                <a:srgbClr val="633547"/>
              </a:solidFill>
              <a:latin typeface="Calibri"/>
              <a:ea typeface="Calibri"/>
              <a:cs typeface="Calibri"/>
              <a:sym typeface="Calibri"/>
            </a:endParaRPr>
          </a:p>
          <a:p>
            <a:pPr marL="342900" marR="0" lvl="0" indent="-342900" algn="l" rtl="0">
              <a:spcBef>
                <a:spcPts val="250"/>
              </a:spcBef>
              <a:spcAft>
                <a:spcPts val="0"/>
              </a:spcAft>
              <a:buClr>
                <a:srgbClr val="633547"/>
              </a:buClr>
              <a:buSzPts val="1800"/>
              <a:buFont typeface="Arial"/>
              <a:buChar char="•"/>
            </a:pPr>
            <a:r>
              <a:rPr lang="en-GB" sz="1800">
                <a:solidFill>
                  <a:srgbClr val="633547"/>
                </a:solidFill>
                <a:latin typeface="Calibri"/>
                <a:ea typeface="Calibri"/>
                <a:cs typeface="Calibri"/>
                <a:sym typeface="Calibri"/>
              </a:rPr>
              <a:t>Canva offers free templates for visual onboarding guides, team maps, process flowcharts</a:t>
            </a:r>
            <a:endParaRPr/>
          </a:p>
          <a:p>
            <a:pPr marL="342900" marR="0" lvl="0" indent="-342900" algn="l" rtl="0">
              <a:spcBef>
                <a:spcPts val="300"/>
              </a:spcBef>
              <a:spcAft>
                <a:spcPts val="0"/>
              </a:spcAft>
              <a:buClr>
                <a:srgbClr val="633547"/>
              </a:buClr>
              <a:buSzPts val="1800"/>
              <a:buFont typeface="Arial"/>
              <a:buChar char="•"/>
            </a:pPr>
            <a:r>
              <a:rPr lang="en-GB" sz="1800">
                <a:solidFill>
                  <a:srgbClr val="633547"/>
                </a:solidFill>
                <a:latin typeface="Calibri"/>
                <a:ea typeface="Calibri"/>
                <a:cs typeface="Calibri"/>
                <a:sym typeface="Calibri"/>
              </a:rPr>
              <a:t>Loom offers short async video for explaining processes that are hard to capture in text</a:t>
            </a:r>
            <a:endParaRPr/>
          </a:p>
          <a:p>
            <a:pPr marL="342900" marR="0" lvl="0" indent="-342900" algn="l" rtl="0">
              <a:spcBef>
                <a:spcPts val="300"/>
              </a:spcBef>
              <a:spcAft>
                <a:spcPts val="0"/>
              </a:spcAft>
              <a:buClr>
                <a:srgbClr val="633547"/>
              </a:buClr>
              <a:buSzPts val="1800"/>
              <a:buFont typeface="Arial"/>
              <a:buChar char="•"/>
            </a:pPr>
            <a:r>
              <a:rPr lang="en-GB" sz="1800">
                <a:solidFill>
                  <a:srgbClr val="633547"/>
                </a:solidFill>
                <a:latin typeface="Calibri"/>
                <a:ea typeface="Calibri"/>
                <a:cs typeface="Calibri"/>
                <a:sym typeface="Calibri"/>
              </a:rPr>
              <a:t>Otter.ai offers AI meeting transcription; provides written record for those who miss spoken details in a second language</a:t>
            </a:r>
            <a:endParaRPr/>
          </a:p>
        </p:txBody>
      </p:sp>
      <p:sp>
        <p:nvSpPr>
          <p:cNvPr id="632" name="Google Shape;632;p33"/>
          <p:cNvSpPr txBox="1"/>
          <p:nvPr/>
        </p:nvSpPr>
        <p:spPr>
          <a:xfrm>
            <a:off x="-128324" y="0"/>
            <a:ext cx="12793447" cy="646331"/>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a:solidFill>
                  <a:srgbClr val="FFC000"/>
                </a:solidFill>
                <a:latin typeface="Arial"/>
                <a:ea typeface="Arial"/>
                <a:cs typeface="Arial"/>
                <a:sym typeface="Arial"/>
              </a:rPr>
              <a:t>   Digital Tools That Support Inclusive Communication</a:t>
            </a:r>
            <a:endParaRPr sz="3600">
              <a:solidFill>
                <a:srgbClr val="FFC000"/>
              </a:solidFill>
              <a:latin typeface="Calibri"/>
              <a:ea typeface="Calibri"/>
              <a:cs typeface="Calibri"/>
              <a:sym typeface="Calibri"/>
            </a:endParaRPr>
          </a:p>
        </p:txBody>
      </p:sp>
      <p:sp>
        <p:nvSpPr>
          <p:cNvPr id="633" name="Google Shape;633;p33"/>
          <p:cNvSpPr txBox="1"/>
          <p:nvPr/>
        </p:nvSpPr>
        <p:spPr>
          <a:xfrm>
            <a:off x="549511" y="761511"/>
            <a:ext cx="1092824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rgbClr val="B94A53"/>
                </a:solidFill>
                <a:latin typeface="Calibri"/>
                <a:ea typeface="Calibri"/>
                <a:cs typeface="Calibri"/>
                <a:sym typeface="Calibri"/>
              </a:rPr>
              <a:t>Technology can be part of the inclusion solution, if chosen and implemented thoughtfully</a:t>
            </a:r>
            <a:endParaRPr sz="1800">
              <a:solidFill>
                <a:srgbClr val="B94A53"/>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pic>
        <p:nvPicPr>
          <p:cNvPr id="307" name="Google Shape;307;p4"/>
          <p:cNvPicPr preferRelativeResize="0">
            <a:picLocks noGrp="1"/>
          </p:cNvPicPr>
          <p:nvPr>
            <p:ph type="pic" idx="2"/>
          </p:nvPr>
        </p:nvPicPr>
        <p:blipFill rotWithShape="1">
          <a:blip r:embed="rId3">
            <a:alphaModFix/>
          </a:blip>
          <a:srcRect t="16966" b="16966"/>
          <a:stretch/>
        </p:blipFill>
        <p:spPr>
          <a:xfrm flipH="1">
            <a:off x="238772" y="2626822"/>
            <a:ext cx="7708195" cy="3396829"/>
          </a:xfrm>
          <a:prstGeom prst="rect">
            <a:avLst/>
          </a:prstGeom>
          <a:solidFill>
            <a:srgbClr val="BFBFBF"/>
          </a:solidFill>
          <a:ln>
            <a:noFill/>
          </a:ln>
        </p:spPr>
      </p:pic>
      <p:sp>
        <p:nvSpPr>
          <p:cNvPr id="308" name="Google Shape;308;p4"/>
          <p:cNvSpPr txBox="1">
            <a:spLocks noGrp="1"/>
          </p:cNvSpPr>
          <p:nvPr>
            <p:ph type="body" idx="1"/>
          </p:nvPr>
        </p:nvSpPr>
        <p:spPr>
          <a:xfrm>
            <a:off x="7764874" y="730800"/>
            <a:ext cx="2066906" cy="216630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GB"/>
              <a:t>01</a:t>
            </a:r>
            <a:endParaRPr/>
          </a:p>
        </p:txBody>
      </p:sp>
      <p:sp>
        <p:nvSpPr>
          <p:cNvPr id="309" name="Google Shape;309;p4"/>
          <p:cNvSpPr/>
          <p:nvPr/>
        </p:nvSpPr>
        <p:spPr>
          <a:xfrm>
            <a:off x="4658133" y="3455148"/>
            <a:ext cx="5310735" cy="120028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Montserrat"/>
              <a:ea typeface="Montserrat"/>
              <a:cs typeface="Montserrat"/>
              <a:sym typeface="Montserrat"/>
            </a:endParaRPr>
          </a:p>
        </p:txBody>
      </p:sp>
      <p:sp>
        <p:nvSpPr>
          <p:cNvPr id="310" name="Google Shape;310;p4"/>
          <p:cNvSpPr txBox="1"/>
          <p:nvPr/>
        </p:nvSpPr>
        <p:spPr>
          <a:xfrm>
            <a:off x="4886970" y="3455148"/>
            <a:ext cx="4853060"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dirty="0">
                <a:solidFill>
                  <a:srgbClr val="E36C34"/>
                </a:solidFill>
                <a:latin typeface="Calibri"/>
                <a:ea typeface="Calibri"/>
                <a:cs typeface="Calibri"/>
                <a:sym typeface="Calibri"/>
              </a:rPr>
              <a:t>Objectives, Context &amp; Business Case</a:t>
            </a:r>
            <a:endParaRPr sz="3600" b="1" dirty="0">
              <a:solidFill>
                <a:srgbClr val="E36C34"/>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sp>
        <p:nvSpPr>
          <p:cNvPr id="638" name="Google Shape;638;p34"/>
          <p:cNvSpPr/>
          <p:nvPr/>
        </p:nvSpPr>
        <p:spPr>
          <a:xfrm>
            <a:off x="0" y="0"/>
            <a:ext cx="11409528" cy="6858000"/>
          </a:xfrm>
          <a:prstGeom prst="rect">
            <a:avLst/>
          </a:prstGeom>
          <a:solidFill>
            <a:srgbClr val="FFFFFF"/>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39" name="Google Shape;639;p34"/>
          <p:cNvSpPr txBox="1"/>
          <p:nvPr/>
        </p:nvSpPr>
        <p:spPr>
          <a:xfrm>
            <a:off x="218365" y="4420649"/>
            <a:ext cx="10887500" cy="227498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B94A53"/>
              </a:buClr>
              <a:buSzPts val="1800"/>
              <a:buFont typeface="Calibri"/>
              <a:buNone/>
            </a:pPr>
            <a:r>
              <a:rPr lang="en-GB" sz="1800" b="1">
                <a:solidFill>
                  <a:srgbClr val="B94A53"/>
                </a:solidFill>
                <a:latin typeface="Calibri"/>
                <a:ea typeface="Calibri"/>
                <a:cs typeface="Calibri"/>
                <a:sym typeface="Calibri"/>
              </a:rPr>
              <a:t>Practical actions for your team:</a:t>
            </a:r>
            <a:endParaRPr sz="1800">
              <a:solidFill>
                <a:srgbClr val="B94A53"/>
              </a:solidFill>
              <a:latin typeface="Calibri"/>
              <a:ea typeface="Calibri"/>
              <a:cs typeface="Calibri"/>
              <a:sym typeface="Calibri"/>
            </a:endParaRPr>
          </a:p>
          <a:p>
            <a:pPr marL="342900" marR="0" lvl="0" indent="-342900" algn="l" rtl="0">
              <a:spcBef>
                <a:spcPts val="250"/>
              </a:spcBef>
              <a:spcAft>
                <a:spcPts val="0"/>
              </a:spcAft>
              <a:buClr>
                <a:srgbClr val="633547"/>
              </a:buClr>
              <a:buSzPts val="1800"/>
              <a:buFont typeface="Arial"/>
              <a:buChar char="•"/>
            </a:pPr>
            <a:r>
              <a:rPr lang="en-GB" sz="1800">
                <a:solidFill>
                  <a:srgbClr val="633547"/>
                </a:solidFill>
                <a:latin typeface="Calibri"/>
                <a:ea typeface="Calibri"/>
                <a:cs typeface="Calibri"/>
                <a:sym typeface="Calibri"/>
              </a:rPr>
              <a:t>Conduct a digital declutter, delete unused files, remove redundant data from cloud storage quarterly</a:t>
            </a:r>
            <a:endParaRPr/>
          </a:p>
          <a:p>
            <a:pPr marL="342900" marR="0" lvl="0" indent="-342900" algn="l" rtl="0">
              <a:spcBef>
                <a:spcPts val="300"/>
              </a:spcBef>
              <a:spcAft>
                <a:spcPts val="0"/>
              </a:spcAft>
              <a:buClr>
                <a:srgbClr val="633547"/>
              </a:buClr>
              <a:buSzPts val="1800"/>
              <a:buFont typeface="Arial"/>
              <a:buChar char="•"/>
            </a:pPr>
            <a:r>
              <a:rPr lang="en-GB" sz="1800">
                <a:solidFill>
                  <a:srgbClr val="633547"/>
                </a:solidFill>
                <a:latin typeface="Calibri"/>
                <a:ea typeface="Calibri"/>
                <a:cs typeface="Calibri"/>
                <a:sym typeface="Calibri"/>
              </a:rPr>
              <a:t>Establish a 'camera optional' norm for internal video calls, reduces bandwidth and energy by up to 96% per call (Purdue University, 2021)</a:t>
            </a:r>
            <a:endParaRPr/>
          </a:p>
          <a:p>
            <a:pPr marL="342900" marR="0" lvl="0" indent="-342900" algn="l" rtl="0">
              <a:spcBef>
                <a:spcPts val="300"/>
              </a:spcBef>
              <a:spcAft>
                <a:spcPts val="0"/>
              </a:spcAft>
              <a:buClr>
                <a:srgbClr val="633547"/>
              </a:buClr>
              <a:buSzPts val="1800"/>
              <a:buFont typeface="Arial"/>
              <a:buChar char="•"/>
            </a:pPr>
            <a:r>
              <a:rPr lang="en-GB" sz="1800">
                <a:solidFill>
                  <a:srgbClr val="633547"/>
                </a:solidFill>
                <a:latin typeface="Calibri"/>
                <a:ea typeface="Calibri"/>
                <a:cs typeface="Calibri"/>
                <a:sym typeface="Calibri"/>
              </a:rPr>
              <a:t>Use asynchronous communication (Loom, voice notes, shared documents) to reduce back-to-back meeting load</a:t>
            </a:r>
            <a:endParaRPr/>
          </a:p>
          <a:p>
            <a:pPr marL="342900" marR="0" lvl="0" indent="-342900" algn="l" rtl="0">
              <a:spcBef>
                <a:spcPts val="300"/>
              </a:spcBef>
              <a:spcAft>
                <a:spcPts val="0"/>
              </a:spcAft>
              <a:buClr>
                <a:srgbClr val="633547"/>
              </a:buClr>
              <a:buSzPts val="1800"/>
              <a:buFont typeface="Arial"/>
              <a:buChar char="•"/>
            </a:pPr>
            <a:r>
              <a:rPr lang="en-GB" sz="1800">
                <a:solidFill>
                  <a:srgbClr val="633547"/>
                </a:solidFill>
                <a:latin typeface="Calibri"/>
                <a:ea typeface="Calibri"/>
                <a:cs typeface="Calibri"/>
                <a:sym typeface="Calibri"/>
              </a:rPr>
              <a:t>Extend device lifespans — the most sustainable device is the one you already have</a:t>
            </a:r>
            <a:endParaRPr/>
          </a:p>
          <a:p>
            <a:pPr marL="342900" marR="0" lvl="0" indent="-342900" algn="l" rtl="0">
              <a:spcBef>
                <a:spcPts val="300"/>
              </a:spcBef>
              <a:spcAft>
                <a:spcPts val="0"/>
              </a:spcAft>
              <a:buClr>
                <a:srgbClr val="633547"/>
              </a:buClr>
              <a:buSzPts val="1800"/>
              <a:buFont typeface="Arial"/>
              <a:buChar char="•"/>
            </a:pPr>
            <a:r>
              <a:rPr lang="en-GB" sz="1800">
                <a:solidFill>
                  <a:srgbClr val="633547"/>
                </a:solidFill>
                <a:latin typeface="Calibri"/>
                <a:ea typeface="Calibri"/>
                <a:cs typeface="Calibri"/>
                <a:sym typeface="Calibri"/>
              </a:rPr>
              <a:t>Measure your digital carbon footprint: tools like Website Carbon Calculator and Carbonalyser are free</a:t>
            </a:r>
            <a:endParaRPr sz="1800">
              <a:solidFill>
                <a:srgbClr val="633547"/>
              </a:solidFill>
              <a:latin typeface="Calibri"/>
              <a:ea typeface="Calibri"/>
              <a:cs typeface="Calibri"/>
              <a:sym typeface="Calibri"/>
            </a:endParaRPr>
          </a:p>
        </p:txBody>
      </p:sp>
      <p:sp>
        <p:nvSpPr>
          <p:cNvPr id="640" name="Google Shape;640;p34"/>
          <p:cNvSpPr txBox="1"/>
          <p:nvPr/>
        </p:nvSpPr>
        <p:spPr>
          <a:xfrm>
            <a:off x="218365" y="2750961"/>
            <a:ext cx="11409528" cy="16696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B94A53"/>
              </a:buClr>
              <a:buSzPts val="1800"/>
              <a:buFont typeface="Calibri"/>
              <a:buNone/>
            </a:pPr>
            <a:r>
              <a:rPr lang="en-GB" sz="1800" b="1">
                <a:solidFill>
                  <a:srgbClr val="B94A53"/>
                </a:solidFill>
                <a:latin typeface="Calibri"/>
                <a:ea typeface="Calibri"/>
                <a:cs typeface="Calibri"/>
                <a:sym typeface="Calibri"/>
              </a:rPr>
              <a:t>Why digital sustainability matters for employers now:</a:t>
            </a:r>
            <a:endParaRPr sz="1800">
              <a:solidFill>
                <a:srgbClr val="B94A53"/>
              </a:solidFill>
              <a:latin typeface="Calibri"/>
              <a:ea typeface="Calibri"/>
              <a:cs typeface="Calibri"/>
              <a:sym typeface="Calibri"/>
            </a:endParaRPr>
          </a:p>
          <a:p>
            <a:pPr marL="342900" marR="0" lvl="0" indent="-342900" algn="l" rtl="0">
              <a:spcBef>
                <a:spcPts val="250"/>
              </a:spcBef>
              <a:spcAft>
                <a:spcPts val="0"/>
              </a:spcAft>
              <a:buClr>
                <a:srgbClr val="633547"/>
              </a:buClr>
              <a:buSzPts val="1800"/>
              <a:buFont typeface="Arial"/>
              <a:buChar char="•"/>
            </a:pPr>
            <a:r>
              <a:rPr lang="en-GB" sz="1800">
                <a:solidFill>
                  <a:srgbClr val="633547"/>
                </a:solidFill>
                <a:latin typeface="Calibri"/>
                <a:ea typeface="Calibri"/>
                <a:cs typeface="Calibri"/>
                <a:sym typeface="Calibri"/>
              </a:rPr>
              <a:t>Data centres account for approximately 1–1.5% of global electricity use, and growing</a:t>
            </a:r>
            <a:endParaRPr/>
          </a:p>
          <a:p>
            <a:pPr marL="342900" marR="0" lvl="0" indent="-342900" algn="l" rtl="0">
              <a:spcBef>
                <a:spcPts val="300"/>
              </a:spcBef>
              <a:spcAft>
                <a:spcPts val="0"/>
              </a:spcAft>
              <a:buClr>
                <a:srgbClr val="633547"/>
              </a:buClr>
              <a:buSzPts val="1800"/>
              <a:buFont typeface="Arial"/>
              <a:buChar char="•"/>
            </a:pPr>
            <a:r>
              <a:rPr lang="en-GB" sz="1800">
                <a:solidFill>
                  <a:srgbClr val="633547"/>
                </a:solidFill>
                <a:latin typeface="Calibri"/>
                <a:ea typeface="Calibri"/>
                <a:cs typeface="Calibri"/>
                <a:sym typeface="Calibri"/>
              </a:rPr>
              <a:t>Email alone generates an estimated 51 million tonnes of CO₂ annually (OVO Energy / Lancaster University)</a:t>
            </a:r>
            <a:endParaRPr/>
          </a:p>
          <a:p>
            <a:pPr marL="342900" marR="0" lvl="0" indent="-342900" algn="l" rtl="0">
              <a:spcBef>
                <a:spcPts val="300"/>
              </a:spcBef>
              <a:spcAft>
                <a:spcPts val="0"/>
              </a:spcAft>
              <a:buClr>
                <a:srgbClr val="633547"/>
              </a:buClr>
              <a:buSzPts val="1800"/>
              <a:buFont typeface="Arial"/>
              <a:buChar char="•"/>
            </a:pPr>
            <a:r>
              <a:rPr lang="en-GB" sz="1800">
                <a:solidFill>
                  <a:srgbClr val="633547"/>
                </a:solidFill>
                <a:latin typeface="Calibri"/>
                <a:ea typeface="Calibri"/>
                <a:cs typeface="Calibri"/>
                <a:sym typeface="Calibri"/>
              </a:rPr>
              <a:t>Cloud storage expansion is a significant and often unmanaged contributor to corporate carbon footprints</a:t>
            </a:r>
            <a:endParaRPr/>
          </a:p>
          <a:p>
            <a:pPr marL="342900" marR="0" lvl="0" indent="-342900" algn="l" rtl="0">
              <a:spcBef>
                <a:spcPts val="300"/>
              </a:spcBef>
              <a:spcAft>
                <a:spcPts val="0"/>
              </a:spcAft>
              <a:buClr>
                <a:srgbClr val="633547"/>
              </a:buClr>
              <a:buSzPts val="1800"/>
              <a:buFont typeface="Arial"/>
              <a:buChar char="•"/>
            </a:pPr>
            <a:r>
              <a:rPr lang="en-GB" sz="1800">
                <a:solidFill>
                  <a:srgbClr val="633547"/>
                </a:solidFill>
                <a:latin typeface="Calibri"/>
                <a:ea typeface="Calibri"/>
                <a:cs typeface="Calibri"/>
                <a:sym typeface="Calibri"/>
              </a:rPr>
              <a:t>ESG reporters are increasingly required to include digital emissions in their scope 3 reporting</a:t>
            </a:r>
            <a:endParaRPr/>
          </a:p>
        </p:txBody>
      </p:sp>
      <p:sp>
        <p:nvSpPr>
          <p:cNvPr id="641" name="Google Shape;641;p34"/>
          <p:cNvSpPr txBox="1"/>
          <p:nvPr/>
        </p:nvSpPr>
        <p:spPr>
          <a:xfrm>
            <a:off x="218365" y="1394277"/>
            <a:ext cx="5877635"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E1A44A"/>
              </a:buClr>
              <a:buSzPts val="1800"/>
              <a:buFont typeface="Calibri"/>
              <a:buNone/>
            </a:pPr>
            <a:r>
              <a:rPr lang="en-GB" sz="1800">
                <a:solidFill>
                  <a:srgbClr val="E1A44A"/>
                </a:solidFill>
                <a:latin typeface="Calibri"/>
                <a:ea typeface="Calibri"/>
                <a:cs typeface="Calibri"/>
                <a:sym typeface="Calibri"/>
              </a:rPr>
              <a:t>Digital sustainability is not just about recycling hardware. It is about how an organisation uses technology in ways that reduce environmental impact, and builds a culture of conscious resource use.</a:t>
            </a:r>
            <a:endParaRPr/>
          </a:p>
        </p:txBody>
      </p:sp>
      <p:sp>
        <p:nvSpPr>
          <p:cNvPr id="642" name="Google Shape;642;p34"/>
          <p:cNvSpPr txBox="1"/>
          <p:nvPr/>
        </p:nvSpPr>
        <p:spPr>
          <a:xfrm>
            <a:off x="324557" y="96974"/>
            <a:ext cx="6757993"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a:solidFill>
                  <a:srgbClr val="B94A53"/>
                </a:solidFill>
                <a:latin typeface="Calibri"/>
                <a:ea typeface="Calibri"/>
                <a:cs typeface="Calibri"/>
                <a:sym typeface="Calibri"/>
              </a:rPr>
              <a:t>Sustainable Digital Habits: The Workplace Dimension</a:t>
            </a:r>
            <a:endParaRPr sz="3600">
              <a:solidFill>
                <a:srgbClr val="B94A53"/>
              </a:solidFill>
              <a:latin typeface="Calibri"/>
              <a:ea typeface="Calibri"/>
              <a:cs typeface="Calibri"/>
              <a:sym typeface="Calibri"/>
            </a:endParaRPr>
          </a:p>
        </p:txBody>
      </p:sp>
      <p:pic>
        <p:nvPicPr>
          <p:cNvPr id="643" name="Google Shape;643;p34"/>
          <p:cNvPicPr preferRelativeResize="0"/>
          <p:nvPr/>
        </p:nvPicPr>
        <p:blipFill rotWithShape="1">
          <a:blip r:embed="rId3">
            <a:alphaModFix/>
          </a:blip>
          <a:srcRect/>
          <a:stretch/>
        </p:blipFill>
        <p:spPr>
          <a:xfrm>
            <a:off x="7033016" y="-238367"/>
            <a:ext cx="4834427" cy="3227696"/>
          </a:xfrm>
          <a:prstGeom prst="round2DiagRect">
            <a:avLst>
              <a:gd name="adj1" fmla="val 50000"/>
              <a:gd name="adj2" fmla="val 0"/>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47"/>
        <p:cNvGrpSpPr/>
        <p:nvPr/>
      </p:nvGrpSpPr>
      <p:grpSpPr>
        <a:xfrm>
          <a:off x="0" y="0"/>
          <a:ext cx="0" cy="0"/>
          <a:chOff x="0" y="0"/>
          <a:chExt cx="0" cy="0"/>
        </a:xfrm>
      </p:grpSpPr>
      <p:sp>
        <p:nvSpPr>
          <p:cNvPr id="648" name="Google Shape;648;p35"/>
          <p:cNvSpPr txBox="1"/>
          <p:nvPr/>
        </p:nvSpPr>
        <p:spPr>
          <a:xfrm>
            <a:off x="0" y="2324614"/>
            <a:ext cx="6096000" cy="39267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lt1"/>
              </a:buClr>
              <a:buSzPts val="2000"/>
              <a:buFont typeface="Calibri"/>
              <a:buNone/>
            </a:pPr>
            <a:r>
              <a:rPr lang="en-GB" sz="2000" b="1">
                <a:solidFill>
                  <a:schemeClr val="lt1"/>
                </a:solidFill>
                <a:latin typeface="Calibri"/>
                <a:ea typeface="Calibri"/>
                <a:cs typeface="Calibri"/>
                <a:sym typeface="Calibri"/>
              </a:rPr>
              <a:t>Why this matters:</a:t>
            </a:r>
            <a:endParaRPr sz="2000">
              <a:solidFill>
                <a:schemeClr val="lt1"/>
              </a:solidFill>
              <a:latin typeface="Calibri"/>
              <a:ea typeface="Calibri"/>
              <a:cs typeface="Calibri"/>
              <a:sym typeface="Calibri"/>
            </a:endParaRPr>
          </a:p>
          <a:p>
            <a:pPr marL="342900" marR="0" lvl="0" indent="-342900" algn="l" rtl="0">
              <a:spcBef>
                <a:spcPts val="250"/>
              </a:spcBef>
              <a:spcAft>
                <a:spcPts val="0"/>
              </a:spcAft>
              <a:buClr>
                <a:schemeClr val="lt1"/>
              </a:buClr>
              <a:buSzPts val="2000"/>
              <a:buFont typeface="Arial"/>
              <a:buChar char="•"/>
            </a:pPr>
            <a:r>
              <a:rPr lang="en-GB" sz="2000">
                <a:solidFill>
                  <a:schemeClr val="lt1"/>
                </a:solidFill>
                <a:latin typeface="Calibri"/>
                <a:ea typeface="Calibri"/>
                <a:cs typeface="Calibri"/>
                <a:sym typeface="Calibri"/>
              </a:rPr>
              <a:t>Many migrant professionals,  particularly those from countries with strong engineering, sciences, or public sector traditions, have worked in organisations where sustainable and responsible practice is embedded in professional culture</a:t>
            </a:r>
            <a:endParaRPr/>
          </a:p>
          <a:p>
            <a:pPr marL="342900" marR="0" lvl="0" indent="-342900" algn="l" rtl="0">
              <a:spcBef>
                <a:spcPts val="300"/>
              </a:spcBef>
              <a:spcAft>
                <a:spcPts val="0"/>
              </a:spcAft>
              <a:buClr>
                <a:schemeClr val="lt1"/>
              </a:buClr>
              <a:buSzPts val="2000"/>
              <a:buFont typeface="Arial"/>
              <a:buChar char="•"/>
            </a:pPr>
            <a:r>
              <a:rPr lang="en-GB" sz="2000">
                <a:solidFill>
                  <a:schemeClr val="lt1"/>
                </a:solidFill>
                <a:latin typeface="Calibri"/>
                <a:ea typeface="Calibri"/>
                <a:cs typeface="Calibri"/>
                <a:sym typeface="Calibri"/>
              </a:rPr>
              <a:t>They are drawn to employers who demonstrate values alignment, not just salary competitiveness</a:t>
            </a:r>
            <a:endParaRPr/>
          </a:p>
          <a:p>
            <a:pPr marL="342900" marR="0" lvl="0" indent="-342900" algn="l" rtl="0">
              <a:spcBef>
                <a:spcPts val="300"/>
              </a:spcBef>
              <a:spcAft>
                <a:spcPts val="0"/>
              </a:spcAft>
              <a:buClr>
                <a:schemeClr val="lt1"/>
              </a:buClr>
              <a:buSzPts val="2000"/>
              <a:buFont typeface="Arial"/>
              <a:buChar char="•"/>
            </a:pPr>
            <a:r>
              <a:rPr lang="en-GB" sz="2000">
                <a:solidFill>
                  <a:schemeClr val="lt1"/>
                </a:solidFill>
                <a:latin typeface="Calibri"/>
                <a:ea typeface="Calibri"/>
                <a:cs typeface="Calibri"/>
                <a:sym typeface="Calibri"/>
              </a:rPr>
              <a:t>An organisation with visible sustainability commitments (not just a policy document,actual practice) signals to this candidate group that it is a serious, forward-thinking workplace</a:t>
            </a:r>
            <a:endParaRPr/>
          </a:p>
        </p:txBody>
      </p:sp>
      <p:sp>
        <p:nvSpPr>
          <p:cNvPr id="649" name="Google Shape;649;p35"/>
          <p:cNvSpPr txBox="1"/>
          <p:nvPr/>
        </p:nvSpPr>
        <p:spPr>
          <a:xfrm>
            <a:off x="6227928" y="1085288"/>
            <a:ext cx="5510283" cy="526810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B94A53"/>
              </a:buClr>
              <a:buSzPts val="2000"/>
              <a:buFont typeface="Calibri"/>
              <a:buNone/>
            </a:pPr>
            <a:r>
              <a:rPr lang="en-GB" sz="2000" b="1">
                <a:solidFill>
                  <a:srgbClr val="B94A53"/>
                </a:solidFill>
                <a:latin typeface="Calibri"/>
                <a:ea typeface="Calibri"/>
                <a:cs typeface="Calibri"/>
                <a:sym typeface="Calibri"/>
              </a:rPr>
              <a:t>Practical signals that attract values-aligned candidates:</a:t>
            </a:r>
            <a:endParaRPr/>
          </a:p>
          <a:p>
            <a:pPr marL="0" marR="0" lvl="0" indent="0" algn="l" rtl="0">
              <a:spcBef>
                <a:spcPts val="500"/>
              </a:spcBef>
              <a:spcAft>
                <a:spcPts val="0"/>
              </a:spcAft>
              <a:buClr>
                <a:schemeClr val="dk1"/>
              </a:buClr>
              <a:buSzPts val="2000"/>
              <a:buFont typeface="Calibri"/>
              <a:buNone/>
            </a:pPr>
            <a:endParaRPr sz="2000">
              <a:solidFill>
                <a:srgbClr val="B94A53"/>
              </a:solidFill>
              <a:latin typeface="Calibri"/>
              <a:ea typeface="Calibri"/>
              <a:cs typeface="Calibri"/>
              <a:sym typeface="Calibri"/>
            </a:endParaRPr>
          </a:p>
          <a:p>
            <a:pPr marL="342900" marR="0" lvl="0" indent="-342900" algn="l" rtl="0">
              <a:spcBef>
                <a:spcPts val="250"/>
              </a:spcBef>
              <a:spcAft>
                <a:spcPts val="0"/>
              </a:spcAft>
              <a:buClr>
                <a:srgbClr val="B94A53"/>
              </a:buClr>
              <a:buSzPts val="2000"/>
              <a:buFont typeface="Arial"/>
              <a:buChar char="•"/>
            </a:pPr>
            <a:r>
              <a:rPr lang="en-GB" sz="2000">
                <a:solidFill>
                  <a:srgbClr val="B94A53"/>
                </a:solidFill>
                <a:latin typeface="Calibri"/>
                <a:ea typeface="Calibri"/>
                <a:cs typeface="Calibri"/>
                <a:sym typeface="Calibri"/>
              </a:rPr>
              <a:t>Sustainability section on your careers page, what you do, not just what you aspire to</a:t>
            </a:r>
            <a:endParaRPr/>
          </a:p>
          <a:p>
            <a:pPr marL="342900" marR="0" lvl="0" indent="-342900" algn="l" rtl="0">
              <a:spcBef>
                <a:spcPts val="300"/>
              </a:spcBef>
              <a:spcAft>
                <a:spcPts val="0"/>
              </a:spcAft>
              <a:buClr>
                <a:srgbClr val="B94A53"/>
              </a:buClr>
              <a:buSzPts val="2000"/>
              <a:buFont typeface="Arial"/>
              <a:buChar char="•"/>
            </a:pPr>
            <a:r>
              <a:rPr lang="en-GB" sz="2000">
                <a:solidFill>
                  <a:srgbClr val="B94A53"/>
                </a:solidFill>
                <a:latin typeface="Calibri"/>
                <a:ea typeface="Calibri"/>
                <a:cs typeface="Calibri"/>
                <a:sym typeface="Calibri"/>
              </a:rPr>
              <a:t>Staff profiles or testimonials that reference environmental work or green initiatives</a:t>
            </a:r>
            <a:endParaRPr/>
          </a:p>
          <a:p>
            <a:pPr marL="342900" marR="0" lvl="0" indent="-342900" algn="l" rtl="0">
              <a:spcBef>
                <a:spcPts val="300"/>
              </a:spcBef>
              <a:spcAft>
                <a:spcPts val="0"/>
              </a:spcAft>
              <a:buClr>
                <a:srgbClr val="B94A53"/>
              </a:buClr>
              <a:buSzPts val="2000"/>
              <a:buFont typeface="Arial"/>
              <a:buChar char="•"/>
            </a:pPr>
            <a:r>
              <a:rPr lang="en-GB" sz="2000">
                <a:solidFill>
                  <a:srgbClr val="B94A53"/>
                </a:solidFill>
                <a:latin typeface="Calibri"/>
                <a:ea typeface="Calibri"/>
                <a:cs typeface="Calibri"/>
                <a:sym typeface="Calibri"/>
              </a:rPr>
              <a:t>Explicit mention of sustainability in your EVP (Employee Value Proposition)</a:t>
            </a:r>
            <a:endParaRPr/>
          </a:p>
          <a:p>
            <a:pPr marL="342900" marR="0" lvl="0" indent="-342900" algn="l" rtl="0">
              <a:spcBef>
                <a:spcPts val="300"/>
              </a:spcBef>
              <a:spcAft>
                <a:spcPts val="0"/>
              </a:spcAft>
              <a:buClr>
                <a:srgbClr val="B94A53"/>
              </a:buClr>
              <a:buSzPts val="2000"/>
              <a:buFont typeface="Arial"/>
              <a:buChar char="•"/>
            </a:pPr>
            <a:r>
              <a:rPr lang="en-GB" sz="2000">
                <a:solidFill>
                  <a:srgbClr val="B94A53"/>
                </a:solidFill>
                <a:latin typeface="Calibri"/>
                <a:ea typeface="Calibri"/>
                <a:cs typeface="Calibri"/>
                <a:sym typeface="Calibri"/>
              </a:rPr>
              <a:t>Evidence of green skills in current team members, signal that this is valued and developed</a:t>
            </a:r>
            <a:endParaRPr/>
          </a:p>
          <a:p>
            <a:pPr marL="0" marR="0" lvl="0" indent="0" algn="l" rtl="0">
              <a:spcBef>
                <a:spcPts val="150"/>
              </a:spcBef>
              <a:spcAft>
                <a:spcPts val="0"/>
              </a:spcAft>
              <a:buNone/>
            </a:pPr>
            <a:r>
              <a:rPr lang="en-GB" sz="1800">
                <a:solidFill>
                  <a:srgbClr val="5CC0C6"/>
                </a:solidFill>
                <a:latin typeface="Calibri"/>
                <a:ea typeface="Calibri"/>
                <a:cs typeface="Calibri"/>
                <a:sym typeface="Calibri"/>
              </a:rPr>
              <a:t> </a:t>
            </a:r>
            <a:endParaRPr/>
          </a:p>
          <a:p>
            <a:pPr marL="0" marR="0" lvl="0" indent="0" algn="l" rtl="0">
              <a:spcBef>
                <a:spcPts val="0"/>
              </a:spcBef>
              <a:spcAft>
                <a:spcPts val="0"/>
              </a:spcAft>
              <a:buNone/>
            </a:pPr>
            <a:r>
              <a:rPr lang="en-GB" sz="2000">
                <a:solidFill>
                  <a:srgbClr val="5CC0C6"/>
                </a:solidFill>
                <a:latin typeface="Calibri"/>
                <a:ea typeface="Calibri"/>
                <a:cs typeface="Calibri"/>
                <a:sym typeface="Calibri"/>
              </a:rPr>
              <a:t>Sustainability culture and inclusive hiring reinforce each other. Organisations that lead on one tend to attract talent that strengthens both.</a:t>
            </a:r>
            <a:endParaRPr sz="2400">
              <a:solidFill>
                <a:srgbClr val="5CC0C6"/>
              </a:solidFill>
              <a:latin typeface="Calibri"/>
              <a:ea typeface="Calibri"/>
              <a:cs typeface="Calibri"/>
              <a:sym typeface="Calibri"/>
            </a:endParaRPr>
          </a:p>
        </p:txBody>
      </p:sp>
      <p:sp>
        <p:nvSpPr>
          <p:cNvPr id="650" name="Google Shape;650;p35"/>
          <p:cNvSpPr txBox="1"/>
          <p:nvPr/>
        </p:nvSpPr>
        <p:spPr>
          <a:xfrm>
            <a:off x="143303" y="0"/>
            <a:ext cx="12048697" cy="646331"/>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a:solidFill>
                  <a:srgbClr val="5CC0C6"/>
                </a:solidFill>
                <a:latin typeface="Calibri"/>
                <a:ea typeface="Calibri"/>
                <a:cs typeface="Calibri"/>
                <a:sym typeface="Calibri"/>
              </a:rPr>
              <a:t>Connecting Sustainability Culture to Inclusive Hiring</a:t>
            </a:r>
            <a:endParaRPr sz="3600">
              <a:solidFill>
                <a:srgbClr val="5CC0C6"/>
              </a:solidFill>
              <a:latin typeface="Calibri"/>
              <a:ea typeface="Calibri"/>
              <a:cs typeface="Calibri"/>
              <a:sym typeface="Calibri"/>
            </a:endParaRPr>
          </a:p>
        </p:txBody>
      </p:sp>
      <p:sp>
        <p:nvSpPr>
          <p:cNvPr id="651" name="Google Shape;651;p35"/>
          <p:cNvSpPr txBox="1"/>
          <p:nvPr/>
        </p:nvSpPr>
        <p:spPr>
          <a:xfrm>
            <a:off x="143303" y="990765"/>
            <a:ext cx="5679440"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chemeClr val="lt1"/>
                </a:solidFill>
                <a:latin typeface="Calibri"/>
                <a:ea typeface="Calibri"/>
                <a:cs typeface="Calibri"/>
                <a:sym typeface="Calibri"/>
              </a:rPr>
              <a:t>There is a direct and underappreciated link between an organisation's sustainability culture and its attractiveness to highly skilled migrant professionals.</a:t>
            </a:r>
            <a:endParaRPr/>
          </a:p>
        </p:txBody>
      </p:sp>
      <p:pic>
        <p:nvPicPr>
          <p:cNvPr id="652" name="Google Shape;652;p35"/>
          <p:cNvPicPr preferRelativeResize="0"/>
          <p:nvPr/>
        </p:nvPicPr>
        <p:blipFill rotWithShape="1">
          <a:blip r:embed="rId3">
            <a:alphaModFix/>
          </a:blip>
          <a:srcRect l="22539" t="3814" r="16887" b="44838"/>
          <a:stretch/>
        </p:blipFill>
        <p:spPr>
          <a:xfrm rot="9347807">
            <a:off x="10988222" y="436435"/>
            <a:ext cx="2671411" cy="262776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sp>
        <p:nvSpPr>
          <p:cNvPr id="657" name="Google Shape;657;p36"/>
          <p:cNvSpPr txBox="1"/>
          <p:nvPr/>
        </p:nvSpPr>
        <p:spPr>
          <a:xfrm>
            <a:off x="118503" y="1693362"/>
            <a:ext cx="2569923" cy="4798750"/>
          </a:xfrm>
          <a:prstGeom prst="rect">
            <a:avLst/>
          </a:prstGeom>
          <a:solidFill>
            <a:srgbClr val="FFFFFF"/>
          </a:solidFill>
          <a:ln w="9525" cap="flat" cmpd="sng">
            <a:solidFill>
              <a:srgbClr val="C9636E"/>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Clr>
                <a:srgbClr val="B5404A"/>
              </a:buClr>
              <a:buSzPts val="2000"/>
              <a:buFont typeface="Calibri"/>
              <a:buNone/>
            </a:pPr>
            <a:r>
              <a:rPr lang="en-GB" sz="2000" b="1">
                <a:solidFill>
                  <a:srgbClr val="B5404A"/>
                </a:solidFill>
                <a:latin typeface="Calibri"/>
                <a:ea typeface="Calibri"/>
                <a:cs typeface="Calibri"/>
                <a:sym typeface="Calibri"/>
              </a:rPr>
              <a:t>Manufacturing and logistics</a:t>
            </a:r>
            <a:endParaRPr sz="2000">
              <a:solidFill>
                <a:schemeClr val="dk1"/>
              </a:solidFill>
              <a:latin typeface="Calibri"/>
              <a:ea typeface="Calibri"/>
              <a:cs typeface="Calibri"/>
              <a:sym typeface="Calibri"/>
            </a:endParaRPr>
          </a:p>
          <a:p>
            <a:pPr marL="342900" marR="0" lvl="0" indent="-342900" algn="l" rtl="0">
              <a:spcBef>
                <a:spcPts val="250"/>
              </a:spcBef>
              <a:spcAft>
                <a:spcPts val="0"/>
              </a:spcAft>
              <a:buClr>
                <a:srgbClr val="2C2C2C"/>
              </a:buClr>
              <a:buSzPts val="2000"/>
              <a:buFont typeface="Arial"/>
              <a:buChar char="•"/>
            </a:pPr>
            <a:r>
              <a:rPr lang="en-GB" sz="2000">
                <a:solidFill>
                  <a:srgbClr val="2C2C2C"/>
                </a:solidFill>
                <a:latin typeface="Calibri"/>
                <a:ea typeface="Calibri"/>
                <a:cs typeface="Calibri"/>
                <a:sym typeface="Calibri"/>
              </a:rPr>
              <a:t>Barrier: ERP system training manuals in English only; no visual guides for production line software</a:t>
            </a:r>
            <a:endParaRPr sz="2000">
              <a:solidFill>
                <a:schemeClr val="dk1"/>
              </a:solidFill>
              <a:latin typeface="Calibri"/>
              <a:ea typeface="Calibri"/>
              <a:cs typeface="Calibri"/>
              <a:sym typeface="Calibri"/>
            </a:endParaRPr>
          </a:p>
          <a:p>
            <a:pPr marL="342900" marR="0" lvl="0" indent="-342900" algn="l" rtl="0">
              <a:spcBef>
                <a:spcPts val="300"/>
              </a:spcBef>
              <a:spcAft>
                <a:spcPts val="0"/>
              </a:spcAft>
              <a:buClr>
                <a:srgbClr val="2C2C2C"/>
              </a:buClr>
              <a:buSzPts val="2000"/>
              <a:buFont typeface="Arial"/>
              <a:buChar char="•"/>
            </a:pPr>
            <a:r>
              <a:rPr lang="en-GB" sz="2000">
                <a:solidFill>
                  <a:srgbClr val="2C2C2C"/>
                </a:solidFill>
                <a:latin typeface="Calibri"/>
                <a:ea typeface="Calibri"/>
                <a:cs typeface="Calibri"/>
                <a:sym typeface="Calibri"/>
              </a:rPr>
              <a:t>Green skills opportunity: Environmental compliance officers, waste tracking, ISO 14001 implementation</a:t>
            </a:r>
            <a:endParaRPr sz="2000">
              <a:solidFill>
                <a:schemeClr val="dk1"/>
              </a:solidFill>
              <a:latin typeface="Calibri"/>
              <a:ea typeface="Calibri"/>
              <a:cs typeface="Calibri"/>
              <a:sym typeface="Calibri"/>
            </a:endParaRPr>
          </a:p>
        </p:txBody>
      </p:sp>
      <p:sp>
        <p:nvSpPr>
          <p:cNvPr id="658" name="Google Shape;658;p36"/>
          <p:cNvSpPr txBox="1"/>
          <p:nvPr/>
        </p:nvSpPr>
        <p:spPr>
          <a:xfrm>
            <a:off x="2763520" y="1693362"/>
            <a:ext cx="2773680" cy="5157822"/>
          </a:xfrm>
          <a:prstGeom prst="rect">
            <a:avLst/>
          </a:prstGeom>
          <a:solidFill>
            <a:srgbClr val="FFFFFF"/>
          </a:solidFill>
          <a:ln w="9525" cap="flat" cmpd="sng">
            <a:solidFill>
              <a:srgbClr val="C9636E"/>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Clr>
                <a:srgbClr val="B5404A"/>
              </a:buClr>
              <a:buSzPts val="2000"/>
              <a:buFont typeface="Calibri"/>
              <a:buNone/>
            </a:pPr>
            <a:r>
              <a:rPr lang="en-GB" sz="2000" b="1">
                <a:solidFill>
                  <a:srgbClr val="B5404A"/>
                </a:solidFill>
                <a:latin typeface="Calibri"/>
                <a:ea typeface="Calibri"/>
                <a:cs typeface="Calibri"/>
                <a:sym typeface="Calibri"/>
              </a:rPr>
              <a:t>Healthcare and social care</a:t>
            </a:r>
            <a:endParaRPr sz="2000">
              <a:solidFill>
                <a:schemeClr val="dk1"/>
              </a:solidFill>
              <a:latin typeface="Calibri"/>
              <a:ea typeface="Calibri"/>
              <a:cs typeface="Calibri"/>
              <a:sym typeface="Calibri"/>
            </a:endParaRPr>
          </a:p>
          <a:p>
            <a:pPr marL="342900" marR="0" lvl="0" indent="-342900" algn="l" rtl="0">
              <a:spcBef>
                <a:spcPts val="250"/>
              </a:spcBef>
              <a:spcAft>
                <a:spcPts val="0"/>
              </a:spcAft>
              <a:buClr>
                <a:srgbClr val="2C2C2C"/>
              </a:buClr>
              <a:buSzPts val="2000"/>
              <a:buFont typeface="Arial"/>
              <a:buChar char="•"/>
            </a:pPr>
            <a:r>
              <a:rPr lang="en-GB" sz="2000">
                <a:solidFill>
                  <a:srgbClr val="2C2C2C"/>
                </a:solidFill>
                <a:latin typeface="Calibri"/>
                <a:ea typeface="Calibri"/>
                <a:cs typeface="Calibri"/>
                <a:sym typeface="Calibri"/>
              </a:rPr>
              <a:t>Barrier: Digital patient records systems with region-specific interfaces; credential verification delays for non-EU professionals</a:t>
            </a:r>
            <a:endParaRPr sz="2000">
              <a:solidFill>
                <a:schemeClr val="dk1"/>
              </a:solidFill>
              <a:latin typeface="Calibri"/>
              <a:ea typeface="Calibri"/>
              <a:cs typeface="Calibri"/>
              <a:sym typeface="Calibri"/>
            </a:endParaRPr>
          </a:p>
          <a:p>
            <a:pPr marL="342900" marR="0" lvl="0" indent="-342900" algn="l" rtl="0">
              <a:spcBef>
                <a:spcPts val="300"/>
              </a:spcBef>
              <a:spcAft>
                <a:spcPts val="0"/>
              </a:spcAft>
              <a:buClr>
                <a:srgbClr val="2C2C2C"/>
              </a:buClr>
              <a:buSzPts val="2000"/>
              <a:buFont typeface="Arial"/>
              <a:buChar char="•"/>
            </a:pPr>
            <a:r>
              <a:rPr lang="en-GB" sz="2000">
                <a:solidFill>
                  <a:srgbClr val="2C2C2C"/>
                </a:solidFill>
                <a:latin typeface="Calibri"/>
                <a:ea typeface="Calibri"/>
                <a:cs typeface="Calibri"/>
                <a:sym typeface="Calibri"/>
              </a:rPr>
              <a:t>Green skills opportunity: Sustainable facilities management, green procurement, waste segregation protocols</a:t>
            </a:r>
            <a:endParaRPr/>
          </a:p>
          <a:p>
            <a:pPr marL="342900" marR="0" lvl="0" indent="-215900" algn="l" rtl="0">
              <a:spcBef>
                <a:spcPts val="300"/>
              </a:spcBef>
              <a:spcAft>
                <a:spcPts val="0"/>
              </a:spcAft>
              <a:buClr>
                <a:schemeClr val="dk1"/>
              </a:buClr>
              <a:buSzPts val="2000"/>
              <a:buFont typeface="Arial"/>
              <a:buNone/>
            </a:pPr>
            <a:endParaRPr sz="2000">
              <a:solidFill>
                <a:schemeClr val="dk1"/>
              </a:solidFill>
              <a:latin typeface="Calibri"/>
              <a:ea typeface="Calibri"/>
              <a:cs typeface="Calibri"/>
              <a:sym typeface="Calibri"/>
            </a:endParaRPr>
          </a:p>
        </p:txBody>
      </p:sp>
      <p:sp>
        <p:nvSpPr>
          <p:cNvPr id="659" name="Google Shape;659;p36"/>
          <p:cNvSpPr txBox="1"/>
          <p:nvPr/>
        </p:nvSpPr>
        <p:spPr>
          <a:xfrm>
            <a:off x="5821680" y="1693362"/>
            <a:ext cx="3007360" cy="4901342"/>
          </a:xfrm>
          <a:prstGeom prst="rect">
            <a:avLst/>
          </a:prstGeom>
          <a:solidFill>
            <a:srgbClr val="FFFFFF"/>
          </a:solidFill>
          <a:ln w="9525" cap="flat" cmpd="sng">
            <a:solidFill>
              <a:srgbClr val="C9636E"/>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Clr>
                <a:srgbClr val="B5404A"/>
              </a:buClr>
              <a:buSzPts val="2000"/>
              <a:buFont typeface="Calibri"/>
              <a:buNone/>
            </a:pPr>
            <a:r>
              <a:rPr lang="en-GB" sz="2000" b="1">
                <a:solidFill>
                  <a:srgbClr val="B5404A"/>
                </a:solidFill>
                <a:latin typeface="Calibri"/>
                <a:ea typeface="Calibri"/>
                <a:cs typeface="Calibri"/>
                <a:sym typeface="Calibri"/>
              </a:rPr>
              <a:t>Hospitality and food service</a:t>
            </a:r>
            <a:endParaRPr sz="2000">
              <a:solidFill>
                <a:schemeClr val="dk1"/>
              </a:solidFill>
              <a:latin typeface="Calibri"/>
              <a:ea typeface="Calibri"/>
              <a:cs typeface="Calibri"/>
              <a:sym typeface="Calibri"/>
            </a:endParaRPr>
          </a:p>
          <a:p>
            <a:pPr marL="342900" marR="0" lvl="0" indent="-342900" algn="l" rtl="0">
              <a:spcBef>
                <a:spcPts val="250"/>
              </a:spcBef>
              <a:spcAft>
                <a:spcPts val="0"/>
              </a:spcAft>
              <a:buClr>
                <a:srgbClr val="2C2C2C"/>
              </a:buClr>
              <a:buSzPts val="2000"/>
              <a:buFont typeface="Arial"/>
              <a:buChar char="•"/>
            </a:pPr>
            <a:r>
              <a:rPr lang="en-GB" sz="2000">
                <a:solidFill>
                  <a:srgbClr val="2C2C2C"/>
                </a:solidFill>
                <a:latin typeface="Calibri"/>
                <a:ea typeface="Calibri"/>
                <a:cs typeface="Calibri"/>
                <a:sym typeface="Calibri"/>
              </a:rPr>
              <a:t>Barrier: Scheduling apps, booking systems, POS software with no multilingual interface</a:t>
            </a:r>
            <a:endParaRPr sz="2000">
              <a:solidFill>
                <a:schemeClr val="dk1"/>
              </a:solidFill>
              <a:latin typeface="Calibri"/>
              <a:ea typeface="Calibri"/>
              <a:cs typeface="Calibri"/>
              <a:sym typeface="Calibri"/>
            </a:endParaRPr>
          </a:p>
          <a:p>
            <a:pPr marL="342900" marR="0" lvl="0" indent="-342900" algn="l" rtl="0">
              <a:spcBef>
                <a:spcPts val="300"/>
              </a:spcBef>
              <a:spcAft>
                <a:spcPts val="0"/>
              </a:spcAft>
              <a:buClr>
                <a:srgbClr val="2C2C2C"/>
              </a:buClr>
              <a:buSzPts val="2000"/>
              <a:buFont typeface="Arial"/>
              <a:buChar char="•"/>
            </a:pPr>
            <a:r>
              <a:rPr lang="en-GB" sz="2000">
                <a:solidFill>
                  <a:srgbClr val="2C2C2C"/>
                </a:solidFill>
                <a:latin typeface="Calibri"/>
                <a:ea typeface="Calibri"/>
                <a:cs typeface="Calibri"/>
                <a:sym typeface="Calibri"/>
              </a:rPr>
              <a:t>Green skills opportunity: Food waste reduction systems, energy monitoring in kitchens, sustainable sourcing documentation</a:t>
            </a:r>
            <a:endParaRPr/>
          </a:p>
          <a:p>
            <a:pPr marL="342900" marR="0" lvl="0" indent="-215900" algn="l" rtl="0">
              <a:spcBef>
                <a:spcPts val="300"/>
              </a:spcBef>
              <a:spcAft>
                <a:spcPts val="0"/>
              </a:spcAft>
              <a:buClr>
                <a:schemeClr val="dk1"/>
              </a:buClr>
              <a:buSzPts val="2000"/>
              <a:buFont typeface="Arial"/>
              <a:buNone/>
            </a:pPr>
            <a:endParaRPr sz="2000">
              <a:solidFill>
                <a:srgbClr val="2C2C2C"/>
              </a:solidFill>
              <a:latin typeface="Calibri"/>
              <a:ea typeface="Calibri"/>
              <a:cs typeface="Calibri"/>
              <a:sym typeface="Calibri"/>
            </a:endParaRPr>
          </a:p>
          <a:p>
            <a:pPr marL="342900" marR="0" lvl="0" indent="-215900" algn="l" rtl="0">
              <a:spcBef>
                <a:spcPts val="300"/>
              </a:spcBef>
              <a:spcAft>
                <a:spcPts val="0"/>
              </a:spcAft>
              <a:buClr>
                <a:schemeClr val="dk1"/>
              </a:buClr>
              <a:buSzPts val="2000"/>
              <a:buFont typeface="Arial"/>
              <a:buNone/>
            </a:pPr>
            <a:endParaRPr sz="2000">
              <a:solidFill>
                <a:schemeClr val="dk1"/>
              </a:solidFill>
              <a:latin typeface="Calibri"/>
              <a:ea typeface="Calibri"/>
              <a:cs typeface="Calibri"/>
              <a:sym typeface="Calibri"/>
            </a:endParaRPr>
          </a:p>
        </p:txBody>
      </p:sp>
      <p:sp>
        <p:nvSpPr>
          <p:cNvPr id="660" name="Google Shape;660;p36"/>
          <p:cNvSpPr txBox="1"/>
          <p:nvPr/>
        </p:nvSpPr>
        <p:spPr>
          <a:xfrm>
            <a:off x="8971280" y="1693362"/>
            <a:ext cx="3102217" cy="4798750"/>
          </a:xfrm>
          <a:prstGeom prst="rect">
            <a:avLst/>
          </a:prstGeom>
          <a:solidFill>
            <a:srgbClr val="FFFFFF"/>
          </a:solidFill>
          <a:ln w="9525" cap="flat" cmpd="sng">
            <a:solidFill>
              <a:srgbClr val="C9636E"/>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Clr>
                <a:srgbClr val="B5404A"/>
              </a:buClr>
              <a:buSzPts val="2000"/>
              <a:buFont typeface="Calibri"/>
              <a:buNone/>
            </a:pPr>
            <a:r>
              <a:rPr lang="en-GB" sz="2000" b="1">
                <a:solidFill>
                  <a:srgbClr val="B5404A"/>
                </a:solidFill>
                <a:latin typeface="Calibri"/>
                <a:ea typeface="Calibri"/>
                <a:cs typeface="Calibri"/>
                <a:sym typeface="Calibri"/>
              </a:rPr>
              <a:t>Professional services (finance, legal, consultancy)</a:t>
            </a:r>
            <a:endParaRPr sz="2000">
              <a:solidFill>
                <a:schemeClr val="dk1"/>
              </a:solidFill>
              <a:latin typeface="Calibri"/>
              <a:ea typeface="Calibri"/>
              <a:cs typeface="Calibri"/>
              <a:sym typeface="Calibri"/>
            </a:endParaRPr>
          </a:p>
          <a:p>
            <a:pPr marL="342900" marR="0" lvl="0" indent="-342900" algn="l" rtl="0">
              <a:spcBef>
                <a:spcPts val="250"/>
              </a:spcBef>
              <a:spcAft>
                <a:spcPts val="0"/>
              </a:spcAft>
              <a:buClr>
                <a:srgbClr val="2C2C2C"/>
              </a:buClr>
              <a:buSzPts val="2000"/>
              <a:buFont typeface="Arial"/>
              <a:buChar char="•"/>
            </a:pPr>
            <a:r>
              <a:rPr lang="en-GB" sz="2000">
                <a:solidFill>
                  <a:srgbClr val="2C2C2C"/>
                </a:solidFill>
                <a:latin typeface="Calibri"/>
                <a:ea typeface="Calibri"/>
                <a:cs typeface="Calibri"/>
                <a:sym typeface="Calibri"/>
              </a:rPr>
              <a:t>Barrier: Client management systems, reporting tools, and internal platforms that assume local qualification frameworks</a:t>
            </a:r>
            <a:endParaRPr sz="2000">
              <a:solidFill>
                <a:schemeClr val="dk1"/>
              </a:solidFill>
              <a:latin typeface="Calibri"/>
              <a:ea typeface="Calibri"/>
              <a:cs typeface="Calibri"/>
              <a:sym typeface="Calibri"/>
            </a:endParaRPr>
          </a:p>
          <a:p>
            <a:pPr marL="342900" marR="0" lvl="0" indent="-342900" algn="l" rtl="0">
              <a:spcBef>
                <a:spcPts val="300"/>
              </a:spcBef>
              <a:spcAft>
                <a:spcPts val="0"/>
              </a:spcAft>
              <a:buClr>
                <a:srgbClr val="2C2C2C"/>
              </a:buClr>
              <a:buSzPts val="2000"/>
              <a:buFont typeface="Arial"/>
              <a:buChar char="•"/>
            </a:pPr>
            <a:r>
              <a:rPr lang="en-GB" sz="2000">
                <a:solidFill>
                  <a:srgbClr val="2C2C2C"/>
                </a:solidFill>
                <a:latin typeface="Calibri"/>
                <a:ea typeface="Calibri"/>
                <a:cs typeface="Calibri"/>
                <a:sym typeface="Calibri"/>
              </a:rPr>
              <a:t>Green skills opportunity: ESG reporting, sustainable finance frameworks, green investment due diligence</a:t>
            </a:r>
            <a:endParaRPr sz="2000">
              <a:solidFill>
                <a:schemeClr val="dk1"/>
              </a:solidFill>
              <a:latin typeface="Calibri"/>
              <a:ea typeface="Calibri"/>
              <a:cs typeface="Calibri"/>
              <a:sym typeface="Calibri"/>
            </a:endParaRPr>
          </a:p>
        </p:txBody>
      </p:sp>
      <p:sp>
        <p:nvSpPr>
          <p:cNvPr id="661" name="Google Shape;661;p36"/>
          <p:cNvSpPr txBox="1"/>
          <p:nvPr/>
        </p:nvSpPr>
        <p:spPr>
          <a:xfrm>
            <a:off x="0" y="0"/>
            <a:ext cx="12254218" cy="523220"/>
          </a:xfrm>
          <a:prstGeom prst="rect">
            <a:avLst/>
          </a:prstGeom>
          <a:solidFill>
            <a:srgbClr val="E1A44A"/>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b="1">
                <a:solidFill>
                  <a:srgbClr val="FFFFFF"/>
                </a:solidFill>
                <a:latin typeface="Calibri"/>
                <a:ea typeface="Calibri"/>
                <a:cs typeface="Calibri"/>
                <a:sym typeface="Calibri"/>
              </a:rPr>
              <a:t>Sector-Specific Application, Digital Inclusion Across Industries</a:t>
            </a:r>
            <a:endParaRPr sz="2800">
              <a:solidFill>
                <a:schemeClr val="dk1"/>
              </a:solidFill>
              <a:latin typeface="Calibri"/>
              <a:ea typeface="Calibri"/>
              <a:cs typeface="Calibri"/>
              <a:sym typeface="Calibri"/>
            </a:endParaRPr>
          </a:p>
        </p:txBody>
      </p:sp>
      <p:sp>
        <p:nvSpPr>
          <p:cNvPr id="662" name="Google Shape;662;p36"/>
          <p:cNvSpPr txBox="1"/>
          <p:nvPr/>
        </p:nvSpPr>
        <p:spPr>
          <a:xfrm>
            <a:off x="-5943" y="514725"/>
            <a:ext cx="12254217" cy="400110"/>
          </a:xfrm>
          <a:prstGeom prst="rect">
            <a:avLst/>
          </a:prstGeom>
          <a:solidFill>
            <a:srgbClr val="E1A44A"/>
          </a:solid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FFFFFF"/>
              </a:buClr>
              <a:buSzPts val="2000"/>
              <a:buFont typeface="Calibri"/>
              <a:buNone/>
            </a:pPr>
            <a:r>
              <a:rPr lang="en-GB" sz="2000">
                <a:solidFill>
                  <a:srgbClr val="FFFFFF"/>
                </a:solidFill>
                <a:latin typeface="Calibri"/>
                <a:ea typeface="Calibri"/>
                <a:cs typeface="Calibri"/>
                <a:sym typeface="Calibri"/>
              </a:rPr>
              <a:t>Digital inclusion and green skills barriers look different depending on your sector. Here are sector-specific examples.</a:t>
            </a:r>
            <a:endParaRPr/>
          </a:p>
        </p:txBody>
      </p:sp>
      <p:sp>
        <p:nvSpPr>
          <p:cNvPr id="663" name="Google Shape;663;p36"/>
          <p:cNvSpPr txBox="1"/>
          <p:nvPr/>
        </p:nvSpPr>
        <p:spPr>
          <a:xfrm>
            <a:off x="20266" y="836425"/>
            <a:ext cx="12228007" cy="707886"/>
          </a:xfrm>
          <a:prstGeom prst="rect">
            <a:avLst/>
          </a:prstGeom>
          <a:solidFill>
            <a:srgbClr val="E1A44A"/>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rgbClr val="FFFFFF"/>
                </a:solidFill>
                <a:latin typeface="Calibri"/>
                <a:ea typeface="Calibri"/>
                <a:cs typeface="Calibri"/>
                <a:sym typeface="Calibri"/>
              </a:rPr>
              <a:t>The barriers and the opportunities are present in every sector. The question is whether your organisation is currently capturing the opportunity.</a:t>
            </a:r>
            <a:endParaRPr sz="2000">
              <a:solidFill>
                <a:srgbClr val="FFFFFF"/>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sp>
        <p:nvSpPr>
          <p:cNvPr id="668" name="Google Shape;668;p37"/>
          <p:cNvSpPr txBox="1"/>
          <p:nvPr/>
        </p:nvSpPr>
        <p:spPr>
          <a:xfrm>
            <a:off x="463130" y="681734"/>
            <a:ext cx="11004573" cy="1054135"/>
          </a:xfrm>
          <a:prstGeom prst="rect">
            <a:avLst/>
          </a:prstGeom>
          <a:solidFill>
            <a:srgbClr val="FFFFFF"/>
          </a:solid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B5404A"/>
              </a:buClr>
              <a:buSzPts val="2000"/>
              <a:buFont typeface="Calibri"/>
              <a:buNone/>
            </a:pPr>
            <a:r>
              <a:rPr lang="en-GB" sz="2000" b="1">
                <a:solidFill>
                  <a:srgbClr val="B5404A"/>
                </a:solidFill>
                <a:latin typeface="Calibri"/>
                <a:ea typeface="Calibri"/>
                <a:cs typeface="Calibri"/>
                <a:sym typeface="Calibri"/>
              </a:rPr>
              <a:t>Instructions:</a:t>
            </a:r>
            <a:endParaRPr sz="2000">
              <a:solidFill>
                <a:schemeClr val="dk1"/>
              </a:solidFill>
              <a:latin typeface="Calibri"/>
              <a:ea typeface="Calibri"/>
              <a:cs typeface="Calibri"/>
              <a:sym typeface="Calibri"/>
            </a:endParaRPr>
          </a:p>
          <a:p>
            <a:pPr marL="0" marR="0" lvl="0" indent="0" algn="l" rtl="0">
              <a:spcBef>
                <a:spcPts val="300"/>
              </a:spcBef>
              <a:spcAft>
                <a:spcPts val="0"/>
              </a:spcAft>
              <a:buClr>
                <a:srgbClr val="2C2C2C"/>
              </a:buClr>
              <a:buSzPts val="2000"/>
              <a:buFont typeface="Calibri"/>
              <a:buNone/>
            </a:pPr>
            <a:r>
              <a:rPr lang="en-GB" sz="2000">
                <a:solidFill>
                  <a:srgbClr val="2C2C2C"/>
                </a:solidFill>
                <a:latin typeface="Calibri"/>
                <a:ea typeface="Calibri"/>
                <a:cs typeface="Calibri"/>
                <a:sym typeface="Calibri"/>
              </a:rPr>
              <a:t>In groups of 3, work through the following audit questions for your own organisation. Use the traffic light system: Green (in place), Amber (partial), Red (not in place / don't know).</a:t>
            </a:r>
            <a:endParaRPr sz="2000">
              <a:solidFill>
                <a:schemeClr val="dk1"/>
              </a:solidFill>
              <a:latin typeface="Calibri"/>
              <a:ea typeface="Calibri"/>
              <a:cs typeface="Calibri"/>
              <a:sym typeface="Calibri"/>
            </a:endParaRPr>
          </a:p>
        </p:txBody>
      </p:sp>
      <p:sp>
        <p:nvSpPr>
          <p:cNvPr id="669" name="Google Shape;669;p37"/>
          <p:cNvSpPr txBox="1"/>
          <p:nvPr/>
        </p:nvSpPr>
        <p:spPr>
          <a:xfrm>
            <a:off x="463131" y="1722365"/>
            <a:ext cx="11004573" cy="1464503"/>
          </a:xfrm>
          <a:prstGeom prst="rect">
            <a:avLst/>
          </a:prstGeom>
          <a:solidFill>
            <a:srgbClr val="FFFFFF"/>
          </a:solid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B5404A"/>
              </a:buClr>
              <a:buSzPts val="2000"/>
              <a:buFont typeface="Calibri"/>
              <a:buNone/>
            </a:pPr>
            <a:r>
              <a:rPr lang="en-GB" sz="2000" b="1">
                <a:solidFill>
                  <a:srgbClr val="B5404A"/>
                </a:solidFill>
                <a:latin typeface="Calibri"/>
                <a:ea typeface="Calibri"/>
                <a:cs typeface="Calibri"/>
                <a:sym typeface="Calibri"/>
              </a:rPr>
              <a:t>Recruitment:</a:t>
            </a:r>
            <a:endParaRPr sz="2000">
              <a:solidFill>
                <a:schemeClr val="dk1"/>
              </a:solidFill>
              <a:latin typeface="Calibri"/>
              <a:ea typeface="Calibri"/>
              <a:cs typeface="Calibri"/>
              <a:sym typeface="Calibri"/>
            </a:endParaRPr>
          </a:p>
          <a:p>
            <a:pPr marL="342900" marR="0" lvl="0" indent="-342900" algn="l" rtl="0">
              <a:spcBef>
                <a:spcPts val="250"/>
              </a:spcBef>
              <a:spcAft>
                <a:spcPts val="0"/>
              </a:spcAft>
              <a:buClr>
                <a:srgbClr val="2C2C2C"/>
              </a:buClr>
              <a:buSzPts val="2000"/>
              <a:buFont typeface="Arial"/>
              <a:buChar char="•"/>
            </a:pPr>
            <a:r>
              <a:rPr lang="en-GB" sz="2000">
                <a:solidFill>
                  <a:srgbClr val="2C2C2C"/>
                </a:solidFill>
                <a:latin typeface="Calibri"/>
                <a:ea typeface="Calibri"/>
                <a:cs typeface="Calibri"/>
                <a:sym typeface="Calibri"/>
              </a:rPr>
              <a:t>Our application portal accepts non-EU phone numbers and addresses [G / A / R]</a:t>
            </a:r>
            <a:endParaRPr sz="2000">
              <a:solidFill>
                <a:schemeClr val="dk1"/>
              </a:solidFill>
              <a:latin typeface="Calibri"/>
              <a:ea typeface="Calibri"/>
              <a:cs typeface="Calibri"/>
              <a:sym typeface="Calibri"/>
            </a:endParaRPr>
          </a:p>
          <a:p>
            <a:pPr marL="342900" marR="0" lvl="0" indent="-342900" algn="l" rtl="0">
              <a:spcBef>
                <a:spcPts val="300"/>
              </a:spcBef>
              <a:spcAft>
                <a:spcPts val="0"/>
              </a:spcAft>
              <a:buClr>
                <a:srgbClr val="2C2C2C"/>
              </a:buClr>
              <a:buSzPts val="2000"/>
              <a:buFont typeface="Arial"/>
              <a:buChar char="•"/>
            </a:pPr>
            <a:r>
              <a:rPr lang="en-GB" sz="2000">
                <a:solidFill>
                  <a:srgbClr val="2C2C2C"/>
                </a:solidFill>
                <a:latin typeface="Calibri"/>
                <a:ea typeface="Calibri"/>
                <a:cs typeface="Calibri"/>
                <a:sym typeface="Calibri"/>
              </a:rPr>
              <a:t>Our job descriptions are free of local idiom and unexplained acronyms [G / A / R]</a:t>
            </a:r>
            <a:endParaRPr sz="2000">
              <a:solidFill>
                <a:schemeClr val="dk1"/>
              </a:solidFill>
              <a:latin typeface="Calibri"/>
              <a:ea typeface="Calibri"/>
              <a:cs typeface="Calibri"/>
              <a:sym typeface="Calibri"/>
            </a:endParaRPr>
          </a:p>
          <a:p>
            <a:pPr marL="342900" marR="0" lvl="0" indent="-342900" algn="l" rtl="0">
              <a:spcBef>
                <a:spcPts val="300"/>
              </a:spcBef>
              <a:spcAft>
                <a:spcPts val="0"/>
              </a:spcAft>
              <a:buClr>
                <a:srgbClr val="2C2C2C"/>
              </a:buClr>
              <a:buSzPts val="2000"/>
              <a:buFont typeface="Arial"/>
              <a:buChar char="•"/>
            </a:pPr>
            <a:r>
              <a:rPr lang="en-GB" sz="2000">
                <a:solidFill>
                  <a:srgbClr val="2C2C2C"/>
                </a:solidFill>
                <a:latin typeface="Calibri"/>
                <a:ea typeface="Calibri"/>
                <a:cs typeface="Calibri"/>
                <a:sym typeface="Calibri"/>
              </a:rPr>
              <a:t>We explicitly invite international applicants [G / A / R]</a:t>
            </a:r>
            <a:endParaRPr sz="2000">
              <a:solidFill>
                <a:schemeClr val="dk1"/>
              </a:solidFill>
              <a:latin typeface="Calibri"/>
              <a:ea typeface="Calibri"/>
              <a:cs typeface="Calibri"/>
              <a:sym typeface="Calibri"/>
            </a:endParaRPr>
          </a:p>
        </p:txBody>
      </p:sp>
      <p:sp>
        <p:nvSpPr>
          <p:cNvPr id="670" name="Google Shape;670;p37"/>
          <p:cNvSpPr txBox="1"/>
          <p:nvPr/>
        </p:nvSpPr>
        <p:spPr>
          <a:xfrm>
            <a:off x="463130" y="3180116"/>
            <a:ext cx="11004573" cy="1464503"/>
          </a:xfrm>
          <a:prstGeom prst="rect">
            <a:avLst/>
          </a:prstGeom>
          <a:solidFill>
            <a:srgbClr val="FFFFFF"/>
          </a:solid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B5404A"/>
              </a:buClr>
              <a:buSzPts val="2000"/>
              <a:buFont typeface="Calibri"/>
              <a:buNone/>
            </a:pPr>
            <a:r>
              <a:rPr lang="en-GB" sz="2000" b="1">
                <a:solidFill>
                  <a:srgbClr val="B5404A"/>
                </a:solidFill>
                <a:latin typeface="Calibri"/>
                <a:ea typeface="Calibri"/>
                <a:cs typeface="Calibri"/>
                <a:sym typeface="Calibri"/>
              </a:rPr>
              <a:t>Onboarding:</a:t>
            </a:r>
            <a:endParaRPr sz="2000">
              <a:solidFill>
                <a:schemeClr val="dk1"/>
              </a:solidFill>
              <a:latin typeface="Calibri"/>
              <a:ea typeface="Calibri"/>
              <a:cs typeface="Calibri"/>
              <a:sym typeface="Calibri"/>
            </a:endParaRPr>
          </a:p>
          <a:p>
            <a:pPr marL="342900" marR="0" lvl="0" indent="-342900" algn="l" rtl="0">
              <a:spcBef>
                <a:spcPts val="250"/>
              </a:spcBef>
              <a:spcAft>
                <a:spcPts val="0"/>
              </a:spcAft>
              <a:buClr>
                <a:srgbClr val="2C2C2C"/>
              </a:buClr>
              <a:buSzPts val="2000"/>
              <a:buFont typeface="Arial"/>
              <a:buChar char="•"/>
            </a:pPr>
            <a:r>
              <a:rPr lang="en-GB" sz="2000">
                <a:solidFill>
                  <a:srgbClr val="2C2C2C"/>
                </a:solidFill>
                <a:latin typeface="Calibri"/>
                <a:ea typeface="Calibri"/>
                <a:cs typeface="Calibri"/>
                <a:sym typeface="Calibri"/>
              </a:rPr>
              <a:t>We provide a visual onboarding guide or workplace glossary [G / A / R]</a:t>
            </a:r>
            <a:endParaRPr sz="2000">
              <a:solidFill>
                <a:schemeClr val="dk1"/>
              </a:solidFill>
              <a:latin typeface="Calibri"/>
              <a:ea typeface="Calibri"/>
              <a:cs typeface="Calibri"/>
              <a:sym typeface="Calibri"/>
            </a:endParaRPr>
          </a:p>
          <a:p>
            <a:pPr marL="342900" marR="0" lvl="0" indent="-342900" algn="l" rtl="0">
              <a:spcBef>
                <a:spcPts val="300"/>
              </a:spcBef>
              <a:spcAft>
                <a:spcPts val="0"/>
              </a:spcAft>
              <a:buClr>
                <a:srgbClr val="2C2C2C"/>
              </a:buClr>
              <a:buSzPts val="2000"/>
              <a:buFont typeface="Arial"/>
              <a:buChar char="•"/>
            </a:pPr>
            <a:r>
              <a:rPr lang="en-GB" sz="2000">
                <a:solidFill>
                  <a:srgbClr val="2C2C2C"/>
                </a:solidFill>
                <a:latin typeface="Calibri"/>
                <a:ea typeface="Calibri"/>
                <a:cs typeface="Calibri"/>
                <a:sym typeface="Calibri"/>
              </a:rPr>
              <a:t>Our systems training is available with step-by-step visual instructions [G / A / R]</a:t>
            </a:r>
            <a:endParaRPr sz="2000">
              <a:solidFill>
                <a:schemeClr val="dk1"/>
              </a:solidFill>
              <a:latin typeface="Calibri"/>
              <a:ea typeface="Calibri"/>
              <a:cs typeface="Calibri"/>
              <a:sym typeface="Calibri"/>
            </a:endParaRPr>
          </a:p>
          <a:p>
            <a:pPr marL="342900" marR="0" lvl="0" indent="-342900" algn="l" rtl="0">
              <a:spcBef>
                <a:spcPts val="300"/>
              </a:spcBef>
              <a:spcAft>
                <a:spcPts val="0"/>
              </a:spcAft>
              <a:buClr>
                <a:srgbClr val="2C2C2C"/>
              </a:buClr>
              <a:buSzPts val="2000"/>
              <a:buFont typeface="Arial"/>
              <a:buChar char="•"/>
            </a:pPr>
            <a:r>
              <a:rPr lang="en-GB" sz="2000">
                <a:solidFill>
                  <a:srgbClr val="2C2C2C"/>
                </a:solidFill>
                <a:latin typeface="Calibri"/>
                <a:ea typeface="Calibri"/>
                <a:cs typeface="Calibri"/>
                <a:sym typeface="Calibri"/>
              </a:rPr>
              <a:t>We assign a formal buddy before the first day [G / A / R]</a:t>
            </a:r>
            <a:endParaRPr sz="2000">
              <a:solidFill>
                <a:schemeClr val="dk1"/>
              </a:solidFill>
              <a:latin typeface="Calibri"/>
              <a:ea typeface="Calibri"/>
              <a:cs typeface="Calibri"/>
              <a:sym typeface="Calibri"/>
            </a:endParaRPr>
          </a:p>
        </p:txBody>
      </p:sp>
      <p:sp>
        <p:nvSpPr>
          <p:cNvPr id="671" name="Google Shape;671;p37"/>
          <p:cNvSpPr txBox="1"/>
          <p:nvPr/>
        </p:nvSpPr>
        <p:spPr>
          <a:xfrm>
            <a:off x="463129" y="4631115"/>
            <a:ext cx="11004575" cy="1105431"/>
          </a:xfrm>
          <a:prstGeom prst="rect">
            <a:avLst/>
          </a:prstGeom>
          <a:solidFill>
            <a:srgbClr val="FFFFFF"/>
          </a:solid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B5404A"/>
              </a:buClr>
              <a:buSzPts val="2000"/>
              <a:buFont typeface="Calibri"/>
              <a:buNone/>
            </a:pPr>
            <a:r>
              <a:rPr lang="en-GB" sz="2000" b="1">
                <a:solidFill>
                  <a:srgbClr val="B5404A"/>
                </a:solidFill>
                <a:latin typeface="Calibri"/>
                <a:ea typeface="Calibri"/>
                <a:cs typeface="Calibri"/>
                <a:sym typeface="Calibri"/>
              </a:rPr>
              <a:t>Sustainability:</a:t>
            </a:r>
            <a:endParaRPr sz="2000">
              <a:solidFill>
                <a:schemeClr val="dk1"/>
              </a:solidFill>
              <a:latin typeface="Calibri"/>
              <a:ea typeface="Calibri"/>
              <a:cs typeface="Calibri"/>
              <a:sym typeface="Calibri"/>
            </a:endParaRPr>
          </a:p>
          <a:p>
            <a:pPr marL="342900" marR="0" lvl="0" indent="-342900" algn="l" rtl="0">
              <a:spcBef>
                <a:spcPts val="250"/>
              </a:spcBef>
              <a:spcAft>
                <a:spcPts val="0"/>
              </a:spcAft>
              <a:buClr>
                <a:srgbClr val="2C2C2C"/>
              </a:buClr>
              <a:buSzPts val="2000"/>
              <a:buFont typeface="Arial"/>
              <a:buChar char="•"/>
            </a:pPr>
            <a:r>
              <a:rPr lang="en-GB" sz="2000">
                <a:solidFill>
                  <a:srgbClr val="2C2C2C"/>
                </a:solidFill>
                <a:latin typeface="Calibri"/>
                <a:ea typeface="Calibri"/>
                <a:cs typeface="Calibri"/>
                <a:sym typeface="Calibri"/>
              </a:rPr>
              <a:t>We have mapped our green skills needs for the next 2 years [G / A / R]</a:t>
            </a:r>
            <a:endParaRPr sz="2000">
              <a:solidFill>
                <a:schemeClr val="dk1"/>
              </a:solidFill>
              <a:latin typeface="Calibri"/>
              <a:ea typeface="Calibri"/>
              <a:cs typeface="Calibri"/>
              <a:sym typeface="Calibri"/>
            </a:endParaRPr>
          </a:p>
          <a:p>
            <a:pPr marL="342900" marR="0" lvl="0" indent="-342900" algn="l" rtl="0">
              <a:spcBef>
                <a:spcPts val="300"/>
              </a:spcBef>
              <a:spcAft>
                <a:spcPts val="0"/>
              </a:spcAft>
              <a:buClr>
                <a:srgbClr val="2C2C2C"/>
              </a:buClr>
              <a:buSzPts val="2000"/>
              <a:buFont typeface="Arial"/>
              <a:buChar char="•"/>
            </a:pPr>
            <a:r>
              <a:rPr lang="en-GB" sz="2000">
                <a:solidFill>
                  <a:srgbClr val="2C2C2C"/>
                </a:solidFill>
                <a:latin typeface="Calibri"/>
                <a:ea typeface="Calibri"/>
                <a:cs typeface="Calibri"/>
                <a:sym typeface="Calibri"/>
              </a:rPr>
              <a:t>Green skills appear in at least one current job description [G / A / R]</a:t>
            </a:r>
            <a:endParaRPr sz="2000">
              <a:solidFill>
                <a:schemeClr val="dk1"/>
              </a:solidFill>
              <a:latin typeface="Calibri"/>
              <a:ea typeface="Calibri"/>
              <a:cs typeface="Calibri"/>
              <a:sym typeface="Calibri"/>
            </a:endParaRPr>
          </a:p>
        </p:txBody>
      </p:sp>
      <p:sp>
        <p:nvSpPr>
          <p:cNvPr id="672" name="Google Shape;672;p37"/>
          <p:cNvSpPr txBox="1"/>
          <p:nvPr/>
        </p:nvSpPr>
        <p:spPr>
          <a:xfrm>
            <a:off x="463128" y="5736546"/>
            <a:ext cx="11004575" cy="1028487"/>
          </a:xfrm>
          <a:prstGeom prst="rect">
            <a:avLst/>
          </a:prstGeom>
          <a:solidFill>
            <a:srgbClr val="FFFFFF"/>
          </a:solid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B5404A"/>
              </a:buClr>
              <a:buSzPts val="2000"/>
              <a:buFont typeface="Calibri"/>
              <a:buNone/>
            </a:pPr>
            <a:r>
              <a:rPr lang="en-GB" sz="2000" b="1">
                <a:solidFill>
                  <a:srgbClr val="B5404A"/>
                </a:solidFill>
                <a:latin typeface="Calibri"/>
                <a:ea typeface="Calibri"/>
                <a:cs typeface="Calibri"/>
                <a:sym typeface="Calibri"/>
              </a:rPr>
              <a:t>Group debrief:</a:t>
            </a:r>
            <a:endParaRPr sz="2000">
              <a:solidFill>
                <a:schemeClr val="dk1"/>
              </a:solidFill>
              <a:latin typeface="Calibri"/>
              <a:ea typeface="Calibri"/>
              <a:cs typeface="Calibri"/>
              <a:sym typeface="Calibri"/>
            </a:endParaRPr>
          </a:p>
          <a:p>
            <a:pPr marL="0" marR="0" lvl="0" indent="0" algn="l" rtl="0">
              <a:spcBef>
                <a:spcPts val="100"/>
              </a:spcBef>
              <a:spcAft>
                <a:spcPts val="0"/>
              </a:spcAft>
              <a:buClr>
                <a:srgbClr val="2C2C2C"/>
              </a:buClr>
              <a:buSzPts val="2000"/>
              <a:buFont typeface="Calibri"/>
              <a:buNone/>
            </a:pPr>
            <a:r>
              <a:rPr lang="en-GB" sz="2000">
                <a:solidFill>
                  <a:srgbClr val="2C2C2C"/>
                </a:solidFill>
                <a:latin typeface="Calibri"/>
                <a:ea typeface="Calibri"/>
                <a:cs typeface="Calibri"/>
                <a:sym typeface="Calibri"/>
              </a:rPr>
              <a:t>Each group shares their most significant Red, and one action they could take in 30 days to move it to Amber.</a:t>
            </a:r>
            <a:endParaRPr sz="2000">
              <a:solidFill>
                <a:schemeClr val="dk1"/>
              </a:solidFill>
              <a:latin typeface="Calibri"/>
              <a:ea typeface="Calibri"/>
              <a:cs typeface="Calibri"/>
              <a:sym typeface="Calibri"/>
            </a:endParaRPr>
          </a:p>
        </p:txBody>
      </p:sp>
      <p:sp>
        <p:nvSpPr>
          <p:cNvPr id="673" name="Google Shape;673;p37"/>
          <p:cNvSpPr txBox="1"/>
          <p:nvPr/>
        </p:nvSpPr>
        <p:spPr>
          <a:xfrm>
            <a:off x="463128" y="185597"/>
            <a:ext cx="11004575" cy="523220"/>
          </a:xfrm>
          <a:prstGeom prst="rect">
            <a:avLst/>
          </a:prstGeom>
          <a:solidFill>
            <a:srgbClr val="FFFFFF"/>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b="1">
                <a:solidFill>
                  <a:srgbClr val="5CC0C6"/>
                </a:solidFill>
                <a:latin typeface="Arial"/>
                <a:ea typeface="Arial"/>
                <a:cs typeface="Arial"/>
                <a:sym typeface="Arial"/>
              </a:rPr>
              <a:t>Activity 3  Digital Accessibility Audit (10 minutes</a:t>
            </a:r>
            <a:r>
              <a:rPr lang="en-GB" sz="1800" b="1">
                <a:solidFill>
                  <a:srgbClr val="5CC0C6"/>
                </a:solidFill>
                <a:latin typeface="Arial"/>
                <a:ea typeface="Arial"/>
                <a:cs typeface="Arial"/>
                <a:sym typeface="Arial"/>
              </a:rPr>
              <a:t>)</a:t>
            </a:r>
            <a:endParaRPr sz="1800">
              <a:solidFill>
                <a:srgbClr val="5CC0C6"/>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78"/>
        <p:cNvGrpSpPr/>
        <p:nvPr/>
      </p:nvGrpSpPr>
      <p:grpSpPr>
        <a:xfrm>
          <a:off x="0" y="0"/>
          <a:ext cx="0" cy="0"/>
          <a:chOff x="0" y="0"/>
          <a:chExt cx="0" cy="0"/>
        </a:xfrm>
      </p:grpSpPr>
      <p:pic>
        <p:nvPicPr>
          <p:cNvPr id="679" name="Google Shape;679;p38"/>
          <p:cNvPicPr preferRelativeResize="0"/>
          <p:nvPr/>
        </p:nvPicPr>
        <p:blipFill rotWithShape="1">
          <a:blip r:embed="rId3">
            <a:alphaModFix/>
          </a:blip>
          <a:srcRect l="22539" t="3814" r="16887" b="44838"/>
          <a:stretch/>
        </p:blipFill>
        <p:spPr>
          <a:xfrm rot="-2991380">
            <a:off x="5962633" y="1449338"/>
            <a:ext cx="5480319" cy="5390771"/>
          </a:xfrm>
          <a:prstGeom prst="rect">
            <a:avLst/>
          </a:prstGeom>
          <a:noFill/>
          <a:ln>
            <a:noFill/>
          </a:ln>
        </p:spPr>
      </p:pic>
      <p:pic>
        <p:nvPicPr>
          <p:cNvPr id="680" name="Google Shape;680;p38"/>
          <p:cNvPicPr preferRelativeResize="0">
            <a:picLocks noGrp="1"/>
          </p:cNvPicPr>
          <p:nvPr>
            <p:ph type="pic" idx="2"/>
          </p:nvPr>
        </p:nvPicPr>
        <p:blipFill rotWithShape="1">
          <a:blip r:embed="rId4">
            <a:alphaModFix/>
          </a:blip>
          <a:srcRect t="19169" b="19169"/>
          <a:stretch/>
        </p:blipFill>
        <p:spPr>
          <a:xfrm flipH="1">
            <a:off x="238772" y="2626822"/>
            <a:ext cx="7708195" cy="3396829"/>
          </a:xfrm>
          <a:prstGeom prst="rect">
            <a:avLst/>
          </a:prstGeom>
          <a:solidFill>
            <a:srgbClr val="BFBFBF"/>
          </a:solidFill>
          <a:ln>
            <a:noFill/>
          </a:ln>
        </p:spPr>
      </p:pic>
      <p:sp>
        <p:nvSpPr>
          <p:cNvPr id="681" name="Google Shape;681;p38"/>
          <p:cNvSpPr txBox="1">
            <a:spLocks noGrp="1"/>
          </p:cNvSpPr>
          <p:nvPr>
            <p:ph type="body" idx="1"/>
          </p:nvPr>
        </p:nvSpPr>
        <p:spPr>
          <a:xfrm>
            <a:off x="7669340" y="835129"/>
            <a:ext cx="2066906" cy="177633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FFFFF"/>
              </a:buClr>
              <a:buSzPts val="14000"/>
              <a:buNone/>
            </a:pPr>
            <a:r>
              <a:rPr lang="en-GB">
                <a:solidFill>
                  <a:srgbClr val="FFFFFF"/>
                </a:solidFill>
              </a:rPr>
              <a:t>05</a:t>
            </a:r>
            <a:endParaRPr/>
          </a:p>
        </p:txBody>
      </p:sp>
      <p:sp>
        <p:nvSpPr>
          <p:cNvPr id="682" name="Google Shape;682;p38"/>
          <p:cNvSpPr/>
          <p:nvPr/>
        </p:nvSpPr>
        <p:spPr>
          <a:xfrm>
            <a:off x="2744040" y="4350861"/>
            <a:ext cx="8086469"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Montserrat"/>
              <a:ea typeface="Montserrat"/>
              <a:cs typeface="Montserrat"/>
              <a:sym typeface="Montserrat"/>
            </a:endParaRPr>
          </a:p>
        </p:txBody>
      </p:sp>
      <p:sp>
        <p:nvSpPr>
          <p:cNvPr id="683" name="Google Shape;683;p38"/>
          <p:cNvSpPr txBox="1"/>
          <p:nvPr/>
        </p:nvSpPr>
        <p:spPr>
          <a:xfrm>
            <a:off x="2893323" y="4381568"/>
            <a:ext cx="5143909"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a:solidFill>
                  <a:schemeClr val="dk1"/>
                </a:solidFill>
                <a:latin typeface="Calibri"/>
                <a:ea typeface="Calibri"/>
                <a:cs typeface="Calibri"/>
                <a:sym typeface="Calibri"/>
              </a:rPr>
              <a:t>Action, Resources &amp; Close</a:t>
            </a:r>
            <a:endParaRPr sz="6000" b="1">
              <a:solidFill>
                <a:srgbClr val="5CC0C6"/>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87"/>
        <p:cNvGrpSpPr/>
        <p:nvPr/>
      </p:nvGrpSpPr>
      <p:grpSpPr>
        <a:xfrm>
          <a:off x="0" y="0"/>
          <a:ext cx="0" cy="0"/>
          <a:chOff x="0" y="0"/>
          <a:chExt cx="0" cy="0"/>
        </a:xfrm>
      </p:grpSpPr>
      <p:sp>
        <p:nvSpPr>
          <p:cNvPr id="688" name="Google Shape;688;p39"/>
          <p:cNvSpPr txBox="1"/>
          <p:nvPr/>
        </p:nvSpPr>
        <p:spPr>
          <a:xfrm>
            <a:off x="4548604" y="-863"/>
            <a:ext cx="7172935" cy="2080057"/>
          </a:xfrm>
          <a:prstGeom prst="rect">
            <a:avLst/>
          </a:prstGeom>
          <a:solidFill>
            <a:srgbClr val="C9636E"/>
          </a:solidFill>
          <a:ln w="9525" cap="flat" cmpd="sng">
            <a:solidFill>
              <a:srgbClr val="C9636E"/>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rgbClr val="FFFFFF"/>
              </a:buClr>
              <a:buSzPts val="2000"/>
              <a:buFont typeface="Calibri"/>
              <a:buNone/>
            </a:pPr>
            <a:r>
              <a:rPr lang="en-GB" sz="2000" b="1">
                <a:solidFill>
                  <a:srgbClr val="FFFFFF"/>
                </a:solidFill>
                <a:latin typeface="Calibri"/>
                <a:ea typeface="Calibri"/>
                <a:cs typeface="Calibri"/>
                <a:sym typeface="Calibri"/>
              </a:rPr>
              <a:t>Week 1 Quick wins (under 1 hour each):</a:t>
            </a:r>
            <a:endParaRPr sz="2000">
              <a:solidFill>
                <a:srgbClr val="FFFFFF"/>
              </a:solidFill>
              <a:latin typeface="Calibri"/>
              <a:ea typeface="Calibri"/>
              <a:cs typeface="Calibri"/>
              <a:sym typeface="Calibri"/>
            </a:endParaRPr>
          </a:p>
          <a:p>
            <a:pPr marL="342900" marR="0" lvl="0" indent="-342900" algn="l" rtl="0">
              <a:spcBef>
                <a:spcPts val="250"/>
              </a:spcBef>
              <a:spcAft>
                <a:spcPts val="0"/>
              </a:spcAft>
              <a:buClr>
                <a:srgbClr val="FFFFFF"/>
              </a:buClr>
              <a:buSzPts val="2000"/>
              <a:buFont typeface="Arial"/>
              <a:buChar char="•"/>
            </a:pPr>
            <a:r>
              <a:rPr lang="en-GB" sz="2000">
                <a:solidFill>
                  <a:srgbClr val="FFFFFF"/>
                </a:solidFill>
                <a:latin typeface="Calibri"/>
                <a:ea typeface="Calibri"/>
                <a:cs typeface="Calibri"/>
                <a:sym typeface="Calibri"/>
              </a:rPr>
              <a:t>Add 'international applicants welcome' to your next job advertisement</a:t>
            </a:r>
            <a:endParaRPr/>
          </a:p>
          <a:p>
            <a:pPr marL="342900" marR="0" lvl="0" indent="-342900" algn="l" rtl="0">
              <a:spcBef>
                <a:spcPts val="300"/>
              </a:spcBef>
              <a:spcAft>
                <a:spcPts val="0"/>
              </a:spcAft>
              <a:buClr>
                <a:srgbClr val="FFFFFF"/>
              </a:buClr>
              <a:buSzPts val="2000"/>
              <a:buFont typeface="Arial"/>
              <a:buChar char="•"/>
            </a:pPr>
            <a:r>
              <a:rPr lang="en-GB" sz="2000">
                <a:solidFill>
                  <a:srgbClr val="FFFFFF"/>
                </a:solidFill>
                <a:latin typeface="Calibri"/>
                <a:ea typeface="Calibri"/>
                <a:cs typeface="Calibri"/>
                <a:sym typeface="Calibri"/>
              </a:rPr>
              <a:t>Enable live captions in your default Teams or Zoom settings</a:t>
            </a:r>
            <a:endParaRPr/>
          </a:p>
          <a:p>
            <a:pPr marL="342900" marR="0" lvl="0" indent="-342900" algn="l" rtl="0">
              <a:spcBef>
                <a:spcPts val="300"/>
              </a:spcBef>
              <a:spcAft>
                <a:spcPts val="0"/>
              </a:spcAft>
              <a:buClr>
                <a:srgbClr val="FFFFFF"/>
              </a:buClr>
              <a:buSzPts val="2000"/>
              <a:buFont typeface="Arial"/>
              <a:buChar char="•"/>
            </a:pPr>
            <a:r>
              <a:rPr lang="en-GB" sz="2000">
                <a:solidFill>
                  <a:srgbClr val="FFFFFF"/>
                </a:solidFill>
                <a:latin typeface="Calibri"/>
                <a:ea typeface="Calibri"/>
                <a:cs typeface="Calibri"/>
                <a:sym typeface="Calibri"/>
              </a:rPr>
              <a:t>Create a 20-term workplace glossary and add it to your onboarding folder</a:t>
            </a:r>
            <a:endParaRPr/>
          </a:p>
        </p:txBody>
      </p:sp>
      <p:sp>
        <p:nvSpPr>
          <p:cNvPr id="689" name="Google Shape;689;p39"/>
          <p:cNvSpPr txBox="1"/>
          <p:nvPr/>
        </p:nvSpPr>
        <p:spPr>
          <a:xfrm>
            <a:off x="4555222" y="2079194"/>
            <a:ext cx="7172936" cy="2387833"/>
          </a:xfrm>
          <a:prstGeom prst="rect">
            <a:avLst/>
          </a:prstGeom>
          <a:solidFill>
            <a:srgbClr val="C9636E"/>
          </a:solidFill>
          <a:ln w="9525" cap="flat" cmpd="sng">
            <a:solidFill>
              <a:srgbClr val="C9636E"/>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rgbClr val="FFFFFF"/>
              </a:buClr>
              <a:buSzPts val="2000"/>
              <a:buFont typeface="Calibri"/>
              <a:buNone/>
            </a:pPr>
            <a:r>
              <a:rPr lang="en-GB" sz="2000" b="1">
                <a:solidFill>
                  <a:srgbClr val="FFFFFF"/>
                </a:solidFill>
                <a:latin typeface="Calibri"/>
                <a:ea typeface="Calibri"/>
                <a:cs typeface="Calibri"/>
                <a:sym typeface="Calibri"/>
              </a:rPr>
              <a:t>Weeks 2–3 Systems review (1–3 hours):</a:t>
            </a:r>
            <a:endParaRPr sz="2000">
              <a:solidFill>
                <a:srgbClr val="FFFFFF"/>
              </a:solidFill>
              <a:latin typeface="Calibri"/>
              <a:ea typeface="Calibri"/>
              <a:cs typeface="Calibri"/>
              <a:sym typeface="Calibri"/>
            </a:endParaRPr>
          </a:p>
          <a:p>
            <a:pPr marL="342900" marR="0" lvl="0" indent="-342900" algn="l" rtl="0">
              <a:spcBef>
                <a:spcPts val="250"/>
              </a:spcBef>
              <a:spcAft>
                <a:spcPts val="0"/>
              </a:spcAft>
              <a:buClr>
                <a:srgbClr val="FFFFFF"/>
              </a:buClr>
              <a:buSzPts val="2000"/>
              <a:buFont typeface="Arial"/>
              <a:buChar char="•"/>
            </a:pPr>
            <a:r>
              <a:rPr lang="en-GB" sz="2000">
                <a:solidFill>
                  <a:srgbClr val="FFFFFF"/>
                </a:solidFill>
                <a:latin typeface="Calibri"/>
                <a:ea typeface="Calibri"/>
                <a:cs typeface="Calibri"/>
                <a:sym typeface="Calibri"/>
              </a:rPr>
              <a:t>Test your job portal with a non-EU phone number and address, does it accept them?</a:t>
            </a:r>
            <a:endParaRPr/>
          </a:p>
          <a:p>
            <a:pPr marL="342900" marR="0" lvl="0" indent="-342900" algn="l" rtl="0">
              <a:spcBef>
                <a:spcPts val="300"/>
              </a:spcBef>
              <a:spcAft>
                <a:spcPts val="0"/>
              </a:spcAft>
              <a:buClr>
                <a:srgbClr val="FFFFFF"/>
              </a:buClr>
              <a:buSzPts val="2000"/>
              <a:buFont typeface="Arial"/>
              <a:buChar char="•"/>
            </a:pPr>
            <a:r>
              <a:rPr lang="en-GB" sz="2000">
                <a:solidFill>
                  <a:srgbClr val="FFFFFF"/>
                </a:solidFill>
                <a:latin typeface="Calibri"/>
                <a:ea typeface="Calibri"/>
                <a:cs typeface="Calibri"/>
                <a:sym typeface="Calibri"/>
              </a:rPr>
              <a:t>Read your most recent job description aloud, identify three idioms or acronyms to remove</a:t>
            </a:r>
            <a:endParaRPr/>
          </a:p>
          <a:p>
            <a:pPr marL="342900" marR="0" lvl="0" indent="-342900" algn="l" rtl="0">
              <a:spcBef>
                <a:spcPts val="300"/>
              </a:spcBef>
              <a:spcAft>
                <a:spcPts val="0"/>
              </a:spcAft>
              <a:buClr>
                <a:srgbClr val="FFFFFF"/>
              </a:buClr>
              <a:buSzPts val="2000"/>
              <a:buFont typeface="Arial"/>
              <a:buChar char="•"/>
            </a:pPr>
            <a:r>
              <a:rPr lang="en-GB" sz="2000">
                <a:solidFill>
                  <a:srgbClr val="FFFFFF"/>
                </a:solidFill>
                <a:latin typeface="Calibri"/>
                <a:ea typeface="Calibri"/>
                <a:cs typeface="Calibri"/>
                <a:sym typeface="Calibri"/>
              </a:rPr>
              <a:t>Identify which roles in your organisation will require green skills in the next 2 years</a:t>
            </a:r>
            <a:endParaRPr/>
          </a:p>
        </p:txBody>
      </p:sp>
      <p:sp>
        <p:nvSpPr>
          <p:cNvPr id="690" name="Google Shape;690;p39"/>
          <p:cNvSpPr txBox="1"/>
          <p:nvPr/>
        </p:nvSpPr>
        <p:spPr>
          <a:xfrm>
            <a:off x="4555224" y="4463171"/>
            <a:ext cx="7172934" cy="2387833"/>
          </a:xfrm>
          <a:prstGeom prst="rect">
            <a:avLst/>
          </a:prstGeom>
          <a:solidFill>
            <a:srgbClr val="C9636E"/>
          </a:solidFill>
          <a:ln w="9525" cap="flat" cmpd="sng">
            <a:solidFill>
              <a:srgbClr val="C9636E"/>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rgbClr val="FFFFFF"/>
              </a:buClr>
              <a:buSzPts val="2000"/>
              <a:buFont typeface="Calibri"/>
              <a:buNone/>
            </a:pPr>
            <a:r>
              <a:rPr lang="en-GB" sz="2000" b="1">
                <a:solidFill>
                  <a:srgbClr val="FFFFFF"/>
                </a:solidFill>
                <a:latin typeface="Calibri"/>
                <a:ea typeface="Calibri"/>
                <a:cs typeface="Calibri"/>
                <a:sym typeface="Calibri"/>
              </a:rPr>
              <a:t>Week 4 Structural change (requires a meeting):</a:t>
            </a:r>
            <a:endParaRPr sz="2000">
              <a:solidFill>
                <a:srgbClr val="FFFFFF"/>
              </a:solidFill>
              <a:latin typeface="Calibri"/>
              <a:ea typeface="Calibri"/>
              <a:cs typeface="Calibri"/>
              <a:sym typeface="Calibri"/>
            </a:endParaRPr>
          </a:p>
          <a:p>
            <a:pPr marL="342900" marR="0" lvl="0" indent="-342900" algn="l" rtl="0">
              <a:spcBef>
                <a:spcPts val="250"/>
              </a:spcBef>
              <a:spcAft>
                <a:spcPts val="0"/>
              </a:spcAft>
              <a:buClr>
                <a:srgbClr val="FFFFFF"/>
              </a:buClr>
              <a:buSzPts val="2000"/>
              <a:buFont typeface="Arial"/>
              <a:buChar char="•"/>
            </a:pPr>
            <a:r>
              <a:rPr lang="en-GB" sz="2000">
                <a:solidFill>
                  <a:srgbClr val="FFFFFF"/>
                </a:solidFill>
                <a:latin typeface="Calibri"/>
                <a:ea typeface="Calibri"/>
                <a:cs typeface="Calibri"/>
                <a:sym typeface="Calibri"/>
              </a:rPr>
              <a:t>Review your ATS configuration with your provider, request that non-EU qualification formats are not auto-rejected</a:t>
            </a:r>
            <a:endParaRPr/>
          </a:p>
          <a:p>
            <a:pPr marL="342900" marR="0" lvl="0" indent="-342900" algn="l" rtl="0">
              <a:spcBef>
                <a:spcPts val="300"/>
              </a:spcBef>
              <a:spcAft>
                <a:spcPts val="0"/>
              </a:spcAft>
              <a:buClr>
                <a:srgbClr val="FFFFFF"/>
              </a:buClr>
              <a:buSzPts val="2000"/>
              <a:buFont typeface="Arial"/>
              <a:buChar char="•"/>
            </a:pPr>
            <a:r>
              <a:rPr lang="en-GB" sz="2000">
                <a:solidFill>
                  <a:srgbClr val="FFFFFF"/>
                </a:solidFill>
                <a:latin typeface="Calibri"/>
                <a:ea typeface="Calibri"/>
                <a:cs typeface="Calibri"/>
                <a:sym typeface="Calibri"/>
              </a:rPr>
              <a:t>Assign a buddy or welcome contact for your next international hire before their start date</a:t>
            </a:r>
            <a:endParaRPr/>
          </a:p>
          <a:p>
            <a:pPr marL="342900" marR="0" lvl="0" indent="-342900" algn="l" rtl="0">
              <a:spcBef>
                <a:spcPts val="300"/>
              </a:spcBef>
              <a:spcAft>
                <a:spcPts val="0"/>
              </a:spcAft>
              <a:buClr>
                <a:srgbClr val="FFFFFF"/>
              </a:buClr>
              <a:buSzPts val="2000"/>
              <a:buFont typeface="Arial"/>
              <a:buChar char="•"/>
            </a:pPr>
            <a:r>
              <a:rPr lang="en-GB" sz="2000">
                <a:solidFill>
                  <a:srgbClr val="FFFFFF"/>
                </a:solidFill>
                <a:latin typeface="Calibri"/>
                <a:ea typeface="Calibri"/>
                <a:cs typeface="Calibri"/>
                <a:sym typeface="Calibri"/>
              </a:rPr>
              <a:t>Add green skills as a category to your next skills audit or PDR process</a:t>
            </a:r>
            <a:endParaRPr sz="2000">
              <a:solidFill>
                <a:srgbClr val="FFFFFF"/>
              </a:solidFill>
              <a:latin typeface="Calibri"/>
              <a:ea typeface="Calibri"/>
              <a:cs typeface="Calibri"/>
              <a:sym typeface="Calibri"/>
            </a:endParaRPr>
          </a:p>
        </p:txBody>
      </p:sp>
      <p:sp>
        <p:nvSpPr>
          <p:cNvPr id="691" name="Google Shape;691;p39"/>
          <p:cNvSpPr txBox="1"/>
          <p:nvPr/>
        </p:nvSpPr>
        <p:spPr>
          <a:xfrm>
            <a:off x="102767" y="215966"/>
            <a:ext cx="1980033" cy="1754326"/>
          </a:xfrm>
          <a:prstGeom prst="rect">
            <a:avLst/>
          </a:prstGeom>
          <a:solidFill>
            <a:srgbClr val="FFFFFF"/>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a:solidFill>
                  <a:srgbClr val="FFC000"/>
                </a:solidFill>
                <a:latin typeface="Arial"/>
                <a:ea typeface="Arial"/>
                <a:cs typeface="Arial"/>
                <a:sym typeface="Arial"/>
              </a:rPr>
              <a:t>From Audit to Action</a:t>
            </a:r>
            <a:endParaRPr sz="3600">
              <a:solidFill>
                <a:srgbClr val="FFC000"/>
              </a:solidFill>
              <a:latin typeface="Calibri"/>
              <a:ea typeface="Calibri"/>
              <a:cs typeface="Calibri"/>
              <a:sym typeface="Calibri"/>
            </a:endParaRPr>
          </a:p>
        </p:txBody>
      </p:sp>
      <p:pic>
        <p:nvPicPr>
          <p:cNvPr id="692" name="Google Shape;692;p39"/>
          <p:cNvPicPr preferRelativeResize="0"/>
          <p:nvPr/>
        </p:nvPicPr>
        <p:blipFill rotWithShape="1">
          <a:blip r:embed="rId3">
            <a:alphaModFix/>
          </a:blip>
          <a:srcRect/>
          <a:stretch/>
        </p:blipFill>
        <p:spPr>
          <a:xfrm>
            <a:off x="-1525742" y="2803699"/>
            <a:ext cx="6080967" cy="4054301"/>
          </a:xfrm>
          <a:prstGeom prst="rect">
            <a:avLst/>
          </a:prstGeom>
          <a:noFill/>
          <a:ln>
            <a:noFill/>
          </a:ln>
        </p:spPr>
      </p:pic>
      <p:sp>
        <p:nvSpPr>
          <p:cNvPr id="693" name="Google Shape;693;p39"/>
          <p:cNvSpPr txBox="1"/>
          <p:nvPr/>
        </p:nvSpPr>
        <p:spPr>
          <a:xfrm>
            <a:off x="2161005" y="-424"/>
            <a:ext cx="2394220" cy="1036743"/>
          </a:xfrm>
          <a:prstGeom prst="rect">
            <a:avLst/>
          </a:prstGeom>
          <a:solidFill>
            <a:srgbClr val="C9636E"/>
          </a:solidFill>
          <a:ln w="9525" cap="flat" cmpd="sng">
            <a:solidFill>
              <a:srgbClr val="C9636E"/>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000"/>
              <a:buFont typeface="Calibri"/>
              <a:buNone/>
            </a:pPr>
            <a:endParaRPr sz="2000">
              <a:solidFill>
                <a:srgbClr val="FFFFFF"/>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97"/>
        <p:cNvGrpSpPr/>
        <p:nvPr/>
      </p:nvGrpSpPr>
      <p:grpSpPr>
        <a:xfrm>
          <a:off x="0" y="0"/>
          <a:ext cx="0" cy="0"/>
          <a:chOff x="0" y="0"/>
          <a:chExt cx="0" cy="0"/>
        </a:xfrm>
      </p:grpSpPr>
      <p:sp>
        <p:nvSpPr>
          <p:cNvPr id="698" name="Google Shape;698;p40"/>
          <p:cNvSpPr txBox="1"/>
          <p:nvPr/>
        </p:nvSpPr>
        <p:spPr>
          <a:xfrm>
            <a:off x="4195" y="739490"/>
            <a:ext cx="12190602" cy="1464503"/>
          </a:xfrm>
          <a:prstGeom prst="rect">
            <a:avLst/>
          </a:prstGeom>
          <a:solidFill>
            <a:srgbClr val="FFFFFF"/>
          </a:solid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B5404A"/>
              </a:buClr>
              <a:buSzPts val="2000"/>
              <a:buFont typeface="Calibri"/>
              <a:buNone/>
            </a:pPr>
            <a:r>
              <a:rPr lang="en-GB" sz="2000" b="1">
                <a:solidFill>
                  <a:srgbClr val="B5404A"/>
                </a:solidFill>
                <a:latin typeface="Calibri"/>
                <a:ea typeface="Calibri"/>
                <a:cs typeface="Calibri"/>
                <a:sym typeface="Calibri"/>
              </a:rPr>
              <a:t>Recruitment and talent pipeline:</a:t>
            </a:r>
            <a:endParaRPr sz="2000">
              <a:solidFill>
                <a:schemeClr val="dk1"/>
              </a:solidFill>
              <a:latin typeface="Calibri"/>
              <a:ea typeface="Calibri"/>
              <a:cs typeface="Calibri"/>
              <a:sym typeface="Calibri"/>
            </a:endParaRPr>
          </a:p>
          <a:p>
            <a:pPr marL="342900" marR="0" lvl="0" indent="-342900" algn="l" rtl="0">
              <a:spcBef>
                <a:spcPts val="250"/>
              </a:spcBef>
              <a:spcAft>
                <a:spcPts val="0"/>
              </a:spcAft>
              <a:buClr>
                <a:srgbClr val="2C2C2C"/>
              </a:buClr>
              <a:buSzPts val="2000"/>
              <a:buFont typeface="Arial"/>
              <a:buChar char="•"/>
            </a:pPr>
            <a:r>
              <a:rPr lang="en-GB" sz="2000">
                <a:solidFill>
                  <a:srgbClr val="2C2C2C"/>
                </a:solidFill>
                <a:latin typeface="Calibri"/>
                <a:ea typeface="Calibri"/>
                <a:cs typeface="Calibri"/>
                <a:sym typeface="Calibri"/>
              </a:rPr>
              <a:t>EURES  eures.europa.eu EU job mobility portal; accessible to international candidates</a:t>
            </a:r>
            <a:endParaRPr sz="2000">
              <a:solidFill>
                <a:schemeClr val="dk1"/>
              </a:solidFill>
              <a:latin typeface="Calibri"/>
              <a:ea typeface="Calibri"/>
              <a:cs typeface="Calibri"/>
              <a:sym typeface="Calibri"/>
            </a:endParaRPr>
          </a:p>
          <a:p>
            <a:pPr marL="342900" marR="0" lvl="0" indent="-342900" algn="l" rtl="0">
              <a:spcBef>
                <a:spcPts val="300"/>
              </a:spcBef>
              <a:spcAft>
                <a:spcPts val="0"/>
              </a:spcAft>
              <a:buClr>
                <a:srgbClr val="2C2C2C"/>
              </a:buClr>
              <a:buSzPts val="2000"/>
              <a:buFont typeface="Arial"/>
              <a:buChar char="•"/>
            </a:pPr>
            <a:r>
              <a:rPr lang="en-GB" sz="2000">
                <a:solidFill>
                  <a:srgbClr val="2C2C2C"/>
                </a:solidFill>
                <a:latin typeface="Calibri"/>
                <a:ea typeface="Calibri"/>
                <a:cs typeface="Calibri"/>
                <a:sym typeface="Calibri"/>
              </a:rPr>
              <a:t>Europass europass.europa.eu multilingual CV builder; qualifications equivalency tools</a:t>
            </a:r>
            <a:endParaRPr sz="2000">
              <a:solidFill>
                <a:schemeClr val="dk1"/>
              </a:solidFill>
              <a:latin typeface="Calibri"/>
              <a:ea typeface="Calibri"/>
              <a:cs typeface="Calibri"/>
              <a:sym typeface="Calibri"/>
            </a:endParaRPr>
          </a:p>
          <a:p>
            <a:pPr marL="342900" marR="0" lvl="0" indent="-342900" algn="l" rtl="0">
              <a:spcBef>
                <a:spcPts val="300"/>
              </a:spcBef>
              <a:spcAft>
                <a:spcPts val="0"/>
              </a:spcAft>
              <a:buClr>
                <a:srgbClr val="2C2C2C"/>
              </a:buClr>
              <a:buSzPts val="2000"/>
              <a:buFont typeface="Arial"/>
              <a:buChar char="•"/>
            </a:pPr>
            <a:r>
              <a:rPr lang="en-GB" sz="2000">
                <a:solidFill>
                  <a:srgbClr val="2C2C2C"/>
                </a:solidFill>
                <a:latin typeface="Calibri"/>
                <a:ea typeface="Calibri"/>
                <a:cs typeface="Calibri"/>
                <a:sym typeface="Calibri"/>
              </a:rPr>
              <a:t>ENIC-NARIC enic-naric.net European network for recognition of foreign qualifications</a:t>
            </a:r>
            <a:endParaRPr sz="2000">
              <a:solidFill>
                <a:schemeClr val="dk1"/>
              </a:solidFill>
              <a:latin typeface="Calibri"/>
              <a:ea typeface="Calibri"/>
              <a:cs typeface="Calibri"/>
              <a:sym typeface="Calibri"/>
            </a:endParaRPr>
          </a:p>
        </p:txBody>
      </p:sp>
      <p:sp>
        <p:nvSpPr>
          <p:cNvPr id="699" name="Google Shape;699;p40"/>
          <p:cNvSpPr txBox="1"/>
          <p:nvPr/>
        </p:nvSpPr>
        <p:spPr>
          <a:xfrm>
            <a:off x="2797" y="2363323"/>
            <a:ext cx="12192000" cy="2131353"/>
          </a:xfrm>
          <a:prstGeom prst="rect">
            <a:avLst/>
          </a:prstGeom>
          <a:solidFill>
            <a:srgbClr val="FFFFFF"/>
          </a:solid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B5404A"/>
              </a:buClr>
              <a:buSzPts val="2000"/>
              <a:buFont typeface="Calibri"/>
              <a:buNone/>
            </a:pPr>
            <a:r>
              <a:rPr lang="en-GB" sz="2000" b="1">
                <a:solidFill>
                  <a:srgbClr val="B5404A"/>
                </a:solidFill>
                <a:latin typeface="Calibri"/>
                <a:ea typeface="Calibri"/>
                <a:cs typeface="Calibri"/>
                <a:sym typeface="Calibri"/>
              </a:rPr>
              <a:t>Green skills and sustainability:</a:t>
            </a:r>
            <a:endParaRPr sz="2000">
              <a:solidFill>
                <a:schemeClr val="dk1"/>
              </a:solidFill>
              <a:latin typeface="Calibri"/>
              <a:ea typeface="Calibri"/>
              <a:cs typeface="Calibri"/>
              <a:sym typeface="Calibri"/>
            </a:endParaRPr>
          </a:p>
          <a:p>
            <a:pPr marL="342900" marR="0" lvl="0" indent="-342900" algn="l" rtl="0">
              <a:spcBef>
                <a:spcPts val="250"/>
              </a:spcBef>
              <a:spcAft>
                <a:spcPts val="0"/>
              </a:spcAft>
              <a:buClr>
                <a:srgbClr val="2C2C2C"/>
              </a:buClr>
              <a:buSzPts val="2000"/>
              <a:buFont typeface="Arial"/>
              <a:buChar char="•"/>
            </a:pPr>
            <a:r>
              <a:rPr lang="en-GB" sz="2000">
                <a:solidFill>
                  <a:srgbClr val="2C2C2C"/>
                </a:solidFill>
                <a:latin typeface="Calibri"/>
                <a:ea typeface="Calibri"/>
                <a:cs typeface="Calibri"/>
                <a:sym typeface="Calibri"/>
              </a:rPr>
              <a:t>EU Green Skills Agenda ec.europa.eu/social/green-skills</a:t>
            </a:r>
            <a:endParaRPr sz="2000">
              <a:solidFill>
                <a:schemeClr val="dk1"/>
              </a:solidFill>
              <a:latin typeface="Calibri"/>
              <a:ea typeface="Calibri"/>
              <a:cs typeface="Calibri"/>
              <a:sym typeface="Calibri"/>
            </a:endParaRPr>
          </a:p>
          <a:p>
            <a:pPr marL="342900" marR="0" lvl="0" indent="-342900" algn="l" rtl="0">
              <a:spcBef>
                <a:spcPts val="300"/>
              </a:spcBef>
              <a:spcAft>
                <a:spcPts val="0"/>
              </a:spcAft>
              <a:buClr>
                <a:srgbClr val="2C2C2C"/>
              </a:buClr>
              <a:buSzPts val="2000"/>
              <a:buFont typeface="Arial"/>
              <a:buChar char="•"/>
            </a:pPr>
            <a:r>
              <a:rPr lang="en-GB" sz="2000">
                <a:solidFill>
                  <a:srgbClr val="2C2C2C"/>
                </a:solidFill>
                <a:latin typeface="Calibri"/>
                <a:ea typeface="Calibri"/>
                <a:cs typeface="Calibri"/>
                <a:sym typeface="Calibri"/>
              </a:rPr>
              <a:t>ESCO (European Skills, Competences, Qualifications and Occupations) esco.ec.europa.eu - maps green skills to job roles</a:t>
            </a:r>
            <a:endParaRPr sz="2000">
              <a:solidFill>
                <a:schemeClr val="dk1"/>
              </a:solidFill>
              <a:latin typeface="Calibri"/>
              <a:ea typeface="Calibri"/>
              <a:cs typeface="Calibri"/>
              <a:sym typeface="Calibri"/>
            </a:endParaRPr>
          </a:p>
          <a:p>
            <a:pPr marL="342900" marR="0" lvl="0" indent="-342900" algn="l" rtl="0">
              <a:spcBef>
                <a:spcPts val="300"/>
              </a:spcBef>
              <a:spcAft>
                <a:spcPts val="0"/>
              </a:spcAft>
              <a:buClr>
                <a:srgbClr val="2C2C2C"/>
              </a:buClr>
              <a:buSzPts val="2000"/>
              <a:buFont typeface="Arial"/>
              <a:buChar char="•"/>
            </a:pPr>
            <a:r>
              <a:rPr lang="en-GB" sz="2000">
                <a:solidFill>
                  <a:srgbClr val="2C2C2C"/>
                </a:solidFill>
                <a:latin typeface="Calibri"/>
                <a:ea typeface="Calibri"/>
                <a:cs typeface="Calibri"/>
                <a:sym typeface="Calibri"/>
              </a:rPr>
              <a:t>GRI Standards, globalreporting.org  free sustainability reporting framework</a:t>
            </a:r>
            <a:endParaRPr sz="2000">
              <a:solidFill>
                <a:schemeClr val="dk1"/>
              </a:solidFill>
              <a:latin typeface="Calibri"/>
              <a:ea typeface="Calibri"/>
              <a:cs typeface="Calibri"/>
              <a:sym typeface="Calibri"/>
            </a:endParaRPr>
          </a:p>
          <a:p>
            <a:pPr marL="342900" marR="0" lvl="0" indent="-342900" algn="l" rtl="0">
              <a:spcBef>
                <a:spcPts val="300"/>
              </a:spcBef>
              <a:spcAft>
                <a:spcPts val="0"/>
              </a:spcAft>
              <a:buClr>
                <a:srgbClr val="2C2C2C"/>
              </a:buClr>
              <a:buSzPts val="2000"/>
              <a:buFont typeface="Arial"/>
              <a:buChar char="•"/>
            </a:pPr>
            <a:r>
              <a:rPr lang="en-GB" sz="2000">
                <a:solidFill>
                  <a:srgbClr val="2C2C2C"/>
                </a:solidFill>
                <a:latin typeface="Calibri"/>
                <a:ea typeface="Calibri"/>
                <a:cs typeface="Calibri"/>
                <a:sym typeface="Calibri"/>
              </a:rPr>
              <a:t>SME Climate Hub, smeclimatehub.org, free tools for SME carbon measurement and target-setting</a:t>
            </a:r>
            <a:endParaRPr sz="2000">
              <a:solidFill>
                <a:schemeClr val="dk1"/>
              </a:solidFill>
              <a:latin typeface="Calibri"/>
              <a:ea typeface="Calibri"/>
              <a:cs typeface="Calibri"/>
              <a:sym typeface="Calibri"/>
            </a:endParaRPr>
          </a:p>
        </p:txBody>
      </p:sp>
      <p:sp>
        <p:nvSpPr>
          <p:cNvPr id="700" name="Google Shape;700;p40"/>
          <p:cNvSpPr txBox="1"/>
          <p:nvPr/>
        </p:nvSpPr>
        <p:spPr>
          <a:xfrm>
            <a:off x="132127" y="4550748"/>
            <a:ext cx="11927746" cy="1823576"/>
          </a:xfrm>
          <a:prstGeom prst="rect">
            <a:avLst/>
          </a:prstGeom>
          <a:solidFill>
            <a:srgbClr val="FFFFFF"/>
          </a:solid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B5404A"/>
              </a:buClr>
              <a:buSzPts val="2000"/>
              <a:buFont typeface="Calibri"/>
              <a:buNone/>
            </a:pPr>
            <a:r>
              <a:rPr lang="en-GB" sz="2000" b="1">
                <a:solidFill>
                  <a:srgbClr val="B5404A"/>
                </a:solidFill>
                <a:latin typeface="Calibri"/>
                <a:ea typeface="Calibri"/>
                <a:cs typeface="Calibri"/>
                <a:sym typeface="Calibri"/>
              </a:rPr>
              <a:t>Digital inclusion and plain language:</a:t>
            </a:r>
            <a:endParaRPr sz="2000">
              <a:solidFill>
                <a:schemeClr val="dk1"/>
              </a:solidFill>
              <a:latin typeface="Calibri"/>
              <a:ea typeface="Calibri"/>
              <a:cs typeface="Calibri"/>
              <a:sym typeface="Calibri"/>
            </a:endParaRPr>
          </a:p>
          <a:p>
            <a:pPr marL="342900" marR="0" lvl="0" indent="-342900" algn="l" rtl="0">
              <a:spcBef>
                <a:spcPts val="250"/>
              </a:spcBef>
              <a:spcAft>
                <a:spcPts val="0"/>
              </a:spcAft>
              <a:buClr>
                <a:srgbClr val="2C2C2C"/>
              </a:buClr>
              <a:buSzPts val="2000"/>
              <a:buFont typeface="Arial"/>
              <a:buChar char="•"/>
            </a:pPr>
            <a:r>
              <a:rPr lang="en-GB" sz="2000">
                <a:solidFill>
                  <a:srgbClr val="2C2C2C"/>
                </a:solidFill>
                <a:latin typeface="Calibri"/>
                <a:ea typeface="Calibri"/>
                <a:cs typeface="Calibri"/>
                <a:sym typeface="Calibri"/>
              </a:rPr>
              <a:t>Web Content Accessibility Guidelines, w3.org/WAI</a:t>
            </a:r>
            <a:endParaRPr sz="2000">
              <a:solidFill>
                <a:schemeClr val="dk1"/>
              </a:solidFill>
              <a:latin typeface="Calibri"/>
              <a:ea typeface="Calibri"/>
              <a:cs typeface="Calibri"/>
              <a:sym typeface="Calibri"/>
            </a:endParaRPr>
          </a:p>
          <a:p>
            <a:pPr marL="342900" marR="0" lvl="0" indent="-342900" algn="l" rtl="0">
              <a:spcBef>
                <a:spcPts val="300"/>
              </a:spcBef>
              <a:spcAft>
                <a:spcPts val="0"/>
              </a:spcAft>
              <a:buClr>
                <a:srgbClr val="2C2C2C"/>
              </a:buClr>
              <a:buSzPts val="2000"/>
              <a:buFont typeface="Arial"/>
              <a:buChar char="•"/>
            </a:pPr>
            <a:r>
              <a:rPr lang="en-GB" sz="2000">
                <a:solidFill>
                  <a:srgbClr val="2C2C2C"/>
                </a:solidFill>
                <a:latin typeface="Calibri"/>
                <a:ea typeface="Calibri"/>
                <a:cs typeface="Calibri"/>
                <a:sym typeface="Calibri"/>
              </a:rPr>
              <a:t>Plain English Campaign, plainenglish.co.uk - free guides</a:t>
            </a:r>
            <a:endParaRPr sz="2000">
              <a:solidFill>
                <a:schemeClr val="dk1"/>
              </a:solidFill>
              <a:latin typeface="Calibri"/>
              <a:ea typeface="Calibri"/>
              <a:cs typeface="Calibri"/>
              <a:sym typeface="Calibri"/>
            </a:endParaRPr>
          </a:p>
          <a:p>
            <a:pPr marL="342900" marR="0" lvl="0" indent="-342900" algn="l" rtl="0">
              <a:spcBef>
                <a:spcPts val="300"/>
              </a:spcBef>
              <a:spcAft>
                <a:spcPts val="0"/>
              </a:spcAft>
              <a:buClr>
                <a:srgbClr val="2C2C2C"/>
              </a:buClr>
              <a:buSzPts val="2000"/>
              <a:buFont typeface="Arial"/>
              <a:buChar char="•"/>
            </a:pPr>
            <a:r>
              <a:rPr lang="en-GB" sz="2000">
                <a:solidFill>
                  <a:srgbClr val="2C2C2C"/>
                </a:solidFill>
                <a:latin typeface="Calibri"/>
                <a:ea typeface="Calibri"/>
                <a:cs typeface="Calibri"/>
                <a:sym typeface="Calibri"/>
              </a:rPr>
              <a:t>DeepL Translate, deepl.com</a:t>
            </a:r>
            <a:endParaRPr sz="2000">
              <a:solidFill>
                <a:schemeClr val="dk1"/>
              </a:solidFill>
              <a:latin typeface="Calibri"/>
              <a:ea typeface="Calibri"/>
              <a:cs typeface="Calibri"/>
              <a:sym typeface="Calibri"/>
            </a:endParaRPr>
          </a:p>
          <a:p>
            <a:pPr marL="342900" marR="0" lvl="0" indent="-342900" algn="l" rtl="0">
              <a:spcBef>
                <a:spcPts val="300"/>
              </a:spcBef>
              <a:spcAft>
                <a:spcPts val="0"/>
              </a:spcAft>
              <a:buClr>
                <a:srgbClr val="2C2C2C"/>
              </a:buClr>
              <a:buSzPts val="2000"/>
              <a:buFont typeface="Arial"/>
              <a:buChar char="•"/>
            </a:pPr>
            <a:r>
              <a:rPr lang="en-GB" sz="2000">
                <a:solidFill>
                  <a:srgbClr val="2C2C2C"/>
                </a:solidFill>
                <a:latin typeface="Calibri"/>
                <a:ea typeface="Calibri"/>
                <a:cs typeface="Calibri"/>
                <a:sym typeface="Calibri"/>
              </a:rPr>
              <a:t>Canva, canva.com - free visual communication templates</a:t>
            </a:r>
            <a:endParaRPr sz="1800">
              <a:solidFill>
                <a:schemeClr val="dk1"/>
              </a:solidFill>
              <a:latin typeface="Calibri"/>
              <a:ea typeface="Calibri"/>
              <a:cs typeface="Calibri"/>
              <a:sym typeface="Calibri"/>
            </a:endParaRPr>
          </a:p>
        </p:txBody>
      </p:sp>
      <p:sp>
        <p:nvSpPr>
          <p:cNvPr id="701" name="Google Shape;701;p40"/>
          <p:cNvSpPr txBox="1"/>
          <p:nvPr/>
        </p:nvSpPr>
        <p:spPr>
          <a:xfrm>
            <a:off x="-1" y="-24008"/>
            <a:ext cx="12193399" cy="461665"/>
          </a:xfrm>
          <a:prstGeom prst="rect">
            <a:avLst/>
          </a:prstGeom>
          <a:solidFill>
            <a:srgbClr val="C9636E"/>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b="1">
                <a:solidFill>
                  <a:schemeClr val="lt1"/>
                </a:solidFill>
                <a:latin typeface="Calibri"/>
                <a:ea typeface="Calibri"/>
                <a:cs typeface="Calibri"/>
                <a:sym typeface="Calibri"/>
              </a:rPr>
              <a:t>Resources — Free Tools and EU Platforms</a:t>
            </a:r>
            <a:endParaRPr sz="2400">
              <a:solidFill>
                <a:schemeClr val="lt1"/>
              </a:solidFill>
              <a:latin typeface="Calibri"/>
              <a:ea typeface="Calibri"/>
              <a:cs typeface="Calibri"/>
              <a:sym typeface="Calibri"/>
            </a:endParaRPr>
          </a:p>
        </p:txBody>
      </p:sp>
      <p:pic>
        <p:nvPicPr>
          <p:cNvPr id="702" name="Google Shape;702;p40"/>
          <p:cNvPicPr preferRelativeResize="0"/>
          <p:nvPr/>
        </p:nvPicPr>
        <p:blipFill rotWithShape="1">
          <a:blip r:embed="rId3">
            <a:alphaModFix/>
          </a:blip>
          <a:srcRect/>
          <a:stretch/>
        </p:blipFill>
        <p:spPr>
          <a:xfrm>
            <a:off x="10896268" y="4146487"/>
            <a:ext cx="1297131" cy="282159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06"/>
        <p:cNvGrpSpPr/>
        <p:nvPr/>
      </p:nvGrpSpPr>
      <p:grpSpPr>
        <a:xfrm>
          <a:off x="0" y="0"/>
          <a:ext cx="0" cy="0"/>
          <a:chOff x="0" y="0"/>
          <a:chExt cx="0" cy="0"/>
        </a:xfrm>
      </p:grpSpPr>
      <p:sp>
        <p:nvSpPr>
          <p:cNvPr id="707" name="Google Shape;707;p41"/>
          <p:cNvSpPr txBox="1"/>
          <p:nvPr/>
        </p:nvSpPr>
        <p:spPr>
          <a:xfrm>
            <a:off x="486621" y="2116768"/>
            <a:ext cx="6919110" cy="369332"/>
          </a:xfrm>
          <a:prstGeom prst="rect">
            <a:avLst/>
          </a:prstGeom>
          <a:solidFill>
            <a:srgbClr val="FFFFFF"/>
          </a:solid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A20000"/>
              </a:buClr>
              <a:buSzPts val="1800"/>
              <a:buFont typeface="Arial"/>
              <a:buNone/>
            </a:pPr>
            <a:r>
              <a:rPr lang="en-GB" sz="1800">
                <a:solidFill>
                  <a:srgbClr val="A20000"/>
                </a:solidFill>
                <a:latin typeface="Arial"/>
                <a:ea typeface="Arial"/>
                <a:cs typeface="Arial"/>
                <a:sym typeface="Arial"/>
              </a:rPr>
              <a:t>_______________________________________________</a:t>
            </a:r>
            <a:endParaRPr/>
          </a:p>
        </p:txBody>
      </p:sp>
      <p:sp>
        <p:nvSpPr>
          <p:cNvPr id="708" name="Google Shape;708;p41"/>
          <p:cNvSpPr txBox="1"/>
          <p:nvPr/>
        </p:nvSpPr>
        <p:spPr>
          <a:xfrm>
            <a:off x="414193" y="17268"/>
            <a:ext cx="11002228" cy="646331"/>
          </a:xfrm>
          <a:prstGeom prst="rect">
            <a:avLst/>
          </a:prstGeom>
          <a:solidFill>
            <a:srgbClr val="C9636E"/>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a:solidFill>
                  <a:schemeClr val="lt1"/>
                </a:solidFill>
                <a:latin typeface="Calibri"/>
                <a:ea typeface="Calibri"/>
                <a:cs typeface="Calibri"/>
                <a:sym typeface="Calibri"/>
              </a:rPr>
              <a:t>Activity 4 My One Commitment (5 minutes)</a:t>
            </a:r>
            <a:endParaRPr sz="3600">
              <a:solidFill>
                <a:schemeClr val="lt1"/>
              </a:solidFill>
              <a:latin typeface="Calibri"/>
              <a:ea typeface="Calibri"/>
              <a:cs typeface="Calibri"/>
              <a:sym typeface="Calibri"/>
            </a:endParaRPr>
          </a:p>
        </p:txBody>
      </p:sp>
      <p:sp>
        <p:nvSpPr>
          <p:cNvPr id="709" name="Google Shape;709;p41"/>
          <p:cNvSpPr txBox="1"/>
          <p:nvPr/>
        </p:nvSpPr>
        <p:spPr>
          <a:xfrm>
            <a:off x="486620" y="710893"/>
            <a:ext cx="9988235"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633547"/>
              </a:buClr>
              <a:buSzPts val="2400"/>
              <a:buFont typeface="Calibri"/>
              <a:buNone/>
            </a:pPr>
            <a:r>
              <a:rPr lang="en-GB" sz="2400">
                <a:solidFill>
                  <a:srgbClr val="633547"/>
                </a:solidFill>
                <a:latin typeface="Calibri"/>
                <a:ea typeface="Calibri"/>
                <a:cs typeface="Calibri"/>
                <a:sym typeface="Calibri"/>
              </a:rPr>
              <a:t>Take three minutes to write down your answer to the following:</a:t>
            </a:r>
            <a:endParaRPr/>
          </a:p>
        </p:txBody>
      </p:sp>
      <p:sp>
        <p:nvSpPr>
          <p:cNvPr id="710" name="Google Shape;710;p41"/>
          <p:cNvSpPr txBox="1"/>
          <p:nvPr/>
        </p:nvSpPr>
        <p:spPr>
          <a:xfrm>
            <a:off x="486620" y="1119628"/>
            <a:ext cx="10893584" cy="123880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B5404A"/>
              </a:buClr>
              <a:buSzPts val="2400"/>
              <a:buFont typeface="Calibri"/>
              <a:buNone/>
            </a:pPr>
            <a:r>
              <a:rPr lang="en-GB" sz="2400" b="1">
                <a:solidFill>
                  <a:srgbClr val="B5404A"/>
                </a:solidFill>
                <a:latin typeface="Calibri"/>
                <a:ea typeface="Calibri"/>
                <a:cs typeface="Calibri"/>
                <a:sym typeface="Calibri"/>
              </a:rPr>
              <a:t>My one commitment:</a:t>
            </a:r>
            <a:endParaRPr sz="2400">
              <a:solidFill>
                <a:schemeClr val="dk1"/>
              </a:solidFill>
              <a:latin typeface="Calibri"/>
              <a:ea typeface="Calibri"/>
              <a:cs typeface="Calibri"/>
              <a:sym typeface="Calibri"/>
            </a:endParaRPr>
          </a:p>
          <a:p>
            <a:pPr marL="0" marR="0" lvl="0" indent="0" algn="l" rtl="0">
              <a:spcBef>
                <a:spcPts val="300"/>
              </a:spcBef>
              <a:spcAft>
                <a:spcPts val="0"/>
              </a:spcAft>
              <a:buClr>
                <a:srgbClr val="633547"/>
              </a:buClr>
              <a:buSzPts val="2400"/>
              <a:buFont typeface="Calibri"/>
              <a:buNone/>
            </a:pPr>
            <a:r>
              <a:rPr lang="en-GB" sz="2400">
                <a:solidFill>
                  <a:srgbClr val="633547"/>
                </a:solidFill>
                <a:latin typeface="Calibri"/>
                <a:ea typeface="Calibri"/>
                <a:cs typeface="Calibri"/>
                <a:sym typeface="Calibri"/>
              </a:rPr>
              <a:t>Based on what I have heard today, the one thing I will do differently in the next 30 days is:</a:t>
            </a:r>
            <a:endParaRPr/>
          </a:p>
        </p:txBody>
      </p:sp>
      <p:sp>
        <p:nvSpPr>
          <p:cNvPr id="711" name="Google Shape;711;p41"/>
          <p:cNvSpPr txBox="1"/>
          <p:nvPr/>
        </p:nvSpPr>
        <p:spPr>
          <a:xfrm>
            <a:off x="486620" y="2501053"/>
            <a:ext cx="6097508"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633547"/>
              </a:buClr>
              <a:buSzPts val="2400"/>
              <a:buFont typeface="Calibri"/>
              <a:buNone/>
            </a:pPr>
            <a:r>
              <a:rPr lang="en-GB" sz="2400">
                <a:solidFill>
                  <a:srgbClr val="633547"/>
                </a:solidFill>
                <a:latin typeface="Calibri"/>
                <a:ea typeface="Calibri"/>
                <a:cs typeface="Calibri"/>
                <a:sym typeface="Calibri"/>
              </a:rPr>
              <a:t>I will do this by: [date]</a:t>
            </a:r>
            <a:endParaRPr/>
          </a:p>
        </p:txBody>
      </p:sp>
      <p:sp>
        <p:nvSpPr>
          <p:cNvPr id="712" name="Google Shape;712;p41"/>
          <p:cNvSpPr txBox="1"/>
          <p:nvPr/>
        </p:nvSpPr>
        <p:spPr>
          <a:xfrm>
            <a:off x="486620" y="2977671"/>
            <a:ext cx="10268895"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633547"/>
              </a:buClr>
              <a:buSzPts val="2400"/>
              <a:buFont typeface="Calibri"/>
              <a:buNone/>
            </a:pPr>
            <a:r>
              <a:rPr lang="en-GB" sz="2400">
                <a:solidFill>
                  <a:srgbClr val="633547"/>
                </a:solidFill>
                <a:latin typeface="Calibri"/>
                <a:ea typeface="Calibri"/>
                <a:cs typeface="Calibri"/>
                <a:sym typeface="Calibri"/>
              </a:rPr>
              <a:t>The person I will involve or inform: [name / role]</a:t>
            </a:r>
            <a:endParaRPr/>
          </a:p>
        </p:txBody>
      </p:sp>
      <p:sp>
        <p:nvSpPr>
          <p:cNvPr id="713" name="Google Shape;713;p41"/>
          <p:cNvSpPr txBox="1"/>
          <p:nvPr/>
        </p:nvSpPr>
        <p:spPr>
          <a:xfrm>
            <a:off x="414192" y="2124245"/>
            <a:ext cx="11002228" cy="369332"/>
          </a:xfrm>
          <a:prstGeom prst="rect">
            <a:avLst/>
          </a:prstGeom>
          <a:solidFill>
            <a:srgbClr val="FFFFFF"/>
          </a:solid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A20000"/>
              </a:buClr>
              <a:buSzPts val="1800"/>
              <a:buFont typeface="Arial"/>
              <a:buNone/>
            </a:pPr>
            <a:r>
              <a:rPr lang="en-GB" sz="1800">
                <a:solidFill>
                  <a:srgbClr val="A20000"/>
                </a:solidFill>
                <a:latin typeface="Arial"/>
                <a:ea typeface="Arial"/>
                <a:cs typeface="Arial"/>
                <a:sym typeface="Arial"/>
              </a:rPr>
              <a:t>_______________________________________________</a:t>
            </a:r>
            <a:endParaRPr/>
          </a:p>
        </p:txBody>
      </p:sp>
      <p:sp>
        <p:nvSpPr>
          <p:cNvPr id="714" name="Google Shape;714;p41"/>
          <p:cNvSpPr txBox="1"/>
          <p:nvPr/>
        </p:nvSpPr>
        <p:spPr>
          <a:xfrm>
            <a:off x="414192" y="3401630"/>
            <a:ext cx="11002228" cy="1238801"/>
          </a:xfrm>
          <a:prstGeom prst="rect">
            <a:avLst/>
          </a:prstGeom>
          <a:solidFill>
            <a:srgbClr val="FFFFFF"/>
          </a:solid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B5404A"/>
              </a:buClr>
              <a:buSzPts val="2400"/>
              <a:buFont typeface="Calibri"/>
              <a:buNone/>
            </a:pPr>
            <a:r>
              <a:rPr lang="en-GB" sz="2400" b="1">
                <a:solidFill>
                  <a:srgbClr val="B5404A"/>
                </a:solidFill>
                <a:latin typeface="Calibri"/>
                <a:ea typeface="Calibri"/>
                <a:cs typeface="Calibri"/>
                <a:sym typeface="Calibri"/>
              </a:rPr>
              <a:t>Optional, share with the group:</a:t>
            </a:r>
            <a:endParaRPr sz="2400">
              <a:solidFill>
                <a:schemeClr val="dk1"/>
              </a:solidFill>
              <a:latin typeface="Calibri"/>
              <a:ea typeface="Calibri"/>
              <a:cs typeface="Calibri"/>
              <a:sym typeface="Calibri"/>
            </a:endParaRPr>
          </a:p>
          <a:p>
            <a:pPr marL="0" marR="0" lvl="0" indent="0" algn="l" rtl="0">
              <a:spcBef>
                <a:spcPts val="300"/>
              </a:spcBef>
              <a:spcAft>
                <a:spcPts val="0"/>
              </a:spcAft>
              <a:buClr>
                <a:srgbClr val="633547"/>
              </a:buClr>
              <a:buSzPts val="2400"/>
              <a:buFont typeface="Calibri"/>
              <a:buNone/>
            </a:pPr>
            <a:r>
              <a:rPr lang="en-GB" sz="2400">
                <a:solidFill>
                  <a:srgbClr val="633547"/>
                </a:solidFill>
                <a:latin typeface="Calibri"/>
                <a:ea typeface="Calibri"/>
                <a:cs typeface="Calibri"/>
                <a:sym typeface="Calibri"/>
              </a:rPr>
              <a:t>If you are comfortable, share your commitment aloud. Hearing commitments publicly, even in a small group, significantly increases follow-through.</a:t>
            </a:r>
            <a:endParaRPr/>
          </a:p>
        </p:txBody>
      </p:sp>
      <p:sp>
        <p:nvSpPr>
          <p:cNvPr id="715" name="Google Shape;715;p41"/>
          <p:cNvSpPr txBox="1"/>
          <p:nvPr/>
        </p:nvSpPr>
        <p:spPr>
          <a:xfrm>
            <a:off x="414192" y="4613832"/>
            <a:ext cx="11002228" cy="830997"/>
          </a:xfrm>
          <a:prstGeom prst="rect">
            <a:avLst/>
          </a:prstGeom>
          <a:solidFill>
            <a:srgbClr val="FFFFFF"/>
          </a:solid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633547"/>
              </a:buClr>
              <a:buSzPts val="2400"/>
              <a:buFont typeface="Calibri"/>
              <a:buNone/>
            </a:pPr>
            <a:r>
              <a:rPr lang="en-GB" sz="2400">
                <a:solidFill>
                  <a:srgbClr val="633547"/>
                </a:solidFill>
                <a:latin typeface="Calibri"/>
                <a:ea typeface="Calibri"/>
                <a:cs typeface="Calibri"/>
                <a:sym typeface="Calibri"/>
              </a:rPr>
              <a:t>Facilitator: Photograph or collect commitment cards if used. Share aggregate themes with PROMOTE partner for impact monitoring.</a:t>
            </a:r>
            <a:endParaRPr/>
          </a:p>
        </p:txBody>
      </p:sp>
      <p:sp>
        <p:nvSpPr>
          <p:cNvPr id="716" name="Google Shape;716;p41"/>
          <p:cNvSpPr txBox="1"/>
          <p:nvPr/>
        </p:nvSpPr>
        <p:spPr>
          <a:xfrm>
            <a:off x="414192" y="5444829"/>
            <a:ext cx="11002228" cy="1225977"/>
          </a:xfrm>
          <a:prstGeom prst="rect">
            <a:avLst/>
          </a:prstGeom>
          <a:solidFill>
            <a:srgbClr val="FFFFFF"/>
          </a:solid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633547"/>
              </a:buClr>
              <a:buSzPts val="2400"/>
              <a:buFont typeface="Calibri"/>
              <a:buNone/>
            </a:pPr>
            <a:r>
              <a:rPr lang="en-GB" sz="2400">
                <a:solidFill>
                  <a:srgbClr val="633547"/>
                </a:solidFill>
                <a:latin typeface="Calibri"/>
                <a:ea typeface="Calibri"/>
                <a:cs typeface="Calibri"/>
                <a:sym typeface="Calibri"/>
              </a:rPr>
              <a:t>The PROMOTE project tracks employer commitments as part of its R.4 result indicators.</a:t>
            </a:r>
            <a:endParaRPr/>
          </a:p>
          <a:p>
            <a:pPr marL="0" marR="0" lvl="0" indent="0" algn="l" rtl="0">
              <a:spcBef>
                <a:spcPts val="200"/>
              </a:spcBef>
              <a:spcAft>
                <a:spcPts val="0"/>
              </a:spcAft>
              <a:buClr>
                <a:srgbClr val="633547"/>
              </a:buClr>
              <a:buSzPts val="2400"/>
              <a:buFont typeface="Calibri"/>
              <a:buNone/>
            </a:pPr>
            <a:r>
              <a:rPr lang="en-GB" sz="2400">
                <a:solidFill>
                  <a:srgbClr val="633547"/>
                </a:solidFill>
                <a:latin typeface="Calibri"/>
                <a:ea typeface="Calibri"/>
                <a:cs typeface="Calibri"/>
                <a:sym typeface="Calibri"/>
              </a:rPr>
              <a:t>Your commitment today contributes to evidence of systemic change across five European regions.</a:t>
            </a:r>
            <a:endParaRPr sz="2400">
              <a:solidFill>
                <a:srgbClr val="633547"/>
              </a:solidFill>
              <a:latin typeface="Calibri"/>
              <a:ea typeface="Calibri"/>
              <a:cs typeface="Calibri"/>
              <a:sym typeface="Calibri"/>
            </a:endParaRPr>
          </a:p>
        </p:txBody>
      </p:sp>
      <p:sp>
        <p:nvSpPr>
          <p:cNvPr id="717" name="Google Shape;717;p41"/>
          <p:cNvSpPr txBox="1"/>
          <p:nvPr/>
        </p:nvSpPr>
        <p:spPr>
          <a:xfrm>
            <a:off x="414192" y="657963"/>
            <a:ext cx="11002228" cy="461665"/>
          </a:xfrm>
          <a:prstGeom prst="rect">
            <a:avLst/>
          </a:prstGeom>
          <a:solidFill>
            <a:srgbClr val="FFFFFF"/>
          </a:solid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633547"/>
              </a:buClr>
              <a:buSzPts val="2400"/>
              <a:buFont typeface="Calibri"/>
              <a:buNone/>
            </a:pPr>
            <a:r>
              <a:rPr lang="en-GB" sz="2400">
                <a:solidFill>
                  <a:srgbClr val="633547"/>
                </a:solidFill>
                <a:latin typeface="Calibri"/>
                <a:ea typeface="Calibri"/>
                <a:cs typeface="Calibri"/>
                <a:sym typeface="Calibri"/>
              </a:rPr>
              <a:t>Take three minutes to write down your answer to the following:</a:t>
            </a:r>
            <a:endParaRPr/>
          </a:p>
        </p:txBody>
      </p:sp>
      <p:sp>
        <p:nvSpPr>
          <p:cNvPr id="718" name="Google Shape;718;p41"/>
          <p:cNvSpPr txBox="1"/>
          <p:nvPr/>
        </p:nvSpPr>
        <p:spPr>
          <a:xfrm>
            <a:off x="414192" y="1110727"/>
            <a:ext cx="11002228" cy="1238801"/>
          </a:xfrm>
          <a:prstGeom prst="rect">
            <a:avLst/>
          </a:prstGeom>
          <a:solidFill>
            <a:srgbClr val="FFFFFF"/>
          </a:solid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B5404A"/>
              </a:buClr>
              <a:buSzPts val="2400"/>
              <a:buFont typeface="Calibri"/>
              <a:buNone/>
            </a:pPr>
            <a:r>
              <a:rPr lang="en-GB" sz="2400" b="1">
                <a:solidFill>
                  <a:srgbClr val="B5404A"/>
                </a:solidFill>
                <a:latin typeface="Calibri"/>
                <a:ea typeface="Calibri"/>
                <a:cs typeface="Calibri"/>
                <a:sym typeface="Calibri"/>
              </a:rPr>
              <a:t>My one commitment:</a:t>
            </a:r>
            <a:endParaRPr sz="2400">
              <a:solidFill>
                <a:schemeClr val="dk1"/>
              </a:solidFill>
              <a:latin typeface="Calibri"/>
              <a:ea typeface="Calibri"/>
              <a:cs typeface="Calibri"/>
              <a:sym typeface="Calibri"/>
            </a:endParaRPr>
          </a:p>
          <a:p>
            <a:pPr marL="0" marR="0" lvl="0" indent="0" algn="l" rtl="0">
              <a:spcBef>
                <a:spcPts val="300"/>
              </a:spcBef>
              <a:spcAft>
                <a:spcPts val="0"/>
              </a:spcAft>
              <a:buClr>
                <a:srgbClr val="633547"/>
              </a:buClr>
              <a:buSzPts val="2400"/>
              <a:buFont typeface="Calibri"/>
              <a:buNone/>
            </a:pPr>
            <a:r>
              <a:rPr lang="en-GB" sz="2400">
                <a:solidFill>
                  <a:srgbClr val="633547"/>
                </a:solidFill>
                <a:latin typeface="Calibri"/>
                <a:ea typeface="Calibri"/>
                <a:cs typeface="Calibri"/>
                <a:sym typeface="Calibri"/>
              </a:rPr>
              <a:t>Based on what I have heard today, the one thing I will do differently in the next 30 days is:</a:t>
            </a:r>
            <a:endParaRPr/>
          </a:p>
        </p:txBody>
      </p:sp>
      <p:sp>
        <p:nvSpPr>
          <p:cNvPr id="719" name="Google Shape;719;p41"/>
          <p:cNvSpPr txBox="1"/>
          <p:nvPr/>
        </p:nvSpPr>
        <p:spPr>
          <a:xfrm>
            <a:off x="414192" y="2479281"/>
            <a:ext cx="11002228" cy="461665"/>
          </a:xfrm>
          <a:prstGeom prst="rect">
            <a:avLst/>
          </a:prstGeom>
          <a:solidFill>
            <a:srgbClr val="FFFFFF"/>
          </a:solid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633547"/>
              </a:buClr>
              <a:buSzPts val="2400"/>
              <a:buFont typeface="Calibri"/>
              <a:buNone/>
            </a:pPr>
            <a:r>
              <a:rPr lang="en-GB" sz="2400">
                <a:solidFill>
                  <a:srgbClr val="633547"/>
                </a:solidFill>
                <a:latin typeface="Calibri"/>
                <a:ea typeface="Calibri"/>
                <a:cs typeface="Calibri"/>
                <a:sym typeface="Calibri"/>
              </a:rPr>
              <a:t>I will do this by: [date]</a:t>
            </a:r>
            <a:endParaRPr/>
          </a:p>
        </p:txBody>
      </p:sp>
      <p:sp>
        <p:nvSpPr>
          <p:cNvPr id="720" name="Google Shape;720;p41"/>
          <p:cNvSpPr txBox="1"/>
          <p:nvPr/>
        </p:nvSpPr>
        <p:spPr>
          <a:xfrm>
            <a:off x="414192" y="2940946"/>
            <a:ext cx="11002228" cy="461665"/>
          </a:xfrm>
          <a:prstGeom prst="rect">
            <a:avLst/>
          </a:prstGeom>
          <a:solidFill>
            <a:srgbClr val="FFFFFF"/>
          </a:solid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633547"/>
              </a:buClr>
              <a:buSzPts val="2400"/>
              <a:buFont typeface="Calibri"/>
              <a:buNone/>
            </a:pPr>
            <a:r>
              <a:rPr lang="en-GB" sz="2400">
                <a:solidFill>
                  <a:srgbClr val="633547"/>
                </a:solidFill>
                <a:latin typeface="Calibri"/>
                <a:ea typeface="Calibri"/>
                <a:cs typeface="Calibri"/>
                <a:sym typeface="Calibri"/>
              </a:rPr>
              <a:t>The person I will involve or inform: [name / role]</a:t>
            </a:r>
            <a:endParaRPr/>
          </a:p>
        </p:txBody>
      </p:sp>
      <p:pic>
        <p:nvPicPr>
          <p:cNvPr id="721" name="Google Shape;721;p41"/>
          <p:cNvPicPr preferRelativeResize="0"/>
          <p:nvPr/>
        </p:nvPicPr>
        <p:blipFill rotWithShape="1">
          <a:blip r:embed="rId3">
            <a:alphaModFix/>
          </a:blip>
          <a:srcRect/>
          <a:stretch/>
        </p:blipFill>
        <p:spPr>
          <a:xfrm>
            <a:off x="11346247" y="1293775"/>
            <a:ext cx="863122" cy="1877513"/>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pic>
        <p:nvPicPr>
          <p:cNvPr id="727" name="Google Shape;727;p42"/>
          <p:cNvPicPr preferRelativeResize="0">
            <a:picLocks noGrp="1"/>
          </p:cNvPicPr>
          <p:nvPr>
            <p:ph type="pic" idx="2"/>
          </p:nvPr>
        </p:nvPicPr>
        <p:blipFill rotWithShape="1">
          <a:blip r:embed="rId3">
            <a:alphaModFix/>
          </a:blip>
          <a:srcRect t="25527" b="25527"/>
          <a:stretch/>
        </p:blipFill>
        <p:spPr>
          <a:xfrm>
            <a:off x="0" y="1643594"/>
            <a:ext cx="12192000" cy="3977264"/>
          </a:xfrm>
          <a:prstGeom prst="rect">
            <a:avLst/>
          </a:prstGeom>
          <a:solidFill>
            <a:srgbClr val="D8D8D8"/>
          </a:solidFill>
          <a:ln>
            <a:noFill/>
          </a:ln>
        </p:spPr>
      </p:pic>
      <p:sp>
        <p:nvSpPr>
          <p:cNvPr id="728" name="Google Shape;728;p42"/>
          <p:cNvSpPr/>
          <p:nvPr/>
        </p:nvSpPr>
        <p:spPr>
          <a:xfrm>
            <a:off x="0" y="1679281"/>
            <a:ext cx="12192000" cy="3977264"/>
          </a:xfrm>
          <a:custGeom>
            <a:avLst/>
            <a:gdLst/>
            <a:ahLst/>
            <a:cxnLst/>
            <a:rect l="l" t="t" r="r" b="b"/>
            <a:pathLst>
              <a:path w="12192000" h="3977264" extrusionOk="0">
                <a:moveTo>
                  <a:pt x="0" y="0"/>
                </a:moveTo>
                <a:lnTo>
                  <a:pt x="12192000" y="0"/>
                </a:lnTo>
                <a:lnTo>
                  <a:pt x="12192000" y="377184"/>
                </a:lnTo>
                <a:lnTo>
                  <a:pt x="12192000" y="2874714"/>
                </a:lnTo>
                <a:lnTo>
                  <a:pt x="12192000" y="3817808"/>
                </a:lnTo>
                <a:lnTo>
                  <a:pt x="12192000" y="3977264"/>
                </a:lnTo>
                <a:lnTo>
                  <a:pt x="12191999" y="3977264"/>
                </a:lnTo>
                <a:lnTo>
                  <a:pt x="12191999" y="3788045"/>
                </a:lnTo>
                <a:lnTo>
                  <a:pt x="7396842" y="3788045"/>
                </a:lnTo>
                <a:lnTo>
                  <a:pt x="7396842" y="3977264"/>
                </a:lnTo>
                <a:lnTo>
                  <a:pt x="1" y="3977264"/>
                </a:lnTo>
                <a:lnTo>
                  <a:pt x="1" y="1900014"/>
                </a:lnTo>
                <a:lnTo>
                  <a:pt x="0" y="1900014"/>
                </a:lnTo>
                <a:lnTo>
                  <a:pt x="0" y="956920"/>
                </a:lnTo>
                <a:lnTo>
                  <a:pt x="0" y="377184"/>
                </a:lnTo>
                <a:close/>
              </a:path>
            </a:pathLst>
          </a:custGeom>
          <a:gradFill>
            <a:gsLst>
              <a:gs pos="0">
                <a:srgbClr val="FFFFFF">
                  <a:alpha val="0"/>
                </a:srgbClr>
              </a:gs>
              <a:gs pos="39000">
                <a:srgbClr val="FFFFFF">
                  <a:alpha val="0"/>
                </a:srgbClr>
              </a:gs>
              <a:gs pos="82000">
                <a:srgbClr val="633547"/>
              </a:gs>
              <a:gs pos="100000">
                <a:srgbClr val="633547"/>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29" name="Google Shape;729;p42"/>
          <p:cNvSpPr txBox="1">
            <a:spLocks noGrp="1"/>
          </p:cNvSpPr>
          <p:nvPr>
            <p:ph type="body" idx="1"/>
          </p:nvPr>
        </p:nvSpPr>
        <p:spPr>
          <a:xfrm>
            <a:off x="7491985" y="5502281"/>
            <a:ext cx="4381736" cy="466127"/>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3000"/>
              <a:buNone/>
            </a:pPr>
            <a:r>
              <a:rPr lang="en-GB" sz="3000">
                <a:solidFill>
                  <a:schemeClr val="lt1"/>
                </a:solidFill>
              </a:rPr>
              <a:t>www.</a:t>
            </a:r>
            <a:r>
              <a:rPr lang="en-GB" sz="3000" b="1">
                <a:solidFill>
                  <a:schemeClr val="lt1"/>
                </a:solidFill>
              </a:rPr>
              <a:t>promoteproject.</a:t>
            </a:r>
            <a:r>
              <a:rPr lang="en-GB" sz="3000">
                <a:solidFill>
                  <a:schemeClr val="lt1"/>
                </a:solidFill>
              </a:rPr>
              <a:t>eu</a:t>
            </a:r>
            <a:endParaRPr sz="3000">
              <a:solidFill>
                <a:schemeClr val="lt1"/>
              </a:solidFill>
            </a:endParaRPr>
          </a:p>
          <a:p>
            <a:pPr marL="0" lvl="0" indent="0" algn="r" rtl="0">
              <a:lnSpc>
                <a:spcPct val="100000"/>
              </a:lnSpc>
              <a:spcBef>
                <a:spcPts val="0"/>
              </a:spcBef>
              <a:spcAft>
                <a:spcPts val="0"/>
              </a:spcAft>
              <a:buClr>
                <a:schemeClr val="lt1"/>
              </a:buClr>
              <a:buSzPts val="2400"/>
              <a:buNone/>
            </a:pPr>
            <a:endParaRPr/>
          </a:p>
        </p:txBody>
      </p:sp>
      <p:sp>
        <p:nvSpPr>
          <p:cNvPr id="730" name="Google Shape;730;p42"/>
          <p:cNvSpPr txBox="1">
            <a:spLocks noGrp="1"/>
          </p:cNvSpPr>
          <p:nvPr>
            <p:ph type="body" idx="3"/>
          </p:nvPr>
        </p:nvSpPr>
        <p:spPr>
          <a:xfrm>
            <a:off x="420737" y="4233012"/>
            <a:ext cx="5881764" cy="6342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GB"/>
              <a:t>Follow our journey</a:t>
            </a:r>
            <a:endParaRPr/>
          </a:p>
        </p:txBody>
      </p:sp>
      <p:grpSp>
        <p:nvGrpSpPr>
          <p:cNvPr id="731" name="Google Shape;731;p42"/>
          <p:cNvGrpSpPr/>
          <p:nvPr/>
        </p:nvGrpSpPr>
        <p:grpSpPr>
          <a:xfrm>
            <a:off x="565116" y="4874118"/>
            <a:ext cx="512588" cy="512588"/>
            <a:chOff x="511833" y="8294184"/>
            <a:chExt cx="398945" cy="398945"/>
          </a:xfrm>
        </p:grpSpPr>
        <p:sp>
          <p:nvSpPr>
            <p:cNvPr id="732" name="Google Shape;732;p42"/>
            <p:cNvSpPr txBox="1"/>
            <p:nvPr/>
          </p:nvSpPr>
          <p:spPr>
            <a:xfrm>
              <a:off x="528461" y="8312781"/>
              <a:ext cx="38231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u="sng">
                  <a:solidFill>
                    <a:srgbClr val="0B3A5B"/>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li</a:t>
              </a:r>
              <a:endParaRPr sz="2400">
                <a:solidFill>
                  <a:srgbClr val="0B3A5B"/>
                </a:solidFill>
                <a:latin typeface="Calibri"/>
                <a:ea typeface="Calibri"/>
                <a:cs typeface="Calibri"/>
                <a:sym typeface="Calibri"/>
              </a:endParaRPr>
            </a:p>
          </p:txBody>
        </p:sp>
        <p:grpSp>
          <p:nvGrpSpPr>
            <p:cNvPr id="733" name="Google Shape;733;p42"/>
            <p:cNvGrpSpPr/>
            <p:nvPr/>
          </p:nvGrpSpPr>
          <p:grpSpPr>
            <a:xfrm>
              <a:off x="511833" y="8294184"/>
              <a:ext cx="398945" cy="398945"/>
              <a:chOff x="3094393" y="4759137"/>
              <a:chExt cx="1074283" cy="1074283"/>
            </a:xfrm>
          </p:grpSpPr>
          <p:sp>
            <p:nvSpPr>
              <p:cNvPr id="734" name="Google Shape;734;p42"/>
              <p:cNvSpPr/>
              <p:nvPr/>
            </p:nvSpPr>
            <p:spPr>
              <a:xfrm>
                <a:off x="3094393" y="4759137"/>
                <a:ext cx="1074283" cy="107428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36C3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grpSp>
            <p:nvGrpSpPr>
              <p:cNvPr id="735" name="Google Shape;735;p42"/>
              <p:cNvGrpSpPr/>
              <p:nvPr/>
            </p:nvGrpSpPr>
            <p:grpSpPr>
              <a:xfrm>
                <a:off x="3303016" y="4946695"/>
                <a:ext cx="685139" cy="655838"/>
                <a:chOff x="3303016" y="4946695"/>
                <a:chExt cx="685139" cy="655838"/>
              </a:xfrm>
            </p:grpSpPr>
            <p:sp>
              <p:nvSpPr>
                <p:cNvPr id="736" name="Google Shape;736;p42"/>
                <p:cNvSpPr/>
                <p:nvPr/>
              </p:nvSpPr>
              <p:spPr>
                <a:xfrm>
                  <a:off x="3540110" y="5149321"/>
                  <a:ext cx="448045" cy="453212"/>
                </a:xfrm>
                <a:custGeom>
                  <a:avLst/>
                  <a:gdLst/>
                  <a:ahLst/>
                  <a:cxnLst/>
                  <a:rect l="l" t="t" r="r" b="b"/>
                  <a:pathLst>
                    <a:path w="448045" h="453212" extrusionOk="0">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737" name="Google Shape;737;p42"/>
                <p:cNvSpPr/>
                <p:nvPr/>
              </p:nvSpPr>
              <p:spPr>
                <a:xfrm>
                  <a:off x="3311799" y="5159950"/>
                  <a:ext cx="146847" cy="442047"/>
                </a:xfrm>
                <a:custGeom>
                  <a:avLst/>
                  <a:gdLst/>
                  <a:ahLst/>
                  <a:cxnLst/>
                  <a:rect l="l" t="t" r="r" b="b"/>
                  <a:pathLst>
                    <a:path w="146847" h="442047" extrusionOk="0">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738" name="Google Shape;738;p42"/>
                <p:cNvSpPr/>
                <p:nvPr/>
              </p:nvSpPr>
              <p:spPr>
                <a:xfrm>
                  <a:off x="3303016" y="4946695"/>
                  <a:ext cx="165330" cy="153521"/>
                </a:xfrm>
                <a:custGeom>
                  <a:avLst/>
                  <a:gdLst/>
                  <a:ahLst/>
                  <a:cxnLst/>
                  <a:rect l="l" t="t" r="r" b="b"/>
                  <a:pathLst>
                    <a:path w="165330" h="153521" extrusionOk="0">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grpSp>
        </p:grpSp>
      </p:grpSp>
      <p:grpSp>
        <p:nvGrpSpPr>
          <p:cNvPr id="739" name="Google Shape;739;p42"/>
          <p:cNvGrpSpPr/>
          <p:nvPr/>
        </p:nvGrpSpPr>
        <p:grpSpPr>
          <a:xfrm>
            <a:off x="1181273" y="4874118"/>
            <a:ext cx="512588" cy="512588"/>
            <a:chOff x="1003362" y="8294184"/>
            <a:chExt cx="398945" cy="398945"/>
          </a:xfrm>
        </p:grpSpPr>
        <p:sp>
          <p:nvSpPr>
            <p:cNvPr id="740" name="Google Shape;740;p42"/>
            <p:cNvSpPr txBox="1"/>
            <p:nvPr/>
          </p:nvSpPr>
          <p:spPr>
            <a:xfrm>
              <a:off x="1030599" y="8313350"/>
              <a:ext cx="35884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u="sng">
                  <a:solidFill>
                    <a:srgbClr val="0B3A5B"/>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in</a:t>
              </a:r>
              <a:endParaRPr sz="2400">
                <a:solidFill>
                  <a:srgbClr val="0B3A5B"/>
                </a:solidFill>
                <a:latin typeface="Calibri"/>
                <a:ea typeface="Calibri"/>
                <a:cs typeface="Calibri"/>
                <a:sym typeface="Calibri"/>
              </a:endParaRPr>
            </a:p>
          </p:txBody>
        </p:sp>
        <p:grpSp>
          <p:nvGrpSpPr>
            <p:cNvPr id="741" name="Google Shape;741;p42"/>
            <p:cNvGrpSpPr/>
            <p:nvPr/>
          </p:nvGrpSpPr>
          <p:grpSpPr>
            <a:xfrm>
              <a:off x="1003362" y="8294184"/>
              <a:ext cx="398945" cy="398945"/>
              <a:chOff x="1950027" y="2499889"/>
              <a:chExt cx="850463" cy="850463"/>
            </a:xfrm>
          </p:grpSpPr>
          <p:sp>
            <p:nvSpPr>
              <p:cNvPr id="742" name="Google Shape;742;p42"/>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36C3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grpSp>
            <p:nvGrpSpPr>
              <p:cNvPr id="743" name="Google Shape;743;p42"/>
              <p:cNvGrpSpPr/>
              <p:nvPr/>
            </p:nvGrpSpPr>
            <p:grpSpPr>
              <a:xfrm>
                <a:off x="2107521" y="2657382"/>
                <a:ext cx="535476" cy="535477"/>
                <a:chOff x="2107521" y="2657382"/>
                <a:chExt cx="535476" cy="535477"/>
              </a:xfrm>
            </p:grpSpPr>
            <p:sp>
              <p:nvSpPr>
                <p:cNvPr id="744" name="Google Shape;744;p42"/>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745" name="Google Shape;745;p42"/>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746" name="Google Shape;746;p42"/>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grpSp>
        </p:grpSp>
      </p:grpSp>
      <p:sp>
        <p:nvSpPr>
          <p:cNvPr id="747" name="Google Shape;747;p42"/>
          <p:cNvSpPr/>
          <p:nvPr/>
        </p:nvSpPr>
        <p:spPr>
          <a:xfrm>
            <a:off x="336448" y="3145325"/>
            <a:ext cx="3655681" cy="10156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6000" b="1" cap="none">
                <a:solidFill>
                  <a:srgbClr val="5CC0C6"/>
                </a:solidFill>
                <a:latin typeface="Calibri"/>
                <a:ea typeface="Calibri"/>
                <a:cs typeface="Calibri"/>
                <a:sym typeface="Calibri"/>
              </a:rPr>
              <a:t>Thank You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DAB4BE2-CFDA-1C45-2ADE-0F4CCC5DC4D2}"/>
              </a:ext>
            </a:extLst>
          </p:cNvPr>
          <p:cNvSpPr>
            <a:spLocks noGrp="1"/>
          </p:cNvSpPr>
          <p:nvPr>
            <p:ph type="body" idx="1"/>
          </p:nvPr>
        </p:nvSpPr>
        <p:spPr>
          <a:xfrm>
            <a:off x="4591368" y="444122"/>
            <a:ext cx="6468082" cy="5166427"/>
          </a:xfrm>
        </p:spPr>
        <p:txBody>
          <a:bodyPr/>
          <a:lstStyle/>
          <a:p>
            <a:r>
              <a:rPr lang="en-US" b="1" dirty="0"/>
              <a:t>Learning outcomes for employers</a:t>
            </a:r>
          </a:p>
          <a:p>
            <a:r>
              <a:rPr lang="en-US" dirty="0"/>
              <a:t>By the end of this section, employers will be able to: </a:t>
            </a:r>
          </a:p>
          <a:p>
            <a:r>
              <a:rPr lang="en-US" dirty="0"/>
              <a:t>✔ </a:t>
            </a:r>
            <a:r>
              <a:rPr lang="en-US" dirty="0" err="1"/>
              <a:t>recognise</a:t>
            </a:r>
            <a:r>
              <a:rPr lang="en-US" dirty="0"/>
              <a:t> digital barriers in recruitment and onboarding </a:t>
            </a:r>
          </a:p>
          <a:p>
            <a:r>
              <a:rPr lang="en-US" dirty="0"/>
              <a:t>✔ apply principles of inclusive digital design in their </a:t>
            </a:r>
            <a:r>
              <a:rPr lang="en-US" dirty="0" err="1"/>
              <a:t>organisation</a:t>
            </a:r>
            <a:r>
              <a:rPr lang="en-US" dirty="0"/>
              <a:t> </a:t>
            </a:r>
          </a:p>
          <a:p>
            <a:r>
              <a:rPr lang="en-US" dirty="0"/>
              <a:t>✔ create accessible instructions and communication materials </a:t>
            </a:r>
          </a:p>
          <a:p>
            <a:r>
              <a:rPr lang="en-US" dirty="0"/>
              <a:t>✔ improve clarity for staff with diverse language backgrounds </a:t>
            </a:r>
          </a:p>
          <a:p>
            <a:r>
              <a:rPr lang="en-US" dirty="0"/>
              <a:t>✔ build more efficient, user-friendly internal processes </a:t>
            </a:r>
          </a:p>
          <a:p>
            <a:r>
              <a:rPr lang="en-US" dirty="0"/>
              <a:t>✔ identify simple digital sustainability habits that reduce resource waste and support greener work practices </a:t>
            </a:r>
          </a:p>
          <a:p>
            <a:endParaRPr lang="de-DE" dirty="0"/>
          </a:p>
        </p:txBody>
      </p:sp>
      <p:sp>
        <p:nvSpPr>
          <p:cNvPr id="3" name="Text Placeholder 2">
            <a:extLst>
              <a:ext uri="{FF2B5EF4-FFF2-40B4-BE49-F238E27FC236}">
                <a16:creationId xmlns:a16="http://schemas.microsoft.com/office/drawing/2014/main" id="{E64CCA9D-9F9A-1B09-0338-6287ADD4A34F}"/>
              </a:ext>
            </a:extLst>
          </p:cNvPr>
          <p:cNvSpPr>
            <a:spLocks noGrp="1"/>
          </p:cNvSpPr>
          <p:nvPr>
            <p:ph type="body" idx="2"/>
          </p:nvPr>
        </p:nvSpPr>
        <p:spPr/>
        <p:txBody>
          <a:bodyPr/>
          <a:lstStyle/>
          <a:p>
            <a:r>
              <a:rPr lang="en-IE" dirty="0"/>
              <a:t>Objectives</a:t>
            </a:r>
            <a:endParaRPr lang="de-DE" dirty="0"/>
          </a:p>
        </p:txBody>
      </p:sp>
    </p:spTree>
    <p:extLst>
      <p:ext uri="{BB962C8B-B14F-4D97-AF65-F5344CB8AC3E}">
        <p14:creationId xmlns:p14="http://schemas.microsoft.com/office/powerpoint/2010/main" val="6544853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pic>
        <p:nvPicPr>
          <p:cNvPr id="323" name="Google Shape;323;p6"/>
          <p:cNvPicPr preferRelativeResize="0">
            <a:picLocks noGrp="1"/>
          </p:cNvPicPr>
          <p:nvPr>
            <p:ph type="pic" idx="2"/>
          </p:nvPr>
        </p:nvPicPr>
        <p:blipFill rotWithShape="1">
          <a:blip r:embed="rId3">
            <a:alphaModFix/>
          </a:blip>
          <a:srcRect t="10556" b="10556"/>
          <a:stretch/>
        </p:blipFill>
        <p:spPr>
          <a:xfrm>
            <a:off x="0" y="-12469"/>
            <a:ext cx="12192000" cy="6870469"/>
          </a:xfrm>
          <a:prstGeom prst="rect">
            <a:avLst/>
          </a:prstGeom>
          <a:solidFill>
            <a:srgbClr val="BFBFBF"/>
          </a:solidFill>
          <a:ln>
            <a:noFill/>
          </a:ln>
        </p:spPr>
      </p:pic>
      <p:sp>
        <p:nvSpPr>
          <p:cNvPr id="2" name="Rectangle 1">
            <a:extLst>
              <a:ext uri="{FF2B5EF4-FFF2-40B4-BE49-F238E27FC236}">
                <a16:creationId xmlns:a16="http://schemas.microsoft.com/office/drawing/2014/main" id="{960C248B-F97E-DA77-FDBF-40601FC86AFC}"/>
              </a:ext>
            </a:extLst>
          </p:cNvPr>
          <p:cNvSpPr/>
          <p:nvPr/>
        </p:nvSpPr>
        <p:spPr>
          <a:xfrm>
            <a:off x="485180" y="467360"/>
            <a:ext cx="11221640" cy="5963920"/>
          </a:xfrm>
          <a:prstGeom prst="rect">
            <a:avLst/>
          </a:prstGeom>
          <a:solidFill>
            <a:schemeClr val="tx2">
              <a:alpha val="84000"/>
            </a:schemeClr>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4" name="Google Shape;324;p6"/>
          <p:cNvSpPr txBox="1"/>
          <p:nvPr/>
        </p:nvSpPr>
        <p:spPr>
          <a:xfrm>
            <a:off x="623589" y="1434824"/>
            <a:ext cx="10999589" cy="67710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dirty="0">
                <a:solidFill>
                  <a:srgbClr val="633547"/>
                </a:solidFill>
                <a:latin typeface="Calibri"/>
                <a:ea typeface="Calibri"/>
                <a:cs typeface="Calibri"/>
                <a:sym typeface="Calibri"/>
              </a:rPr>
              <a:t>77% of EU companies report difficulty finding workers with the digital skills they need. (Eurostat, 2023)</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25" name="Google Shape;325;p6"/>
          <p:cNvSpPr txBox="1"/>
          <p:nvPr/>
        </p:nvSpPr>
        <p:spPr>
          <a:xfrm>
            <a:off x="623589" y="2919401"/>
            <a:ext cx="10999589"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633547"/>
                </a:solidFill>
                <a:latin typeface="Calibri"/>
                <a:ea typeface="Calibri"/>
                <a:cs typeface="Calibri"/>
                <a:sym typeface="Calibri"/>
              </a:rPr>
              <a:t>SMEs account for 99% of EU businesses, yet are least likely to have structured inclusion or green skills strategies in place.</a:t>
            </a:r>
            <a:endParaRPr/>
          </a:p>
        </p:txBody>
      </p:sp>
      <p:sp>
        <p:nvSpPr>
          <p:cNvPr id="326" name="Google Shape;326;p6"/>
          <p:cNvSpPr txBox="1"/>
          <p:nvPr/>
        </p:nvSpPr>
        <p:spPr>
          <a:xfrm>
            <a:off x="485180" y="2069300"/>
            <a:ext cx="10999589" cy="707886"/>
          </a:xfrm>
          <a:prstGeom prst="rect">
            <a:avLst/>
          </a:prstGeom>
          <a:noFill/>
          <a:ln>
            <a:noFill/>
          </a:ln>
        </p:spPr>
        <p:txBody>
          <a:bodyPr spcFirstLastPara="1" wrap="square" lIns="91425" tIns="45700" rIns="91425" bIns="45700" anchor="t" anchorCtr="0">
            <a:spAutoFit/>
          </a:bodyPr>
          <a:lstStyle/>
          <a:p>
            <a:pPr marL="127000" marR="0" lvl="0" indent="0" algn="l" rtl="0">
              <a:spcBef>
                <a:spcPts val="0"/>
              </a:spcBef>
              <a:spcAft>
                <a:spcPts val="0"/>
              </a:spcAft>
              <a:buClr>
                <a:srgbClr val="633547"/>
              </a:buClr>
              <a:buSzPts val="2000"/>
              <a:buFont typeface="Calibri"/>
              <a:buNone/>
            </a:pPr>
            <a:r>
              <a:rPr lang="en-GB" sz="2000" b="1">
                <a:solidFill>
                  <a:srgbClr val="633547"/>
                </a:solidFill>
                <a:latin typeface="Calibri"/>
                <a:ea typeface="Calibri"/>
                <a:cs typeface="Calibri"/>
                <a:sym typeface="Calibri"/>
              </a:rPr>
              <a:t>By 2030, the EU will face a shortfall of 1.2 million ICT professionals and up to 800,000 workers with green transition competencies. (European Commission, 2023)</a:t>
            </a:r>
            <a:endParaRPr/>
          </a:p>
        </p:txBody>
      </p:sp>
      <p:sp>
        <p:nvSpPr>
          <p:cNvPr id="327" name="Google Shape;327;p6"/>
          <p:cNvSpPr txBox="1"/>
          <p:nvPr/>
        </p:nvSpPr>
        <p:spPr>
          <a:xfrm>
            <a:off x="723502" y="4113507"/>
            <a:ext cx="10744996" cy="21185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633547"/>
              </a:buClr>
              <a:buSzPts val="2000"/>
              <a:buFont typeface="Calibri"/>
              <a:buNone/>
            </a:pPr>
            <a:r>
              <a:rPr lang="en-GB" sz="2000">
                <a:solidFill>
                  <a:srgbClr val="633547"/>
                </a:solidFill>
                <a:latin typeface="Calibri"/>
                <a:ea typeface="Calibri"/>
                <a:cs typeface="Calibri"/>
                <a:sym typeface="Calibri"/>
              </a:rPr>
              <a:t>The traditional talent pipeline is not producing enough candidates with these skills.</a:t>
            </a:r>
            <a:endParaRPr/>
          </a:p>
          <a:p>
            <a:pPr marL="0" marR="0" lvl="0" indent="0" algn="l" rtl="0">
              <a:spcBef>
                <a:spcPts val="400"/>
              </a:spcBef>
              <a:spcAft>
                <a:spcPts val="0"/>
              </a:spcAft>
              <a:buClr>
                <a:schemeClr val="dk1"/>
              </a:buClr>
              <a:buSzPts val="2000"/>
              <a:buFont typeface="Calibri"/>
              <a:buNone/>
            </a:pPr>
            <a:endParaRPr sz="2000">
              <a:solidFill>
                <a:srgbClr val="633547"/>
              </a:solidFill>
              <a:latin typeface="Calibri"/>
              <a:ea typeface="Calibri"/>
              <a:cs typeface="Calibri"/>
              <a:sym typeface="Calibri"/>
            </a:endParaRPr>
          </a:p>
          <a:p>
            <a:pPr marL="0" marR="0" lvl="0" indent="0" algn="l" rtl="0">
              <a:spcBef>
                <a:spcPts val="400"/>
              </a:spcBef>
              <a:spcAft>
                <a:spcPts val="0"/>
              </a:spcAft>
              <a:buClr>
                <a:srgbClr val="633547"/>
              </a:buClr>
              <a:buSzPts val="2000"/>
              <a:buFont typeface="Calibri"/>
              <a:buNone/>
            </a:pPr>
            <a:r>
              <a:rPr lang="en-GB" sz="2000">
                <a:solidFill>
                  <a:srgbClr val="633547"/>
                </a:solidFill>
                <a:latin typeface="Calibri"/>
                <a:ea typeface="Calibri"/>
                <a:cs typeface="Calibri"/>
                <a:sym typeface="Calibri"/>
              </a:rPr>
              <a:t>A significant, underutilised pool of green-and-digitally-skilled professionals already exists in Europe.</a:t>
            </a:r>
            <a:endParaRPr/>
          </a:p>
          <a:p>
            <a:pPr marL="0" marR="0" lvl="0" indent="0" algn="l" rtl="0">
              <a:spcBef>
                <a:spcPts val="400"/>
              </a:spcBef>
              <a:spcAft>
                <a:spcPts val="0"/>
              </a:spcAft>
              <a:buClr>
                <a:schemeClr val="dk1"/>
              </a:buClr>
              <a:buSzPts val="2000"/>
              <a:buFont typeface="Calibri"/>
              <a:buNone/>
            </a:pPr>
            <a:endParaRPr sz="2000">
              <a:solidFill>
                <a:srgbClr val="633547"/>
              </a:solidFill>
              <a:latin typeface="Calibri"/>
              <a:ea typeface="Calibri"/>
              <a:cs typeface="Calibri"/>
              <a:sym typeface="Calibri"/>
            </a:endParaRPr>
          </a:p>
          <a:p>
            <a:pPr marL="0" marR="0" lvl="0" indent="0" algn="l" rtl="0">
              <a:spcBef>
                <a:spcPts val="200"/>
              </a:spcBef>
              <a:spcAft>
                <a:spcPts val="0"/>
              </a:spcAft>
              <a:buClr>
                <a:srgbClr val="633547"/>
              </a:buClr>
              <a:buSzPts val="2000"/>
              <a:buFont typeface="Calibri"/>
              <a:buNone/>
            </a:pPr>
            <a:r>
              <a:rPr lang="en-GB" sz="2000">
                <a:solidFill>
                  <a:srgbClr val="633547"/>
                </a:solidFill>
                <a:latin typeface="Calibri"/>
                <a:ea typeface="Calibri"/>
                <a:cs typeface="Calibri"/>
                <a:sym typeface="Calibri"/>
              </a:rPr>
              <a:t>Many are highly skilled migrant women, and most recruitment processes are not designed to find them.</a:t>
            </a:r>
            <a:endParaRPr sz="2200">
              <a:solidFill>
                <a:srgbClr val="633547"/>
              </a:solidFill>
              <a:latin typeface="Calibri"/>
              <a:ea typeface="Calibri"/>
              <a:cs typeface="Calibri"/>
              <a:sym typeface="Calibri"/>
            </a:endParaRPr>
          </a:p>
        </p:txBody>
      </p:sp>
      <p:sp>
        <p:nvSpPr>
          <p:cNvPr id="328" name="Google Shape;328;p6"/>
          <p:cNvSpPr txBox="1"/>
          <p:nvPr/>
        </p:nvSpPr>
        <p:spPr>
          <a:xfrm>
            <a:off x="1443336" y="545383"/>
            <a:ext cx="1017984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a:solidFill>
                  <a:srgbClr val="E36C34"/>
                </a:solidFill>
                <a:latin typeface="Calibri"/>
                <a:ea typeface="Calibri"/>
                <a:cs typeface="Calibri"/>
                <a:sym typeface="Calibri"/>
              </a:rPr>
              <a:t>The Skills Gap Is Real, And the Clock is Ticking </a:t>
            </a:r>
            <a:endParaRPr/>
          </a:p>
        </p:txBody>
      </p:sp>
      <p:pic>
        <p:nvPicPr>
          <p:cNvPr id="329" name="Google Shape;329;p6"/>
          <p:cNvPicPr preferRelativeResize="0"/>
          <p:nvPr/>
        </p:nvPicPr>
        <p:blipFill rotWithShape="1">
          <a:blip r:embed="rId4">
            <a:alphaModFix/>
          </a:blip>
          <a:srcRect/>
          <a:stretch/>
        </p:blipFill>
        <p:spPr>
          <a:xfrm>
            <a:off x="-162520" y="5732418"/>
            <a:ext cx="1295400" cy="1971675"/>
          </a:xfrm>
          <a:prstGeom prst="rect">
            <a:avLst/>
          </a:prstGeom>
          <a:noFill/>
          <a:ln>
            <a:noFill/>
          </a:ln>
        </p:spPr>
      </p:pic>
      <p:pic>
        <p:nvPicPr>
          <p:cNvPr id="330" name="Google Shape;330;p6"/>
          <p:cNvPicPr preferRelativeResize="0"/>
          <p:nvPr/>
        </p:nvPicPr>
        <p:blipFill rotWithShape="1">
          <a:blip r:embed="rId5">
            <a:alphaModFix/>
          </a:blip>
          <a:srcRect/>
          <a:stretch/>
        </p:blipFill>
        <p:spPr>
          <a:xfrm>
            <a:off x="10337016" y="-1041921"/>
            <a:ext cx="1971675" cy="23717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pic>
        <p:nvPicPr>
          <p:cNvPr id="377" name="Google Shape;377;p11"/>
          <p:cNvPicPr preferRelativeResize="0"/>
          <p:nvPr/>
        </p:nvPicPr>
        <p:blipFill rotWithShape="1">
          <a:blip r:embed="rId3">
            <a:alphaModFix/>
          </a:blip>
          <a:srcRect l="22539" t="3814" r="16887" b="44838"/>
          <a:stretch/>
        </p:blipFill>
        <p:spPr>
          <a:xfrm rot="-2991380">
            <a:off x="361641" y="330220"/>
            <a:ext cx="5480319" cy="5390771"/>
          </a:xfrm>
          <a:prstGeom prst="rect">
            <a:avLst/>
          </a:prstGeom>
          <a:noFill/>
          <a:ln>
            <a:noFill/>
          </a:ln>
        </p:spPr>
      </p:pic>
      <p:pic>
        <p:nvPicPr>
          <p:cNvPr id="378" name="Google Shape;378;p11"/>
          <p:cNvPicPr preferRelativeResize="0">
            <a:picLocks noGrp="1"/>
          </p:cNvPicPr>
          <p:nvPr>
            <p:ph type="pic" idx="2"/>
          </p:nvPr>
        </p:nvPicPr>
        <p:blipFill rotWithShape="1">
          <a:blip r:embed="rId4">
            <a:alphaModFix/>
          </a:blip>
          <a:srcRect t="19169" b="19169"/>
          <a:stretch/>
        </p:blipFill>
        <p:spPr>
          <a:xfrm flipH="1">
            <a:off x="238772" y="2626822"/>
            <a:ext cx="7708195" cy="3396829"/>
          </a:xfrm>
          <a:prstGeom prst="rect">
            <a:avLst/>
          </a:prstGeom>
          <a:solidFill>
            <a:srgbClr val="BFBFBF"/>
          </a:solidFill>
          <a:ln>
            <a:noFill/>
          </a:ln>
        </p:spPr>
      </p:pic>
      <p:sp>
        <p:nvSpPr>
          <p:cNvPr id="379" name="Google Shape;379;p11"/>
          <p:cNvSpPr txBox="1">
            <a:spLocks noGrp="1"/>
          </p:cNvSpPr>
          <p:nvPr>
            <p:ph type="body" idx="1"/>
          </p:nvPr>
        </p:nvSpPr>
        <p:spPr>
          <a:xfrm>
            <a:off x="7669340" y="835129"/>
            <a:ext cx="2066906" cy="177633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FFFFF"/>
              </a:buClr>
              <a:buSzPts val="14000"/>
              <a:buNone/>
            </a:pPr>
            <a:r>
              <a:rPr lang="en-GB">
                <a:solidFill>
                  <a:srgbClr val="FFFFFF"/>
                </a:solidFill>
              </a:rPr>
              <a:t>02</a:t>
            </a:r>
            <a:endParaRPr/>
          </a:p>
        </p:txBody>
      </p:sp>
      <p:sp>
        <p:nvSpPr>
          <p:cNvPr id="380" name="Google Shape;380;p11"/>
          <p:cNvSpPr/>
          <p:nvPr/>
        </p:nvSpPr>
        <p:spPr>
          <a:xfrm>
            <a:off x="2744040" y="4350861"/>
            <a:ext cx="8086469"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Montserrat"/>
              <a:ea typeface="Montserrat"/>
              <a:cs typeface="Montserrat"/>
              <a:sym typeface="Montserrat"/>
            </a:endParaRPr>
          </a:p>
        </p:txBody>
      </p:sp>
      <p:sp>
        <p:nvSpPr>
          <p:cNvPr id="381" name="Google Shape;381;p11"/>
          <p:cNvSpPr txBox="1"/>
          <p:nvPr/>
        </p:nvSpPr>
        <p:spPr>
          <a:xfrm>
            <a:off x="2893323" y="4381568"/>
            <a:ext cx="7787901"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a:solidFill>
                  <a:srgbClr val="5CC0C6"/>
                </a:solidFill>
                <a:latin typeface="Calibri"/>
                <a:ea typeface="Calibri"/>
                <a:cs typeface="Calibri"/>
                <a:sym typeface="Calibri"/>
              </a:rPr>
              <a:t>Understanding Digital Inclusion Barriers</a:t>
            </a:r>
            <a:endParaRPr sz="3600" b="1">
              <a:solidFill>
                <a:srgbClr val="5CC0C6"/>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12"/>
          <p:cNvSpPr txBox="1"/>
          <p:nvPr/>
        </p:nvSpPr>
        <p:spPr>
          <a:xfrm>
            <a:off x="4544705" y="396778"/>
            <a:ext cx="6823880" cy="13234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633547"/>
              </a:buClr>
              <a:buSzPts val="2000"/>
              <a:buFont typeface="Calibri"/>
              <a:buNone/>
            </a:pPr>
            <a:r>
              <a:rPr lang="en-GB" sz="2000" dirty="0">
                <a:solidFill>
                  <a:srgbClr val="633547"/>
                </a:solidFill>
                <a:latin typeface="Calibri"/>
                <a:ea typeface="Calibri"/>
                <a:cs typeface="Calibri"/>
                <a:sym typeface="Calibri"/>
              </a:rPr>
              <a:t>Digital inclusion means ensuring that every person can access, use, understand, and benefit from digital tools and processes — regardless of their background, language, or prior experience with specific platforms.</a:t>
            </a:r>
            <a:endParaRPr dirty="0"/>
          </a:p>
        </p:txBody>
      </p:sp>
      <p:sp>
        <p:nvSpPr>
          <p:cNvPr id="387" name="Google Shape;387;p12"/>
          <p:cNvSpPr txBox="1"/>
          <p:nvPr/>
        </p:nvSpPr>
        <p:spPr>
          <a:xfrm>
            <a:off x="4449170" y="1807616"/>
            <a:ext cx="10126638"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E1A44A"/>
              </a:buClr>
              <a:buSzPts val="2000"/>
              <a:buFont typeface="Calibri"/>
              <a:buNone/>
            </a:pPr>
            <a:r>
              <a:rPr lang="en-GB" sz="2000" b="1">
                <a:solidFill>
                  <a:srgbClr val="E1A44A"/>
                </a:solidFill>
                <a:latin typeface="Calibri"/>
                <a:ea typeface="Calibri"/>
                <a:cs typeface="Calibri"/>
                <a:sym typeface="Calibri"/>
              </a:rPr>
              <a:t>Digital inclusion has four dimensions relevant to employers:</a:t>
            </a:r>
            <a:endParaRPr sz="2000">
              <a:solidFill>
                <a:srgbClr val="E1A44A"/>
              </a:solidFill>
              <a:latin typeface="Calibri"/>
              <a:ea typeface="Calibri"/>
              <a:cs typeface="Calibri"/>
              <a:sym typeface="Calibri"/>
            </a:endParaRPr>
          </a:p>
        </p:txBody>
      </p:sp>
      <p:sp>
        <p:nvSpPr>
          <p:cNvPr id="388" name="Google Shape;388;p12"/>
          <p:cNvSpPr txBox="1"/>
          <p:nvPr/>
        </p:nvSpPr>
        <p:spPr>
          <a:xfrm>
            <a:off x="4544705" y="2306567"/>
            <a:ext cx="6823880" cy="2708434"/>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Access- Does the person have the device, connectivity, and software needed to engage with your process?</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Skills- Does the person have the digital literacy to navigate your systems with confidence?</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Language- Are your digital tools and content written in language they can understand?</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Design- Are your digital systems built to accommodate a range of users- or only those familiar with your local norms?</a:t>
            </a:r>
            <a:endParaRPr/>
          </a:p>
        </p:txBody>
      </p:sp>
      <p:sp>
        <p:nvSpPr>
          <p:cNvPr id="389" name="Google Shape;389;p12"/>
          <p:cNvSpPr txBox="1"/>
          <p:nvPr/>
        </p:nvSpPr>
        <p:spPr>
          <a:xfrm>
            <a:off x="4544705" y="5336575"/>
            <a:ext cx="6823880"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633547"/>
              </a:buClr>
              <a:buSzPts val="2000"/>
              <a:buFont typeface="Calibri"/>
              <a:buNone/>
            </a:pPr>
            <a:r>
              <a:rPr lang="en-GB" sz="2000">
                <a:solidFill>
                  <a:srgbClr val="633547"/>
                </a:solidFill>
                <a:latin typeface="Calibri"/>
                <a:ea typeface="Calibri"/>
                <a:cs typeface="Calibri"/>
                <a:sym typeface="Calibri"/>
              </a:rPr>
              <a:t>Most employers focus on the first dimension- and overlook the other three</a:t>
            </a:r>
            <a:r>
              <a:rPr lang="en-GB" sz="1800">
                <a:solidFill>
                  <a:srgbClr val="633547"/>
                </a:solidFill>
                <a:latin typeface="Calibri"/>
                <a:ea typeface="Calibri"/>
                <a:cs typeface="Calibri"/>
                <a:sym typeface="Calibri"/>
              </a:rPr>
              <a:t>.</a:t>
            </a:r>
            <a:endParaRPr/>
          </a:p>
        </p:txBody>
      </p:sp>
      <p:sp>
        <p:nvSpPr>
          <p:cNvPr id="390" name="Google Shape;390;p12"/>
          <p:cNvSpPr txBox="1"/>
          <p:nvPr/>
        </p:nvSpPr>
        <p:spPr>
          <a:xfrm>
            <a:off x="4496937" y="6085990"/>
            <a:ext cx="6871648" cy="707886"/>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633547"/>
              </a:buClr>
              <a:buSzPts val="2000"/>
              <a:buFont typeface="Calibri"/>
              <a:buNone/>
            </a:pPr>
            <a:r>
              <a:rPr lang="en-GB" sz="2000">
                <a:solidFill>
                  <a:srgbClr val="633547"/>
                </a:solidFill>
                <a:latin typeface="Calibri"/>
                <a:ea typeface="Calibri"/>
                <a:cs typeface="Calibri"/>
                <a:sym typeface="Calibri"/>
              </a:rPr>
              <a:t>For highly skilled migrant women, access is rarely the main barrier. Language and design are.</a:t>
            </a:r>
            <a:endParaRPr sz="2000">
              <a:solidFill>
                <a:srgbClr val="633547"/>
              </a:solidFill>
              <a:latin typeface="Calibri"/>
              <a:ea typeface="Calibri"/>
              <a:cs typeface="Calibri"/>
              <a:sym typeface="Calibri"/>
            </a:endParaRPr>
          </a:p>
        </p:txBody>
      </p:sp>
      <p:pic>
        <p:nvPicPr>
          <p:cNvPr id="391" name="Google Shape;391;p12"/>
          <p:cNvPicPr preferRelativeResize="0"/>
          <p:nvPr/>
        </p:nvPicPr>
        <p:blipFill rotWithShape="1">
          <a:blip r:embed="rId3">
            <a:alphaModFix/>
          </a:blip>
          <a:srcRect/>
          <a:stretch/>
        </p:blipFill>
        <p:spPr>
          <a:xfrm>
            <a:off x="-33210" y="3841790"/>
            <a:ext cx="4517665" cy="3016210"/>
          </a:xfrm>
          <a:prstGeom prst="rect">
            <a:avLst/>
          </a:prstGeom>
          <a:noFill/>
          <a:ln>
            <a:noFill/>
          </a:ln>
        </p:spPr>
      </p:pic>
      <p:pic>
        <p:nvPicPr>
          <p:cNvPr id="392" name="Google Shape;392;p12"/>
          <p:cNvPicPr preferRelativeResize="0"/>
          <p:nvPr/>
        </p:nvPicPr>
        <p:blipFill rotWithShape="1">
          <a:blip r:embed="rId4">
            <a:alphaModFix/>
          </a:blip>
          <a:srcRect l="22539" t="3814" r="16887" b="44838"/>
          <a:stretch/>
        </p:blipFill>
        <p:spPr>
          <a:xfrm rot="-2055234">
            <a:off x="-630193" y="-606659"/>
            <a:ext cx="5480319" cy="5390771"/>
          </a:xfrm>
          <a:prstGeom prst="rect">
            <a:avLst/>
          </a:prstGeom>
          <a:noFill/>
          <a:ln>
            <a:noFill/>
          </a:ln>
        </p:spPr>
      </p:pic>
      <p:sp>
        <p:nvSpPr>
          <p:cNvPr id="393" name="Google Shape;393;p12"/>
          <p:cNvSpPr txBox="1">
            <a:spLocks noGrp="1"/>
          </p:cNvSpPr>
          <p:nvPr>
            <p:ph type="body" idx="2"/>
          </p:nvPr>
        </p:nvSpPr>
        <p:spPr>
          <a:xfrm>
            <a:off x="662713" y="709196"/>
            <a:ext cx="3125818" cy="21335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FFFFF"/>
              </a:buClr>
              <a:buSzPts val="3600"/>
              <a:buNone/>
            </a:pPr>
            <a:r>
              <a:rPr lang="en-GB">
                <a:solidFill>
                  <a:srgbClr val="FFFFFF"/>
                </a:solidFill>
              </a:rPr>
              <a:t>What Is Digital Inclusion?</a:t>
            </a:r>
            <a:endParaRPr/>
          </a:p>
          <a:p>
            <a:pPr marL="0" lvl="0" indent="0" algn="l" rtl="0">
              <a:lnSpc>
                <a:spcPct val="90000"/>
              </a:lnSpc>
              <a:spcBef>
                <a:spcPts val="1000"/>
              </a:spcBef>
              <a:spcAft>
                <a:spcPts val="0"/>
              </a:spcAft>
              <a:buClr>
                <a:srgbClr val="FFFFFF"/>
              </a:buClr>
              <a:buSzPts val="3600"/>
              <a:buNone/>
            </a:pPr>
            <a:r>
              <a:rPr lang="en-GB">
                <a:solidFill>
                  <a:srgbClr val="FFFFFF"/>
                </a:solidFill>
              </a:rPr>
              <a:t>— A Working Definition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13"/>
          <p:cNvSpPr/>
          <p:nvPr/>
        </p:nvSpPr>
        <p:spPr>
          <a:xfrm>
            <a:off x="0" y="0"/>
            <a:ext cx="12192000" cy="6858000"/>
          </a:xfrm>
          <a:prstGeom prst="rect">
            <a:avLst/>
          </a:prstGeom>
          <a:solidFill>
            <a:srgbClr val="5CC0C6"/>
          </a:solidFill>
          <a:ln w="12700" cap="flat" cmpd="sng">
            <a:solidFill>
              <a:srgbClr val="5CC0C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99" name="Google Shape;399;p13"/>
          <p:cNvPicPr preferRelativeResize="0"/>
          <p:nvPr/>
        </p:nvPicPr>
        <p:blipFill rotWithShape="1">
          <a:blip r:embed="rId3">
            <a:alphaModFix/>
          </a:blip>
          <a:srcRect l="22539" t="3814" r="16887" b="44838"/>
          <a:stretch/>
        </p:blipFill>
        <p:spPr>
          <a:xfrm rot="-2355015">
            <a:off x="-1637948" y="733244"/>
            <a:ext cx="5481072" cy="5391511"/>
          </a:xfrm>
          <a:prstGeom prst="rect">
            <a:avLst/>
          </a:prstGeom>
          <a:noFill/>
          <a:ln>
            <a:noFill/>
          </a:ln>
        </p:spPr>
      </p:pic>
      <p:sp>
        <p:nvSpPr>
          <p:cNvPr id="400" name="Google Shape;400;p13"/>
          <p:cNvSpPr/>
          <p:nvPr/>
        </p:nvSpPr>
        <p:spPr>
          <a:xfrm>
            <a:off x="2618090" y="348018"/>
            <a:ext cx="8939286" cy="6161964"/>
          </a:xfrm>
          <a:prstGeom prst="rect">
            <a:avLst/>
          </a:prstGeom>
          <a:solidFill>
            <a:srgbClr val="FFFFFF"/>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1" name="Google Shape;401;p13"/>
          <p:cNvSpPr txBox="1"/>
          <p:nvPr/>
        </p:nvSpPr>
        <p:spPr>
          <a:xfrm>
            <a:off x="2618090" y="5949119"/>
            <a:ext cx="1219200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633547"/>
              </a:buClr>
              <a:buSzPts val="2000"/>
              <a:buFont typeface="Calibri"/>
              <a:buNone/>
            </a:pPr>
            <a:r>
              <a:rPr lang="en-GB" sz="2000">
                <a:solidFill>
                  <a:srgbClr val="633547"/>
                </a:solidFill>
                <a:latin typeface="Calibri"/>
                <a:ea typeface="Calibri"/>
                <a:cs typeface="Calibri"/>
                <a:sym typeface="Calibri"/>
              </a:rPr>
              <a:t>No translated version or accessible language option</a:t>
            </a:r>
            <a:endParaRPr sz="2000">
              <a:solidFill>
                <a:srgbClr val="633547"/>
              </a:solidFill>
              <a:latin typeface="Calibri"/>
              <a:ea typeface="Calibri"/>
              <a:cs typeface="Calibri"/>
              <a:sym typeface="Calibri"/>
            </a:endParaRPr>
          </a:p>
        </p:txBody>
      </p:sp>
      <p:sp>
        <p:nvSpPr>
          <p:cNvPr id="402" name="Google Shape;402;p13"/>
          <p:cNvSpPr txBox="1"/>
          <p:nvPr/>
        </p:nvSpPr>
        <p:spPr>
          <a:xfrm>
            <a:off x="2618090" y="1345950"/>
            <a:ext cx="9091689" cy="25417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E1A44A"/>
              </a:buClr>
              <a:buSzPts val="2000"/>
              <a:buFont typeface="Calibri"/>
              <a:buNone/>
            </a:pPr>
            <a:r>
              <a:rPr lang="en-GB" sz="2000" b="1">
                <a:solidFill>
                  <a:srgbClr val="E1A44A"/>
                </a:solidFill>
                <a:latin typeface="Calibri"/>
                <a:ea typeface="Calibri"/>
                <a:cs typeface="Calibri"/>
                <a:sym typeface="Calibri"/>
              </a:rPr>
              <a:t>Common technical barriers in job applications:</a:t>
            </a:r>
            <a:endParaRPr sz="2000">
              <a:solidFill>
                <a:srgbClr val="E1A44A"/>
              </a:solidFill>
              <a:latin typeface="Calibri"/>
              <a:ea typeface="Calibri"/>
              <a:cs typeface="Calibri"/>
              <a:sym typeface="Calibri"/>
            </a:endParaRPr>
          </a:p>
          <a:p>
            <a:pPr marL="342900" marR="0" lvl="0" indent="-342900" algn="l" rtl="0">
              <a:spcBef>
                <a:spcPts val="25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Phone number fields that reject non-EU international formats (+380, +998, +234)</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Address fields that require a local postcode to validate</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Document upload systems that do not accept non-EU qualification certificates</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Automated CV parsing that fails to recognise foreign university names or job titles</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Identity verification steps requiring national ID formats not held by migrants</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Application deadlines with no timezone accommodation for those still relocating</a:t>
            </a:r>
            <a:endParaRPr/>
          </a:p>
        </p:txBody>
      </p:sp>
      <p:sp>
        <p:nvSpPr>
          <p:cNvPr id="403" name="Google Shape;403;p13"/>
          <p:cNvSpPr txBox="1"/>
          <p:nvPr/>
        </p:nvSpPr>
        <p:spPr>
          <a:xfrm>
            <a:off x="2618090" y="4066641"/>
            <a:ext cx="8099946" cy="17722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E1A44A"/>
              </a:buClr>
              <a:buSzPts val="2000"/>
              <a:buFont typeface="Calibri"/>
              <a:buNone/>
            </a:pPr>
            <a:r>
              <a:rPr lang="en-GB" sz="2000" b="1">
                <a:solidFill>
                  <a:srgbClr val="E1A44A"/>
                </a:solidFill>
                <a:latin typeface="Calibri"/>
                <a:ea typeface="Calibri"/>
                <a:cs typeface="Calibri"/>
                <a:sym typeface="Calibri"/>
              </a:rPr>
              <a:t>Common language and content barriers:</a:t>
            </a:r>
            <a:endParaRPr sz="2000">
              <a:solidFill>
                <a:srgbClr val="E1A44A"/>
              </a:solidFill>
              <a:latin typeface="Calibri"/>
              <a:ea typeface="Calibri"/>
              <a:cs typeface="Calibri"/>
              <a:sym typeface="Calibri"/>
            </a:endParaRPr>
          </a:p>
          <a:p>
            <a:pPr marL="342900" marR="0" lvl="0" indent="-342900" algn="l" rtl="0">
              <a:spcBef>
                <a:spcPts val="25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Job descriptions heavy with local idiom, acronyms, and sector jargon</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'Essential criteria' that reference local certifications only (e.g. FETAC, ECTS mapping not explained)</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No indication that non-EU applicants are eligible or welcome</a:t>
            </a:r>
            <a:endParaRPr/>
          </a:p>
        </p:txBody>
      </p:sp>
      <p:sp>
        <p:nvSpPr>
          <p:cNvPr id="404" name="Google Shape;404;p13"/>
          <p:cNvSpPr txBox="1"/>
          <p:nvPr/>
        </p:nvSpPr>
        <p:spPr>
          <a:xfrm>
            <a:off x="2773405" y="451712"/>
            <a:ext cx="8783971"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633547"/>
              </a:buClr>
              <a:buSzPts val="2000"/>
              <a:buFont typeface="Calibri"/>
              <a:buNone/>
            </a:pPr>
            <a:r>
              <a:rPr lang="en-GB" sz="2000">
                <a:solidFill>
                  <a:srgbClr val="633547"/>
                </a:solidFill>
                <a:latin typeface="Calibri"/>
                <a:ea typeface="Calibri"/>
                <a:cs typeface="Calibri"/>
                <a:sym typeface="Calibri"/>
              </a:rPr>
              <a:t>The recruitment funnel is where the most qualified migrant candidates are lost, before anyone even reviews their CV</a:t>
            </a:r>
            <a:r>
              <a:rPr lang="en-GB" sz="1800">
                <a:solidFill>
                  <a:srgbClr val="633547"/>
                </a:solidFill>
                <a:latin typeface="Calibri"/>
                <a:ea typeface="Calibri"/>
                <a:cs typeface="Calibri"/>
                <a:sym typeface="Calibri"/>
              </a:rPr>
              <a:t>.</a:t>
            </a:r>
            <a:endParaRPr/>
          </a:p>
        </p:txBody>
      </p:sp>
      <p:sp>
        <p:nvSpPr>
          <p:cNvPr id="405" name="Google Shape;405;p13"/>
          <p:cNvSpPr txBox="1"/>
          <p:nvPr/>
        </p:nvSpPr>
        <p:spPr>
          <a:xfrm>
            <a:off x="0" y="2061448"/>
            <a:ext cx="2784143"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a:solidFill>
                  <a:srgbClr val="FFFFFF"/>
                </a:solidFill>
                <a:latin typeface="Calibri"/>
                <a:ea typeface="Calibri"/>
                <a:cs typeface="Calibri"/>
                <a:sym typeface="Calibri"/>
              </a:rPr>
              <a:t>Barriers at the Application Stage</a:t>
            </a:r>
            <a:endParaRPr sz="3600">
              <a:solidFill>
                <a:srgbClr val="FFFFFF"/>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14"/>
          <p:cNvSpPr/>
          <p:nvPr/>
        </p:nvSpPr>
        <p:spPr>
          <a:xfrm>
            <a:off x="0" y="0"/>
            <a:ext cx="12192000" cy="6858000"/>
          </a:xfrm>
          <a:prstGeom prst="rect">
            <a:avLst/>
          </a:prstGeom>
          <a:solidFill>
            <a:srgbClr val="5CC0C6"/>
          </a:solidFill>
          <a:ln w="12700" cap="flat" cmpd="sng">
            <a:solidFill>
              <a:srgbClr val="5CC0C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1" name="Google Shape;411;p14"/>
          <p:cNvSpPr txBox="1"/>
          <p:nvPr/>
        </p:nvSpPr>
        <p:spPr>
          <a:xfrm>
            <a:off x="2863453" y="4012902"/>
            <a:ext cx="5736476" cy="10156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3000" b="1">
                <a:solidFill>
                  <a:schemeClr val="lt1"/>
                </a:solidFill>
                <a:latin typeface="Calibri"/>
                <a:ea typeface="Calibri"/>
                <a:cs typeface="Calibri"/>
                <a:sym typeface="Calibri"/>
              </a:rPr>
              <a:t>A LITTLE PROGRESS EACH DAY ADDS UP TO BIG RESULTS</a:t>
            </a:r>
            <a:endParaRPr/>
          </a:p>
        </p:txBody>
      </p:sp>
      <p:sp>
        <p:nvSpPr>
          <p:cNvPr id="412" name="Google Shape;412;p14"/>
          <p:cNvSpPr/>
          <p:nvPr/>
        </p:nvSpPr>
        <p:spPr>
          <a:xfrm>
            <a:off x="471893" y="153902"/>
            <a:ext cx="11011279" cy="6550196"/>
          </a:xfrm>
          <a:prstGeom prst="rect">
            <a:avLst/>
          </a:prstGeom>
          <a:solidFill>
            <a:srgbClr val="FFFFFF"/>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3" name="Google Shape;413;p14"/>
          <p:cNvSpPr txBox="1"/>
          <p:nvPr/>
        </p:nvSpPr>
        <p:spPr>
          <a:xfrm>
            <a:off x="531891" y="900537"/>
            <a:ext cx="1080902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633547"/>
              </a:buClr>
              <a:buSzPts val="2000"/>
              <a:buFont typeface="Calibri"/>
              <a:buNone/>
            </a:pPr>
            <a:r>
              <a:rPr lang="en-GB" sz="2000">
                <a:solidFill>
                  <a:srgbClr val="633547"/>
                </a:solidFill>
                <a:latin typeface="Calibri"/>
                <a:ea typeface="Calibri"/>
                <a:cs typeface="Calibri"/>
                <a:sym typeface="Calibri"/>
              </a:rPr>
              <a:t>Candidates who clear the application stage may still face significant digital barriers at interview.</a:t>
            </a:r>
            <a:endParaRPr sz="1800">
              <a:solidFill>
                <a:srgbClr val="633547"/>
              </a:solidFill>
              <a:latin typeface="Calibri"/>
              <a:ea typeface="Calibri"/>
              <a:cs typeface="Calibri"/>
              <a:sym typeface="Calibri"/>
            </a:endParaRPr>
          </a:p>
        </p:txBody>
      </p:sp>
      <p:sp>
        <p:nvSpPr>
          <p:cNvPr id="414" name="Google Shape;414;p14"/>
          <p:cNvSpPr txBox="1"/>
          <p:nvPr/>
        </p:nvSpPr>
        <p:spPr>
          <a:xfrm>
            <a:off x="531891" y="1339414"/>
            <a:ext cx="10951282" cy="274690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633547"/>
              </a:buClr>
              <a:buSzPts val="2000"/>
              <a:buFont typeface="Calibri"/>
              <a:buNone/>
            </a:pPr>
            <a:r>
              <a:rPr lang="en-GB" sz="2000" b="1">
                <a:solidFill>
                  <a:srgbClr val="633547"/>
                </a:solidFill>
                <a:latin typeface="Calibri"/>
                <a:ea typeface="Calibri"/>
                <a:cs typeface="Calibri"/>
                <a:sym typeface="Calibri"/>
              </a:rPr>
              <a:t>Platform and access barriers:</a:t>
            </a:r>
            <a:endParaRPr sz="2000">
              <a:solidFill>
                <a:srgbClr val="633547"/>
              </a:solidFill>
              <a:latin typeface="Calibri"/>
              <a:ea typeface="Calibri"/>
              <a:cs typeface="Calibri"/>
              <a:sym typeface="Calibri"/>
            </a:endParaRPr>
          </a:p>
          <a:p>
            <a:pPr marL="342900" marR="0" lvl="0" indent="-342900" algn="l" rtl="0">
              <a:spcBef>
                <a:spcPts val="25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Video interview platforms (HireVue, Teams, Zoom) that require specific hardware or operating systems</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Assumptions about broadband speed and stability, not all candidates have reliable home internet</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Pre-recorded video assessments with countdown timers that penalise those processing in a second language</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No option for text-based or async alternatives for candidates with limited spoken language confidence</a:t>
            </a:r>
            <a:endParaRPr/>
          </a:p>
        </p:txBody>
      </p:sp>
      <p:sp>
        <p:nvSpPr>
          <p:cNvPr id="415" name="Google Shape;415;p14"/>
          <p:cNvSpPr txBox="1"/>
          <p:nvPr/>
        </p:nvSpPr>
        <p:spPr>
          <a:xfrm>
            <a:off x="531891" y="4097351"/>
            <a:ext cx="10809027" cy="213904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633547"/>
              </a:buClr>
              <a:buSzPts val="2000"/>
              <a:buFont typeface="Calibri"/>
              <a:buNone/>
            </a:pPr>
            <a:r>
              <a:rPr lang="en-GB" sz="2000" b="1">
                <a:solidFill>
                  <a:srgbClr val="633547"/>
                </a:solidFill>
                <a:latin typeface="Calibri"/>
                <a:ea typeface="Calibri"/>
                <a:cs typeface="Calibri"/>
                <a:sym typeface="Calibri"/>
              </a:rPr>
              <a:t>Communication and format barriers:</a:t>
            </a:r>
            <a:endParaRPr sz="2000">
              <a:solidFill>
                <a:srgbClr val="633547"/>
              </a:solidFill>
              <a:latin typeface="Calibri"/>
              <a:ea typeface="Calibri"/>
              <a:cs typeface="Calibri"/>
              <a:sym typeface="Calibri"/>
            </a:endParaRPr>
          </a:p>
          <a:p>
            <a:pPr marL="342900" marR="0" lvl="0" indent="-342900" algn="l" rtl="0">
              <a:spcBef>
                <a:spcPts val="25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Interview questions loaded with idiom: 'hit the ground running', 'blue sky thinking', 'bandwidth'</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Behavioural question formats (STAR method) that are culturally specific and not universally taught</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No advance information about interview format, platform, or accessibility options</a:t>
            </a:r>
            <a:endParaRPr/>
          </a:p>
          <a:p>
            <a:pPr marL="342900" marR="0" lvl="0" indent="-342900" algn="l" rtl="0">
              <a:spcBef>
                <a:spcPts val="300"/>
              </a:spcBef>
              <a:spcAft>
                <a:spcPts val="0"/>
              </a:spcAft>
              <a:buClr>
                <a:srgbClr val="633547"/>
              </a:buClr>
              <a:buSzPts val="2000"/>
              <a:buFont typeface="Arial"/>
              <a:buChar char="•"/>
            </a:pPr>
            <a:r>
              <a:rPr lang="en-GB" sz="2000">
                <a:solidFill>
                  <a:srgbClr val="633547"/>
                </a:solidFill>
                <a:latin typeface="Calibri"/>
                <a:ea typeface="Calibri"/>
                <a:cs typeface="Calibri"/>
                <a:sym typeface="Calibri"/>
              </a:rPr>
              <a:t>Single-assessor panels, no structured scoring, allowing unconscious bias to drive decisions</a:t>
            </a:r>
            <a:endParaRPr/>
          </a:p>
          <a:p>
            <a:pPr marL="0" marR="0" lvl="0" indent="0" algn="l" rtl="0">
              <a:spcBef>
                <a:spcPts val="250"/>
              </a:spcBef>
              <a:spcAft>
                <a:spcPts val="0"/>
              </a:spcAft>
              <a:buClr>
                <a:schemeClr val="dk1"/>
              </a:buClr>
              <a:buSzPts val="1800"/>
              <a:buFont typeface="Calibri"/>
              <a:buNone/>
            </a:pPr>
            <a:r>
              <a:rPr lang="en-GB" sz="1800">
                <a:solidFill>
                  <a:schemeClr val="dk1"/>
                </a:solidFill>
                <a:latin typeface="Calibri"/>
                <a:ea typeface="Calibri"/>
                <a:cs typeface="Calibri"/>
                <a:sym typeface="Calibri"/>
              </a:rPr>
              <a:t> </a:t>
            </a:r>
            <a:endParaRPr/>
          </a:p>
        </p:txBody>
      </p:sp>
      <p:sp>
        <p:nvSpPr>
          <p:cNvPr id="416" name="Google Shape;416;p14"/>
          <p:cNvSpPr txBox="1"/>
          <p:nvPr/>
        </p:nvSpPr>
        <p:spPr>
          <a:xfrm>
            <a:off x="531891" y="6036343"/>
            <a:ext cx="10951281"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rgbClr val="633547"/>
                </a:solidFill>
                <a:latin typeface="Calibri"/>
                <a:ea typeface="Calibri"/>
                <a:cs typeface="Calibri"/>
                <a:sym typeface="Calibri"/>
              </a:rPr>
              <a:t>Each of these barriers filters out qualified candidates without generating any visible data about why</a:t>
            </a:r>
            <a:endParaRPr sz="2000">
              <a:solidFill>
                <a:srgbClr val="633547"/>
              </a:solidFill>
              <a:latin typeface="Calibri"/>
              <a:ea typeface="Calibri"/>
              <a:cs typeface="Calibri"/>
              <a:sym typeface="Calibri"/>
            </a:endParaRPr>
          </a:p>
        </p:txBody>
      </p:sp>
      <p:sp>
        <p:nvSpPr>
          <p:cNvPr id="417" name="Google Shape;417;p14"/>
          <p:cNvSpPr txBox="1"/>
          <p:nvPr/>
        </p:nvSpPr>
        <p:spPr>
          <a:xfrm>
            <a:off x="603017" y="153902"/>
            <a:ext cx="10809028" cy="646331"/>
          </a:xfrm>
          <a:prstGeom prst="rect">
            <a:avLst/>
          </a:prstGeom>
          <a:solidFill>
            <a:srgbClr val="FFFFFF"/>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a:solidFill>
                  <a:srgbClr val="E1A44A"/>
                </a:solidFill>
                <a:latin typeface="Arial"/>
                <a:ea typeface="Arial"/>
                <a:cs typeface="Arial"/>
                <a:sym typeface="Arial"/>
              </a:rPr>
              <a:t> </a:t>
            </a:r>
            <a:r>
              <a:rPr lang="en-GB" sz="3600" b="1">
                <a:solidFill>
                  <a:srgbClr val="E1A44A"/>
                </a:solidFill>
                <a:latin typeface="Calibri"/>
                <a:ea typeface="Calibri"/>
                <a:cs typeface="Calibri"/>
                <a:sym typeface="Calibri"/>
              </a:rPr>
              <a:t>Barriers at the Interview Stage</a:t>
            </a:r>
            <a:endParaRPr sz="3600">
              <a:solidFill>
                <a:srgbClr val="E1A44A"/>
              </a:solidFill>
              <a:latin typeface="Calibri"/>
              <a:ea typeface="Calibri"/>
              <a:cs typeface="Calibri"/>
              <a:sym typeface="Calibri"/>
            </a:endParaRPr>
          </a:p>
        </p:txBody>
      </p:sp>
      <p:grpSp>
        <p:nvGrpSpPr>
          <p:cNvPr id="418" name="Google Shape;418;p14"/>
          <p:cNvGrpSpPr/>
          <p:nvPr/>
        </p:nvGrpSpPr>
        <p:grpSpPr>
          <a:xfrm rot="10800000">
            <a:off x="10443430" y="243550"/>
            <a:ext cx="1674982" cy="1250887"/>
            <a:chOff x="3400450" y="986392"/>
            <a:chExt cx="1487826" cy="1083162"/>
          </a:xfrm>
        </p:grpSpPr>
        <p:sp>
          <p:nvSpPr>
            <p:cNvPr id="419" name="Google Shape;419;p14"/>
            <p:cNvSpPr/>
            <p:nvPr/>
          </p:nvSpPr>
          <p:spPr>
            <a:xfrm>
              <a:off x="3487136" y="1076570"/>
              <a:ext cx="1401140" cy="901165"/>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1A4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0" name="Google Shape;420;p14"/>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E1A4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5167</Words>
  <Application>Microsoft Office PowerPoint</Application>
  <PresentationFormat>Widescreen</PresentationFormat>
  <Paragraphs>421</Paragraphs>
  <Slides>38</Slides>
  <Notes>35</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38</vt:i4>
      </vt:variant>
    </vt:vector>
  </HeadingPairs>
  <TitlesOfParts>
    <vt:vector size="44" baseType="lpstr">
      <vt:lpstr>Arial</vt:lpstr>
      <vt:lpstr>Montserrat Light</vt:lpstr>
      <vt:lpstr>Calibri</vt:lpstr>
      <vt:lpstr>Montserrat</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Sanja Ivandic</cp:lastModifiedBy>
  <cp:revision>1</cp:revision>
  <dcterms:created xsi:type="dcterms:W3CDTF">2020-10-14T13:32:04Z</dcterms:created>
  <dcterms:modified xsi:type="dcterms:W3CDTF">2026-06-17T20:24:08Z</dcterms:modified>
</cp:coreProperties>
</file>