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Montserrat"/>
      <p:regular r:id="rId33"/>
      <p:bold r:id="rId34"/>
      <p:italic r:id="rId35"/>
      <p:boldItalic r:id="rId36"/>
    </p:embeddedFont>
    <p:embeddedFont>
      <p:font typeface="Montserrat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s7SAYSrBXjiDLXTGiDJQ3PbJuO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amantha Cart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Montserrat-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italic.fntdata"/><Relationship Id="rId12" Type="http://schemas.openxmlformats.org/officeDocument/2006/relationships/slide" Target="slides/slide6.xml"/><Relationship Id="rId34" Type="http://schemas.openxmlformats.org/officeDocument/2006/relationships/font" Target="fonts/Montserrat-bold.fntdata"/><Relationship Id="rId15" Type="http://schemas.openxmlformats.org/officeDocument/2006/relationships/slide" Target="slides/slide9.xml"/><Relationship Id="rId37" Type="http://schemas.openxmlformats.org/officeDocument/2006/relationships/font" Target="fonts/MontserratLight-regular.fntdata"/><Relationship Id="rId14" Type="http://schemas.openxmlformats.org/officeDocument/2006/relationships/slide" Target="slides/slide8.xml"/><Relationship Id="rId36" Type="http://schemas.openxmlformats.org/officeDocument/2006/relationships/font" Target="fonts/Montserrat-boldItalic.fntdata"/><Relationship Id="rId17" Type="http://schemas.openxmlformats.org/officeDocument/2006/relationships/slide" Target="slides/slide11.xml"/><Relationship Id="rId39" Type="http://schemas.openxmlformats.org/officeDocument/2006/relationships/font" Target="fonts/MontserratLight-italic.fntdata"/><Relationship Id="rId16" Type="http://schemas.openxmlformats.org/officeDocument/2006/relationships/slide" Target="slides/slide10.xml"/><Relationship Id="rId38" Type="http://schemas.openxmlformats.org/officeDocument/2006/relationships/font" Target="fonts/MontserratLight-bold.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3-18T11:51:53.918">
    <p:pos x="6000" y="0"/>
    <p:text>Needs a short explanation/definition earlier - see slide 15</p:text>
    <p:extLst>
      <p:ext uri="{C676402C-5697-4E1C-873F-D02D1690AC5C}">
        <p15:threadingInfo timeZoneBias="0"/>
      </p:ext>
      <p:ext uri="http://customooxmlschemas.google.com/">
        <go:slidesCustomData xmlns:go="http://customooxmlschemas.google.com/" commentPostId="AAAB2KY2kM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d979be36c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3ed979be36c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bb8c80c955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3bb8c80c955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3bb8c80c955_1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bb8c80c955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g3bb8c80c955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bb8c80c955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3bb8c80c955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3bb8c80c955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bb8c80c955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3bb8c80c955_1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3bb8c80c955_1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bb8c80c955_1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g3bb8c80c955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be1933bf29_2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3be1933bf29_2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b8c80c955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3bb8c80c955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d2c34edb40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g3d2c34edb40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be1933bf29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be1933bf29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ccb77580e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3ccb77580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9cdbd11a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3c9cdbd11a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be1933bf29_2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3be1933bf29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bcca6932b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g3bcca6932b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e1933bf29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e1933bf29_2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be1933bf29_2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hyperlink" Target="https://gamma.app/?utm_source=made-with-gamma"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hyperlink" Target="https://gamma.app/?utm_source=made-with-gamma"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12" name="Shape 12"/>
        <p:cNvGrpSpPr/>
        <p:nvPr/>
      </p:nvGrpSpPr>
      <p:grpSpPr>
        <a:xfrm>
          <a:off x="0" y="0"/>
          <a:ext cx="0" cy="0"/>
          <a:chOff x="0" y="0"/>
          <a:chExt cx="0" cy="0"/>
        </a:xfrm>
      </p:grpSpPr>
      <p:sp>
        <p:nvSpPr>
          <p:cNvPr id="13" name="Google Shape;13;p23"/>
          <p:cNvSpPr/>
          <p:nvPr/>
        </p:nvSpPr>
        <p:spPr>
          <a:xfrm>
            <a:off x="0" y="4006900"/>
            <a:ext cx="4883406" cy="2433658"/>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14" name="Google Shape;14;p23"/>
          <p:cNvPicPr preferRelativeResize="0"/>
          <p:nvPr/>
        </p:nvPicPr>
        <p:blipFill rotWithShape="1">
          <a:blip r:embed="rId2">
            <a:alphaModFix/>
          </a:blip>
          <a:srcRect b="0" l="0" r="0" t="0"/>
          <a:stretch/>
        </p:blipFill>
        <p:spPr>
          <a:xfrm>
            <a:off x="9562531" y="6188703"/>
            <a:ext cx="2054262" cy="457426"/>
          </a:xfrm>
          <a:prstGeom prst="rect">
            <a:avLst/>
          </a:prstGeom>
          <a:noFill/>
          <a:ln>
            <a:noFill/>
          </a:ln>
        </p:spPr>
      </p:pic>
      <p:sp>
        <p:nvSpPr>
          <p:cNvPr id="15" name="Google Shape;15;p23"/>
          <p:cNvSpPr/>
          <p:nvPr>
            <p:ph idx="2" type="pic"/>
          </p:nvPr>
        </p:nvSpPr>
        <p:spPr>
          <a:xfrm>
            <a:off x="0" y="1821716"/>
            <a:ext cx="12192000" cy="4102976"/>
          </a:xfrm>
          <a:prstGeom prst="rect">
            <a:avLst/>
          </a:prstGeom>
          <a:solidFill>
            <a:srgbClr val="D8D8D8"/>
          </a:solidFill>
          <a:ln>
            <a:noFill/>
          </a:ln>
        </p:spPr>
      </p:sp>
      <p:pic>
        <p:nvPicPr>
          <p:cNvPr id="16" name="Google Shape;16;p23"/>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77" name="Shape 77"/>
        <p:cNvGrpSpPr/>
        <p:nvPr/>
      </p:nvGrpSpPr>
      <p:grpSpPr>
        <a:xfrm>
          <a:off x="0" y="0"/>
          <a:ext cx="0" cy="0"/>
          <a:chOff x="0" y="0"/>
          <a:chExt cx="0" cy="0"/>
        </a:xfrm>
      </p:grpSpPr>
      <p:sp>
        <p:nvSpPr>
          <p:cNvPr id="78" name="Google Shape;78;p32"/>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 name="Google Shape;79;p32"/>
          <p:cNvSpPr/>
          <p:nvPr/>
        </p:nvSpPr>
        <p:spPr>
          <a:xfrm rot="-5400000">
            <a:off x="4865194" y="-19370"/>
            <a:ext cx="6141020" cy="68967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80" name="Google Shape;80;p32"/>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32"/>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2" name="Google Shape;82;p32"/>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83" name="Google Shape;83;p32"/>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84" name="Shape 84"/>
        <p:cNvGrpSpPr/>
        <p:nvPr/>
      </p:nvGrpSpPr>
      <p:grpSpPr>
        <a:xfrm>
          <a:off x="0" y="0"/>
          <a:ext cx="0" cy="0"/>
          <a:chOff x="0" y="0"/>
          <a:chExt cx="0" cy="0"/>
        </a:xfrm>
      </p:grpSpPr>
      <p:sp>
        <p:nvSpPr>
          <p:cNvPr id="85" name="Google Shape;85;p33"/>
          <p:cNvSpPr/>
          <p:nvPr/>
        </p:nvSpPr>
        <p:spPr>
          <a:xfrm>
            <a:off x="0" y="16329"/>
            <a:ext cx="4780547"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3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3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33"/>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33"/>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33"/>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33"/>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33"/>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33"/>
          <p:cNvSpPr/>
          <p:nvPr>
            <p:ph idx="8" type="pic"/>
          </p:nvPr>
        </p:nvSpPr>
        <p:spPr>
          <a:xfrm>
            <a:off x="-48344" y="0"/>
            <a:ext cx="3570477" cy="6858000"/>
          </a:xfrm>
          <a:prstGeom prst="rect">
            <a:avLst/>
          </a:prstGeom>
          <a:solidFill>
            <a:srgbClr val="D8D8D8"/>
          </a:solidFill>
          <a:ln>
            <a:noFill/>
          </a:ln>
        </p:spPr>
      </p:sp>
      <p:sp>
        <p:nvSpPr>
          <p:cNvPr id="94" name="Google Shape;94;p33"/>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33"/>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96" name="Shape 96"/>
        <p:cNvGrpSpPr/>
        <p:nvPr/>
      </p:nvGrpSpPr>
      <p:grpSpPr>
        <a:xfrm>
          <a:off x="0" y="0"/>
          <a:ext cx="0" cy="0"/>
          <a:chOff x="0" y="0"/>
          <a:chExt cx="0" cy="0"/>
        </a:xfrm>
      </p:grpSpPr>
      <p:sp>
        <p:nvSpPr>
          <p:cNvPr id="97" name="Google Shape;97;p34"/>
          <p:cNvSpPr/>
          <p:nvPr>
            <p:ph idx="2" type="pic"/>
          </p:nvPr>
        </p:nvSpPr>
        <p:spPr>
          <a:xfrm>
            <a:off x="0" y="-12469"/>
            <a:ext cx="12192000" cy="6870469"/>
          </a:xfrm>
          <a:prstGeom prst="rect">
            <a:avLst/>
          </a:prstGeom>
          <a:solidFill>
            <a:srgbClr val="BFBFBF"/>
          </a:solidFill>
          <a:ln>
            <a:noFill/>
          </a:ln>
        </p:spPr>
      </p:sp>
      <p:sp>
        <p:nvSpPr>
          <p:cNvPr id="98" name="Google Shape;98;p34"/>
          <p:cNvSpPr txBox="1"/>
          <p:nvPr>
            <p:ph idx="1" type="body"/>
          </p:nvPr>
        </p:nvSpPr>
        <p:spPr>
          <a:xfrm>
            <a:off x="4063536" y="4333157"/>
            <a:ext cx="4064926" cy="577734"/>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34"/>
          <p:cNvSpPr txBox="1"/>
          <p:nvPr>
            <p:ph idx="3" type="body"/>
          </p:nvPr>
        </p:nvSpPr>
        <p:spPr>
          <a:xfrm>
            <a:off x="2031074" y="2070919"/>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100" name="Shape 100"/>
        <p:cNvGrpSpPr/>
        <p:nvPr/>
      </p:nvGrpSpPr>
      <p:grpSpPr>
        <a:xfrm>
          <a:off x="0" y="0"/>
          <a:ext cx="0" cy="0"/>
          <a:chOff x="0" y="0"/>
          <a:chExt cx="0" cy="0"/>
        </a:xfrm>
      </p:grpSpPr>
      <p:sp>
        <p:nvSpPr>
          <p:cNvPr id="101" name="Google Shape;101;p35"/>
          <p:cNvSpPr/>
          <p:nvPr/>
        </p:nvSpPr>
        <p:spPr>
          <a:xfrm flipH="1" rot="10800000">
            <a:off x="11357811" y="0"/>
            <a:ext cx="82804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35"/>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03" name="Google Shape;103;p35"/>
          <p:cNvPicPr preferRelativeResize="0"/>
          <p:nvPr/>
        </p:nvPicPr>
        <p:blipFill rotWithShape="1">
          <a:blip r:embed="rId2">
            <a:alphaModFix/>
          </a:blip>
          <a:srcRect b="0" l="0" r="0" t="0"/>
          <a:stretch/>
        </p:blipFill>
        <p:spPr>
          <a:xfrm>
            <a:off x="6920581" y="354148"/>
            <a:ext cx="4094254" cy="6404164"/>
          </a:xfrm>
          <a:prstGeom prst="rect">
            <a:avLst/>
          </a:prstGeom>
          <a:noFill/>
          <a:ln>
            <a:noFill/>
          </a:ln>
        </p:spPr>
      </p:pic>
      <p:sp>
        <p:nvSpPr>
          <p:cNvPr id="104" name="Google Shape;104;p35"/>
          <p:cNvSpPr/>
          <p:nvPr>
            <p:ph idx="2" type="pic"/>
          </p:nvPr>
        </p:nvSpPr>
        <p:spPr>
          <a:xfrm>
            <a:off x="7735037" y="1373925"/>
            <a:ext cx="2444127" cy="4336988"/>
          </a:xfrm>
          <a:prstGeom prst="rect">
            <a:avLst/>
          </a:prstGeom>
          <a:solidFill>
            <a:srgbClr val="D8D8D8"/>
          </a:solidFill>
          <a:ln>
            <a:noFill/>
          </a:ln>
        </p:spPr>
      </p:sp>
      <p:sp>
        <p:nvSpPr>
          <p:cNvPr id="105" name="Google Shape;105;p35"/>
          <p:cNvSpPr txBox="1"/>
          <p:nvPr>
            <p:ph idx="3" type="body"/>
          </p:nvPr>
        </p:nvSpPr>
        <p:spPr>
          <a:xfrm>
            <a:off x="607553" y="2016633"/>
            <a:ext cx="5881763"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06" name="Google Shape;106;p35"/>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107" name="Google Shape;107;p35"/>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08" name="Shape 108"/>
        <p:cNvGrpSpPr/>
        <p:nvPr/>
      </p:nvGrpSpPr>
      <p:grpSpPr>
        <a:xfrm>
          <a:off x="0" y="0"/>
          <a:ext cx="0" cy="0"/>
          <a:chOff x="0" y="0"/>
          <a:chExt cx="0" cy="0"/>
        </a:xfrm>
      </p:grpSpPr>
      <p:sp>
        <p:nvSpPr>
          <p:cNvPr id="109" name="Google Shape;109;p36"/>
          <p:cNvSpPr/>
          <p:nvPr/>
        </p:nvSpPr>
        <p:spPr>
          <a:xfrm>
            <a:off x="0" y="-1"/>
            <a:ext cx="6096000" cy="6844027"/>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36"/>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36"/>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36"/>
          <p:cNvSpPr/>
          <p:nvPr>
            <p:ph idx="3" type="pic"/>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113" name="Shape 113"/>
        <p:cNvGrpSpPr/>
        <p:nvPr/>
      </p:nvGrpSpPr>
      <p:grpSpPr>
        <a:xfrm>
          <a:off x="0" y="0"/>
          <a:ext cx="0" cy="0"/>
          <a:chOff x="0" y="0"/>
          <a:chExt cx="0" cy="0"/>
        </a:xfrm>
      </p:grpSpPr>
      <p:sp>
        <p:nvSpPr>
          <p:cNvPr id="114" name="Google Shape;114;p37"/>
          <p:cNvSpPr/>
          <p:nvPr/>
        </p:nvSpPr>
        <p:spPr>
          <a:xfrm rot="-5400000">
            <a:off x="4192375" y="-642572"/>
            <a:ext cx="3807250" cy="812984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37"/>
          <p:cNvSpPr txBox="1"/>
          <p:nvPr>
            <p:ph idx="1" type="body"/>
          </p:nvPr>
        </p:nvSpPr>
        <p:spPr>
          <a:xfrm>
            <a:off x="4063536" y="4285031"/>
            <a:ext cx="4064926" cy="577734"/>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37"/>
          <p:cNvSpPr txBox="1"/>
          <p:nvPr>
            <p:ph idx="2" type="body"/>
          </p:nvPr>
        </p:nvSpPr>
        <p:spPr>
          <a:xfrm>
            <a:off x="2031074" y="2022793"/>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37"/>
          <p:cNvSpPr/>
          <p:nvPr>
            <p:ph idx="3" type="pic"/>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118" name="Shape 118"/>
        <p:cNvGrpSpPr/>
        <p:nvPr/>
      </p:nvGrpSpPr>
      <p:grpSpPr>
        <a:xfrm>
          <a:off x="0" y="0"/>
          <a:ext cx="0" cy="0"/>
          <a:chOff x="0" y="0"/>
          <a:chExt cx="0" cy="0"/>
        </a:xfrm>
      </p:grpSpPr>
      <p:sp>
        <p:nvSpPr>
          <p:cNvPr id="119" name="Google Shape;119;p38"/>
          <p:cNvSpPr/>
          <p:nvPr/>
        </p:nvSpPr>
        <p:spPr>
          <a:xfrm rot="-5400000">
            <a:off x="5088466" y="-5088468"/>
            <a:ext cx="2015069"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38"/>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38"/>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2" name="Shape 122"/>
        <p:cNvGrpSpPr/>
        <p:nvPr/>
      </p:nvGrpSpPr>
      <p:grpSpPr>
        <a:xfrm>
          <a:off x="0" y="0"/>
          <a:ext cx="0" cy="0"/>
          <a:chOff x="0" y="0"/>
          <a:chExt cx="0" cy="0"/>
        </a:xfrm>
      </p:grpSpPr>
      <p:sp>
        <p:nvSpPr>
          <p:cNvPr id="123" name="Google Shape;123;p39"/>
          <p:cNvSpPr/>
          <p:nvPr/>
        </p:nvSpPr>
        <p:spPr>
          <a:xfrm>
            <a:off x="7396842" y="5431639"/>
            <a:ext cx="4795157" cy="697353"/>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39"/>
          <p:cNvSpPr/>
          <p:nvPr>
            <p:ph idx="2" type="pic"/>
          </p:nvPr>
        </p:nvSpPr>
        <p:spPr>
          <a:xfrm>
            <a:off x="0" y="1643594"/>
            <a:ext cx="12192000" cy="3977264"/>
          </a:xfrm>
          <a:prstGeom prst="rect">
            <a:avLst/>
          </a:prstGeom>
          <a:solidFill>
            <a:srgbClr val="D8D8D8"/>
          </a:solidFill>
          <a:ln>
            <a:noFill/>
          </a:ln>
        </p:spPr>
      </p:sp>
      <p:sp>
        <p:nvSpPr>
          <p:cNvPr id="125" name="Google Shape;125;p39"/>
          <p:cNvSpPr txBox="1"/>
          <p:nvPr>
            <p:ph idx="1" type="body"/>
          </p:nvPr>
        </p:nvSpPr>
        <p:spPr>
          <a:xfrm>
            <a:off x="7551945" y="5547251"/>
            <a:ext cx="4381736" cy="46612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39"/>
          <p:cNvSpPr txBox="1"/>
          <p:nvPr>
            <p:ph idx="3" type="body"/>
          </p:nvPr>
        </p:nvSpPr>
        <p:spPr>
          <a:xfrm>
            <a:off x="639015" y="3790144"/>
            <a:ext cx="5881764" cy="6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7" name="Google Shape;127;p39"/>
          <p:cNvPicPr preferRelativeResize="0"/>
          <p:nvPr/>
        </p:nvPicPr>
        <p:blipFill rotWithShape="1">
          <a:blip r:embed="rId2">
            <a:alphaModFix/>
          </a:blip>
          <a:srcRect b="0" l="0" r="0" t="0"/>
          <a:stretch/>
        </p:blipFill>
        <p:spPr>
          <a:xfrm>
            <a:off x="565420" y="5916072"/>
            <a:ext cx="2054262" cy="457426"/>
          </a:xfrm>
          <a:prstGeom prst="rect">
            <a:avLst/>
          </a:prstGeom>
          <a:noFill/>
          <a:ln>
            <a:noFill/>
          </a:ln>
        </p:spPr>
      </p:pic>
      <p:pic>
        <p:nvPicPr>
          <p:cNvPr id="128" name="Google Shape;128;p39"/>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29" name="Shape 129"/>
        <p:cNvGrpSpPr/>
        <p:nvPr/>
      </p:nvGrpSpPr>
      <p:grpSpPr>
        <a:xfrm>
          <a:off x="0" y="0"/>
          <a:ext cx="0" cy="0"/>
          <a:chOff x="0" y="0"/>
          <a:chExt cx="0" cy="0"/>
        </a:xfrm>
      </p:grpSpPr>
      <p:sp>
        <p:nvSpPr>
          <p:cNvPr id="130" name="Google Shape;130;p22"/>
          <p:cNvSpPr/>
          <p:nvPr/>
        </p:nvSpPr>
        <p:spPr>
          <a:xfrm>
            <a:off x="0" y="0"/>
            <a:ext cx="12192000" cy="6858001"/>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22"/>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32" name="Google Shape;132;p22"/>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33" name="Google Shape;133;p22"/>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PROMOTE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34" name="Google Shape;134;p22"/>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35" name="Google Shape;135;p22"/>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36" name="Google Shape;136;p2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37" name="Google Shape;137;p2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141" name="Shape 141"/>
        <p:cNvGrpSpPr/>
        <p:nvPr/>
      </p:nvGrpSpPr>
      <p:grpSpPr>
        <a:xfrm>
          <a:off x="0" y="0"/>
          <a:ext cx="0" cy="0"/>
          <a:chOff x="0" y="0"/>
          <a:chExt cx="0" cy="0"/>
        </a:xfrm>
      </p:grpSpPr>
      <p:sp>
        <p:nvSpPr>
          <p:cNvPr id="142" name="Google Shape;142;g3ed979be36c_0_303"/>
          <p:cNvSpPr/>
          <p:nvPr>
            <p:ph idx="2" type="pic"/>
          </p:nvPr>
        </p:nvSpPr>
        <p:spPr>
          <a:xfrm>
            <a:off x="482600" y="1562099"/>
            <a:ext cx="2095500" cy="3733800"/>
          </a:xfrm>
          <a:prstGeom prst="rect">
            <a:avLst/>
          </a:prstGeom>
          <a:solidFill>
            <a:srgbClr val="BFBFBF"/>
          </a:solidFill>
          <a:ln>
            <a:noFill/>
          </a:ln>
        </p:spPr>
      </p:sp>
      <p:sp>
        <p:nvSpPr>
          <p:cNvPr id="143" name="Google Shape;143;g3ed979be36c_0_303"/>
          <p:cNvSpPr/>
          <p:nvPr>
            <p:ph idx="3" type="pic"/>
          </p:nvPr>
        </p:nvSpPr>
        <p:spPr>
          <a:xfrm>
            <a:off x="2781300" y="1562099"/>
            <a:ext cx="2095500" cy="3733800"/>
          </a:xfrm>
          <a:prstGeom prst="rect">
            <a:avLst/>
          </a:prstGeom>
          <a:solidFill>
            <a:srgbClr val="BFBFBF"/>
          </a:solidFill>
          <a:ln>
            <a:noFill/>
          </a:ln>
        </p:spPr>
      </p:sp>
      <p:sp>
        <p:nvSpPr>
          <p:cNvPr id="144" name="Google Shape;144;g3ed979be36c_0_303"/>
          <p:cNvSpPr/>
          <p:nvPr>
            <p:ph idx="4" type="pic"/>
          </p:nvPr>
        </p:nvSpPr>
        <p:spPr>
          <a:xfrm>
            <a:off x="5080000" y="1562099"/>
            <a:ext cx="2095500" cy="3733800"/>
          </a:xfrm>
          <a:prstGeom prst="rect">
            <a:avLst/>
          </a:prstGeom>
          <a:solidFill>
            <a:srgbClr val="BFBFBF"/>
          </a:solidFill>
          <a:ln>
            <a:noFill/>
          </a:ln>
        </p:spPr>
      </p:sp>
      <p:sp>
        <p:nvSpPr>
          <p:cNvPr id="145" name="Google Shape;145;g3ed979be36c_0_303"/>
          <p:cNvSpPr/>
          <p:nvPr>
            <p:ph idx="5" type="pic"/>
          </p:nvPr>
        </p:nvSpPr>
        <p:spPr>
          <a:xfrm>
            <a:off x="7378700" y="1562099"/>
            <a:ext cx="2095500" cy="3733800"/>
          </a:xfrm>
          <a:prstGeom prst="rect">
            <a:avLst/>
          </a:prstGeom>
          <a:solidFill>
            <a:srgbClr val="BFBFBF"/>
          </a:solidFill>
          <a:ln>
            <a:noFill/>
          </a:ln>
        </p:spPr>
      </p:sp>
      <p:sp>
        <p:nvSpPr>
          <p:cNvPr id="146" name="Google Shape;146;g3ed979be36c_0_303"/>
          <p:cNvSpPr/>
          <p:nvPr>
            <p:ph idx="6" type="pic"/>
          </p:nvPr>
        </p:nvSpPr>
        <p:spPr>
          <a:xfrm>
            <a:off x="9677400" y="1562099"/>
            <a:ext cx="2095500" cy="3733800"/>
          </a:xfrm>
          <a:prstGeom prst="rect">
            <a:avLst/>
          </a:prstGeom>
          <a:solidFill>
            <a:srgbClr val="BFBFBF"/>
          </a:solidFill>
          <a:ln>
            <a:noFill/>
          </a:ln>
        </p:spPr>
      </p:sp>
      <p:pic>
        <p:nvPicPr>
          <p:cNvPr id="147" name="Google Shape;147;g3ed979be36c_0_303"/>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148" name="Google Shape;148;g3ed979be36c_0_303"/>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17" name="Shape 17"/>
        <p:cNvGrpSpPr/>
        <p:nvPr/>
      </p:nvGrpSpPr>
      <p:grpSpPr>
        <a:xfrm>
          <a:off x="0" y="0"/>
          <a:ext cx="0" cy="0"/>
          <a:chOff x="0" y="0"/>
          <a:chExt cx="0" cy="0"/>
        </a:xfrm>
      </p:grpSpPr>
      <p:pic>
        <p:nvPicPr>
          <p:cNvPr id="18" name="Google Shape;18;p24"/>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19" name="Google Shape;19;p24"/>
          <p:cNvSpPr/>
          <p:nvPr>
            <p:ph idx="2" type="pic"/>
          </p:nvPr>
        </p:nvSpPr>
        <p:spPr>
          <a:xfrm>
            <a:off x="0" y="1841863"/>
            <a:ext cx="12192000" cy="3973272"/>
          </a:xfrm>
          <a:prstGeom prst="rect">
            <a:avLst/>
          </a:prstGeom>
          <a:solidFill>
            <a:srgbClr val="BFBFBF"/>
          </a:solidFill>
          <a:ln>
            <a:noFill/>
          </a:ln>
        </p:spPr>
      </p:sp>
      <p:pic>
        <p:nvPicPr>
          <p:cNvPr id="20" name="Google Shape;20;p24"/>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149" name="Shape 149"/>
        <p:cNvGrpSpPr/>
        <p:nvPr/>
      </p:nvGrpSpPr>
      <p:grpSpPr>
        <a:xfrm>
          <a:off x="0" y="0"/>
          <a:ext cx="0" cy="0"/>
          <a:chOff x="0" y="0"/>
          <a:chExt cx="0" cy="0"/>
        </a:xfrm>
      </p:grpSpPr>
      <p:sp>
        <p:nvSpPr>
          <p:cNvPr id="150" name="Google Shape;150;g3ed979be36c_0_311"/>
          <p:cNvSpPr/>
          <p:nvPr/>
        </p:nvSpPr>
        <p:spPr>
          <a:xfrm>
            <a:off x="2167324" y="772371"/>
            <a:ext cx="9503700" cy="50631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51" name="Google Shape;151;g3ed979be36c_0_311"/>
          <p:cNvSpPr/>
          <p:nvPr>
            <p:ph idx="2" type="pic"/>
          </p:nvPr>
        </p:nvSpPr>
        <p:spPr>
          <a:xfrm>
            <a:off x="388401" y="385460"/>
            <a:ext cx="4107900" cy="6087000"/>
          </a:xfrm>
          <a:prstGeom prst="rect">
            <a:avLst/>
          </a:prstGeom>
          <a:solidFill>
            <a:srgbClr val="BFBFBF"/>
          </a:solidFill>
          <a:ln>
            <a:noFill/>
          </a:ln>
        </p:spPr>
      </p:sp>
      <p:sp>
        <p:nvSpPr>
          <p:cNvPr id="152" name="Google Shape;152;g3ed979be36c_0_311"/>
          <p:cNvSpPr txBox="1"/>
          <p:nvPr>
            <p:ph idx="1" type="body"/>
          </p:nvPr>
        </p:nvSpPr>
        <p:spPr>
          <a:xfrm>
            <a:off x="4940626" y="3429001"/>
            <a:ext cx="6414600" cy="21240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153" name="Shape 153"/>
        <p:cNvGrpSpPr/>
        <p:nvPr/>
      </p:nvGrpSpPr>
      <p:grpSpPr>
        <a:xfrm>
          <a:off x="0" y="0"/>
          <a:ext cx="0" cy="0"/>
          <a:chOff x="0" y="0"/>
          <a:chExt cx="0" cy="0"/>
        </a:xfrm>
      </p:grpSpPr>
      <p:sp>
        <p:nvSpPr>
          <p:cNvPr id="154" name="Google Shape;154;g3ed979be36c_0_315"/>
          <p:cNvSpPr/>
          <p:nvPr/>
        </p:nvSpPr>
        <p:spPr>
          <a:xfrm flipH="1" rot="10800000">
            <a:off x="-1" y="0"/>
            <a:ext cx="13824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g3ed979be36c_0_315"/>
          <p:cNvSpPr txBox="1"/>
          <p:nvPr>
            <p:ph idx="1" type="body"/>
          </p:nvPr>
        </p:nvSpPr>
        <p:spPr>
          <a:xfrm>
            <a:off x="2089770" y="2542435"/>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g3ed979be36c_0_315"/>
          <p:cNvSpPr txBox="1"/>
          <p:nvPr>
            <p:ph idx="2" type="body"/>
          </p:nvPr>
        </p:nvSpPr>
        <p:spPr>
          <a:xfrm>
            <a:off x="2815882" y="2542436"/>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g3ed979be36c_0_315"/>
          <p:cNvSpPr txBox="1"/>
          <p:nvPr>
            <p:ph idx="3" type="body"/>
          </p:nvPr>
        </p:nvSpPr>
        <p:spPr>
          <a:xfrm>
            <a:off x="2089770" y="3120297"/>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g3ed979be36c_0_315"/>
          <p:cNvSpPr txBox="1"/>
          <p:nvPr>
            <p:ph idx="4" type="body"/>
          </p:nvPr>
        </p:nvSpPr>
        <p:spPr>
          <a:xfrm>
            <a:off x="2815882" y="3120298"/>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g3ed979be36c_0_315"/>
          <p:cNvSpPr txBox="1"/>
          <p:nvPr>
            <p:ph idx="5" type="body"/>
          </p:nvPr>
        </p:nvSpPr>
        <p:spPr>
          <a:xfrm>
            <a:off x="2089770" y="3699366"/>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g3ed979be36c_0_315"/>
          <p:cNvSpPr txBox="1"/>
          <p:nvPr>
            <p:ph idx="6" type="body"/>
          </p:nvPr>
        </p:nvSpPr>
        <p:spPr>
          <a:xfrm>
            <a:off x="2815882" y="3699367"/>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g3ed979be36c_0_315"/>
          <p:cNvSpPr txBox="1"/>
          <p:nvPr>
            <p:ph idx="7" type="body"/>
          </p:nvPr>
        </p:nvSpPr>
        <p:spPr>
          <a:xfrm>
            <a:off x="2089770" y="4281692"/>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g3ed979be36c_0_315"/>
          <p:cNvSpPr txBox="1"/>
          <p:nvPr>
            <p:ph idx="8" type="body"/>
          </p:nvPr>
        </p:nvSpPr>
        <p:spPr>
          <a:xfrm>
            <a:off x="2815882" y="4281693"/>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g3ed979be36c_0_315"/>
          <p:cNvSpPr txBox="1"/>
          <p:nvPr>
            <p:ph idx="9" type="body"/>
          </p:nvPr>
        </p:nvSpPr>
        <p:spPr>
          <a:xfrm>
            <a:off x="2089770" y="4860791"/>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 name="Google Shape;164;g3ed979be36c_0_315"/>
          <p:cNvSpPr txBox="1"/>
          <p:nvPr>
            <p:ph idx="13" type="body"/>
          </p:nvPr>
        </p:nvSpPr>
        <p:spPr>
          <a:xfrm>
            <a:off x="2815882" y="4860792"/>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g3ed979be36c_0_315"/>
          <p:cNvSpPr/>
          <p:nvPr>
            <p:ph idx="14" type="pic"/>
          </p:nvPr>
        </p:nvSpPr>
        <p:spPr>
          <a:xfrm>
            <a:off x="788894" y="340862"/>
            <a:ext cx="11403000" cy="1903800"/>
          </a:xfrm>
          <a:prstGeom prst="rect">
            <a:avLst/>
          </a:prstGeom>
          <a:solidFill>
            <a:srgbClr val="BFBFBF"/>
          </a:solidFill>
          <a:ln>
            <a:noFill/>
          </a:ln>
        </p:spPr>
      </p:sp>
      <p:cxnSp>
        <p:nvCxnSpPr>
          <p:cNvPr id="166" name="Google Shape;166;g3ed979be36c_0_315"/>
          <p:cNvCxnSpPr/>
          <p:nvPr/>
        </p:nvCxnSpPr>
        <p:spPr>
          <a:xfrm flipH="1" rot="10800000">
            <a:off x="2006098" y="3111758"/>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67" name="Google Shape;167;g3ed979be36c_0_315"/>
          <p:cNvCxnSpPr/>
          <p:nvPr/>
        </p:nvCxnSpPr>
        <p:spPr>
          <a:xfrm flipH="1" rot="10800000">
            <a:off x="2006098" y="3689581"/>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68" name="Google Shape;168;g3ed979be36c_0_315"/>
          <p:cNvCxnSpPr/>
          <p:nvPr/>
        </p:nvCxnSpPr>
        <p:spPr>
          <a:xfrm flipH="1" rot="10800000">
            <a:off x="2006098" y="4267404"/>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69" name="Google Shape;169;g3ed979be36c_0_315"/>
          <p:cNvCxnSpPr/>
          <p:nvPr/>
        </p:nvCxnSpPr>
        <p:spPr>
          <a:xfrm flipH="1" rot="10800000">
            <a:off x="2006098" y="4845227"/>
            <a:ext cx="9108000" cy="14400"/>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170" name="Shape 170"/>
        <p:cNvGrpSpPr/>
        <p:nvPr/>
      </p:nvGrpSpPr>
      <p:grpSpPr>
        <a:xfrm>
          <a:off x="0" y="0"/>
          <a:ext cx="0" cy="0"/>
          <a:chOff x="0" y="0"/>
          <a:chExt cx="0" cy="0"/>
        </a:xfrm>
      </p:grpSpPr>
      <p:sp>
        <p:nvSpPr>
          <p:cNvPr id="171" name="Google Shape;171;g3ed979be36c_0_332"/>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g3ed979be36c_0_332"/>
          <p:cNvSpPr/>
          <p:nvPr/>
        </p:nvSpPr>
        <p:spPr>
          <a:xfrm rot="-5400000">
            <a:off x="2858331" y="-2026340"/>
            <a:ext cx="6141000" cy="109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73" name="Google Shape;173;g3ed979be36c_0_332"/>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g3ed979be36c_0_332"/>
          <p:cNvSpPr txBox="1"/>
          <p:nvPr>
            <p:ph idx="2" type="body"/>
          </p:nvPr>
        </p:nvSpPr>
        <p:spPr>
          <a:xfrm>
            <a:off x="904856" y="1989039"/>
            <a:ext cx="10053000" cy="42504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75" name="Google Shape;175;g3ed979be36c_0_332"/>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176" name="Google Shape;176;g3ed979be36c_0_332"/>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177" name="Shape 177"/>
        <p:cNvGrpSpPr/>
        <p:nvPr/>
      </p:nvGrpSpPr>
      <p:grpSpPr>
        <a:xfrm>
          <a:off x="0" y="0"/>
          <a:ext cx="0" cy="0"/>
          <a:chOff x="0" y="0"/>
          <a:chExt cx="0" cy="0"/>
        </a:xfrm>
      </p:grpSpPr>
      <p:sp>
        <p:nvSpPr>
          <p:cNvPr id="178" name="Google Shape;178;g3ed979be36c_0_339"/>
          <p:cNvSpPr/>
          <p:nvPr/>
        </p:nvSpPr>
        <p:spPr>
          <a:xfrm>
            <a:off x="6982690" y="527858"/>
            <a:ext cx="4721100" cy="58023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79" name="Google Shape;179;g3ed979be36c_0_339"/>
          <p:cNvSpPr txBox="1"/>
          <p:nvPr>
            <p:ph idx="1" type="body"/>
          </p:nvPr>
        </p:nvSpPr>
        <p:spPr>
          <a:xfrm>
            <a:off x="7276362" y="543238"/>
            <a:ext cx="2067000" cy="582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g3ed979be36c_0_339"/>
          <p:cNvSpPr/>
          <p:nvPr>
            <p:ph idx="2" type="pic"/>
          </p:nvPr>
        </p:nvSpPr>
        <p:spPr>
          <a:xfrm>
            <a:off x="238772" y="2626822"/>
            <a:ext cx="7708200" cy="3396900"/>
          </a:xfrm>
          <a:prstGeom prst="rect">
            <a:avLst/>
          </a:prstGeom>
          <a:solidFill>
            <a:srgbClr val="BFBFBF"/>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showMasterSp="0">
  <p:cSld name="Slide 1 master">
    <p:spTree>
      <p:nvGrpSpPr>
        <p:cNvPr id="181" name="Shape 181"/>
        <p:cNvGrpSpPr/>
        <p:nvPr/>
      </p:nvGrpSpPr>
      <p:grpSpPr>
        <a:xfrm>
          <a:off x="0" y="0"/>
          <a:ext cx="0" cy="0"/>
          <a:chOff x="0" y="0"/>
          <a:chExt cx="0" cy="0"/>
        </a:xfrm>
      </p:grpSpPr>
      <p:pic>
        <p:nvPicPr>
          <p:cNvPr descr="preencoded.png" id="182" name="Google Shape;182;g3ed979be36c_0_3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3" name="Google Shape;183;g3ed979be36c_0_343"/>
          <p:cNvSpPr/>
          <p:nvPr/>
        </p:nvSpPr>
        <p:spPr>
          <a:xfrm>
            <a:off x="0" y="0"/>
            <a:ext cx="12192000" cy="6858000"/>
          </a:xfrm>
          <a:prstGeom prst="rect">
            <a:avLst/>
          </a:prstGeom>
          <a:solidFill>
            <a:srgbClr val="FAF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67" u="none" cap="none" strike="noStrike">
              <a:solidFill>
                <a:srgbClr val="000000"/>
              </a:solidFill>
              <a:latin typeface="Arial"/>
              <a:ea typeface="Arial"/>
              <a:cs typeface="Arial"/>
              <a:sym typeface="Arial"/>
            </a:endParaRPr>
          </a:p>
        </p:txBody>
      </p:sp>
      <p:pic>
        <p:nvPicPr>
          <p:cNvPr descr="preencoded.png" id="184" name="Google Shape;184;g3ed979be36c_0_343">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showMasterSp="0">
  <p:cSld name="Slide 2 master">
    <p:spTree>
      <p:nvGrpSpPr>
        <p:cNvPr id="185" name="Shape 185"/>
        <p:cNvGrpSpPr/>
        <p:nvPr/>
      </p:nvGrpSpPr>
      <p:grpSpPr>
        <a:xfrm>
          <a:off x="0" y="0"/>
          <a:ext cx="0" cy="0"/>
          <a:chOff x="0" y="0"/>
          <a:chExt cx="0" cy="0"/>
        </a:xfrm>
      </p:grpSpPr>
      <p:pic>
        <p:nvPicPr>
          <p:cNvPr descr="preencoded.png" id="186" name="Google Shape;186;g3ed979be36c_0_3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7" name="Google Shape;187;g3ed979be36c_0_347"/>
          <p:cNvSpPr/>
          <p:nvPr/>
        </p:nvSpPr>
        <p:spPr>
          <a:xfrm>
            <a:off x="0" y="0"/>
            <a:ext cx="12192000" cy="6858000"/>
          </a:xfrm>
          <a:prstGeom prst="rect">
            <a:avLst/>
          </a:prstGeom>
          <a:solidFill>
            <a:srgbClr val="FAF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8" name="Google Shape;188;g3ed979be36c_0_347">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89" name="Shape 189"/>
        <p:cNvGrpSpPr/>
        <p:nvPr/>
      </p:nvGrpSpPr>
      <p:grpSpPr>
        <a:xfrm>
          <a:off x="0" y="0"/>
          <a:ext cx="0" cy="0"/>
          <a:chOff x="0" y="0"/>
          <a:chExt cx="0" cy="0"/>
        </a:xfrm>
      </p:grpSpPr>
      <p:sp>
        <p:nvSpPr>
          <p:cNvPr id="190" name="Google Shape;190;g3ed979be36c_0_351"/>
          <p:cNvSpPr/>
          <p:nvPr/>
        </p:nvSpPr>
        <p:spPr>
          <a:xfrm>
            <a:off x="0" y="-1"/>
            <a:ext cx="6096000" cy="68439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g3ed979be36c_0_351"/>
          <p:cNvSpPr txBox="1"/>
          <p:nvPr>
            <p:ph idx="1" type="body"/>
          </p:nvPr>
        </p:nvSpPr>
        <p:spPr>
          <a:xfrm>
            <a:off x="701135" y="2344759"/>
            <a:ext cx="4866900" cy="36666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g3ed979be36c_0_351"/>
          <p:cNvSpPr txBox="1"/>
          <p:nvPr>
            <p:ph idx="2" type="body"/>
          </p:nvPr>
        </p:nvSpPr>
        <p:spPr>
          <a:xfrm>
            <a:off x="701136" y="650590"/>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g3ed979be36c_0_351"/>
          <p:cNvSpPr/>
          <p:nvPr>
            <p:ph idx="3" type="pic"/>
          </p:nvPr>
        </p:nvSpPr>
        <p:spPr>
          <a:xfrm>
            <a:off x="6083676" y="0"/>
            <a:ext cx="5361000" cy="68580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194" name="Shape 194"/>
        <p:cNvGrpSpPr/>
        <p:nvPr/>
      </p:nvGrpSpPr>
      <p:grpSpPr>
        <a:xfrm>
          <a:off x="0" y="0"/>
          <a:ext cx="0" cy="0"/>
          <a:chOff x="0" y="0"/>
          <a:chExt cx="0" cy="0"/>
        </a:xfrm>
      </p:grpSpPr>
      <p:pic>
        <p:nvPicPr>
          <p:cNvPr id="195" name="Google Shape;195;g3ed979be36c_0_356"/>
          <p:cNvPicPr preferRelativeResize="0"/>
          <p:nvPr/>
        </p:nvPicPr>
        <p:blipFill rotWithShape="1">
          <a:blip r:embed="rId2">
            <a:alphaModFix/>
          </a:blip>
          <a:srcRect b="11087" l="-18314" r="29195" t="15974"/>
          <a:stretch/>
        </p:blipFill>
        <p:spPr>
          <a:xfrm flipH="1">
            <a:off x="812091" y="1837630"/>
            <a:ext cx="7881343" cy="5020370"/>
          </a:xfrm>
          <a:prstGeom prst="rect">
            <a:avLst/>
          </a:prstGeom>
          <a:noFill/>
          <a:ln>
            <a:noFill/>
          </a:ln>
        </p:spPr>
      </p:pic>
      <p:sp>
        <p:nvSpPr>
          <p:cNvPr id="196" name="Google Shape;196;g3ed979be36c_0_356"/>
          <p:cNvSpPr/>
          <p:nvPr>
            <p:ph idx="2" type="pic"/>
          </p:nvPr>
        </p:nvSpPr>
        <p:spPr>
          <a:xfrm>
            <a:off x="838567" y="2042830"/>
            <a:ext cx="4791600" cy="3654600"/>
          </a:xfrm>
          <a:prstGeom prst="rect">
            <a:avLst/>
          </a:prstGeom>
          <a:solidFill>
            <a:srgbClr val="D8D8D8"/>
          </a:solidFill>
          <a:ln>
            <a:noFill/>
          </a:ln>
        </p:spPr>
      </p:sp>
      <p:sp>
        <p:nvSpPr>
          <p:cNvPr id="197" name="Google Shape;197;g3ed979be36c_0_356"/>
          <p:cNvSpPr txBox="1"/>
          <p:nvPr>
            <p:ph idx="1" type="body"/>
          </p:nvPr>
        </p:nvSpPr>
        <p:spPr>
          <a:xfrm>
            <a:off x="6578872" y="593866"/>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g3ed979be36c_0_356"/>
          <p:cNvSpPr txBox="1"/>
          <p:nvPr>
            <p:ph idx="3" type="body"/>
          </p:nvPr>
        </p:nvSpPr>
        <p:spPr>
          <a:xfrm>
            <a:off x="6578871" y="1890384"/>
            <a:ext cx="49911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g3ed979be36c_0_356"/>
          <p:cNvSpPr/>
          <p:nvPr/>
        </p:nvSpPr>
        <p:spPr>
          <a:xfrm flipH="1" rot="10800000">
            <a:off x="0" y="2"/>
            <a:ext cx="847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00" name="Google Shape;200;g3ed979be36c_0_356"/>
          <p:cNvCxnSpPr/>
          <p:nvPr/>
        </p:nvCxnSpPr>
        <p:spPr>
          <a:xfrm>
            <a:off x="319172" y="6535423"/>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01" name="Google Shape;201;g3ed979be36c_0_356"/>
          <p:cNvSpPr txBox="1"/>
          <p:nvPr/>
        </p:nvSpPr>
        <p:spPr>
          <a:xfrm rot="-5400000">
            <a:off x="-1499138" y="4502779"/>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202" name="Shape 202"/>
        <p:cNvGrpSpPr/>
        <p:nvPr/>
      </p:nvGrpSpPr>
      <p:grpSpPr>
        <a:xfrm>
          <a:off x="0" y="0"/>
          <a:ext cx="0" cy="0"/>
          <a:chOff x="0" y="0"/>
          <a:chExt cx="0" cy="0"/>
        </a:xfrm>
      </p:grpSpPr>
      <p:sp>
        <p:nvSpPr>
          <p:cNvPr id="203" name="Google Shape;203;g3ed979be36c_0_364"/>
          <p:cNvSpPr/>
          <p:nvPr/>
        </p:nvSpPr>
        <p:spPr>
          <a:xfrm rot="-5400000">
            <a:off x="4192276" y="-642522"/>
            <a:ext cx="3807300" cy="8129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g3ed979be36c_0_364"/>
          <p:cNvSpPr txBox="1"/>
          <p:nvPr>
            <p:ph idx="1" type="body"/>
          </p:nvPr>
        </p:nvSpPr>
        <p:spPr>
          <a:xfrm>
            <a:off x="4063536" y="4285031"/>
            <a:ext cx="4065000" cy="577800"/>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5" name="Google Shape;205;g3ed979be36c_0_364"/>
          <p:cNvSpPr txBox="1"/>
          <p:nvPr>
            <p:ph idx="2" type="body"/>
          </p:nvPr>
        </p:nvSpPr>
        <p:spPr>
          <a:xfrm>
            <a:off x="2031074" y="2022793"/>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g3ed979be36c_0_364"/>
          <p:cNvSpPr/>
          <p:nvPr>
            <p:ph idx="3" type="pic"/>
          </p:nvPr>
        </p:nvSpPr>
        <p:spPr>
          <a:xfrm>
            <a:off x="-2" y="-7299"/>
            <a:ext cx="12192000" cy="6865200"/>
          </a:xfrm>
          <a:prstGeom prst="rect">
            <a:avLst/>
          </a:prstGeom>
          <a:solidFill>
            <a:srgbClr val="BFBFBF"/>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207" name="Shape 207"/>
        <p:cNvGrpSpPr/>
        <p:nvPr/>
      </p:nvGrpSpPr>
      <p:grpSpPr>
        <a:xfrm>
          <a:off x="0" y="0"/>
          <a:ext cx="0" cy="0"/>
          <a:chOff x="0" y="0"/>
          <a:chExt cx="0" cy="0"/>
        </a:xfrm>
      </p:grpSpPr>
      <p:sp>
        <p:nvSpPr>
          <p:cNvPr id="208" name="Google Shape;208;g3ed979be36c_0_369"/>
          <p:cNvSpPr/>
          <p:nvPr/>
        </p:nvSpPr>
        <p:spPr>
          <a:xfrm>
            <a:off x="7396842" y="5079821"/>
            <a:ext cx="4795200" cy="6975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g3ed979be36c_0_369"/>
          <p:cNvSpPr/>
          <p:nvPr>
            <p:ph idx="2" type="pic"/>
          </p:nvPr>
        </p:nvSpPr>
        <p:spPr>
          <a:xfrm>
            <a:off x="0" y="1291776"/>
            <a:ext cx="12192000" cy="3977400"/>
          </a:xfrm>
          <a:prstGeom prst="rect">
            <a:avLst/>
          </a:prstGeom>
          <a:solidFill>
            <a:srgbClr val="D8D8D8"/>
          </a:solidFill>
          <a:ln>
            <a:noFill/>
          </a:ln>
        </p:spPr>
      </p:sp>
      <p:sp>
        <p:nvSpPr>
          <p:cNvPr id="210" name="Google Shape;210;g3ed979be36c_0_369"/>
          <p:cNvSpPr txBox="1"/>
          <p:nvPr>
            <p:ph idx="1" type="body"/>
          </p:nvPr>
        </p:nvSpPr>
        <p:spPr>
          <a:xfrm>
            <a:off x="7551945" y="5195433"/>
            <a:ext cx="4381800" cy="466200"/>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1" name="Google Shape;211;g3ed979be36c_0_369"/>
          <p:cNvSpPr txBox="1"/>
          <p:nvPr>
            <p:ph idx="3" type="body"/>
          </p:nvPr>
        </p:nvSpPr>
        <p:spPr>
          <a:xfrm>
            <a:off x="639015" y="3438326"/>
            <a:ext cx="5881800" cy="6342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2" name="Google Shape;212;g3ed979be36c_0_369"/>
          <p:cNvPicPr preferRelativeResize="0"/>
          <p:nvPr/>
        </p:nvPicPr>
        <p:blipFill rotWithShape="1">
          <a:blip r:embed="rId2">
            <a:alphaModFix/>
          </a:blip>
          <a:srcRect b="0" l="0" r="0" t="0"/>
          <a:stretch/>
        </p:blipFill>
        <p:spPr>
          <a:xfrm>
            <a:off x="671433" y="5838468"/>
            <a:ext cx="9926231" cy="972640"/>
          </a:xfrm>
          <a:prstGeom prst="rect">
            <a:avLst/>
          </a:prstGeom>
          <a:noFill/>
          <a:ln>
            <a:noFill/>
          </a:ln>
        </p:spPr>
      </p:pic>
      <p:pic>
        <p:nvPicPr>
          <p:cNvPr id="213" name="Google Shape;213;g3ed979be36c_0_369"/>
          <p:cNvPicPr preferRelativeResize="0"/>
          <p:nvPr/>
        </p:nvPicPr>
        <p:blipFill rotWithShape="1">
          <a:blip r:embed="rId3">
            <a:alphaModFix/>
          </a:blip>
          <a:srcRect b="0" l="0" r="0" t="0"/>
          <a:stretch/>
        </p:blipFill>
        <p:spPr>
          <a:xfrm>
            <a:off x="8784771" y="271218"/>
            <a:ext cx="2774184" cy="8084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21" name="Shape 21"/>
        <p:cNvGrpSpPr/>
        <p:nvPr/>
      </p:nvGrpSpPr>
      <p:grpSpPr>
        <a:xfrm>
          <a:off x="0" y="0"/>
          <a:ext cx="0" cy="0"/>
          <a:chOff x="0" y="0"/>
          <a:chExt cx="0" cy="0"/>
        </a:xfrm>
      </p:grpSpPr>
      <p:pic>
        <p:nvPicPr>
          <p:cNvPr id="22" name="Google Shape;22;p25"/>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23" name="Google Shape;23;p25"/>
          <p:cNvSpPr/>
          <p:nvPr>
            <p:ph idx="2" type="pic"/>
          </p:nvPr>
        </p:nvSpPr>
        <p:spPr>
          <a:xfrm>
            <a:off x="482600" y="1841499"/>
            <a:ext cx="2095500" cy="3733801"/>
          </a:xfrm>
          <a:prstGeom prst="rect">
            <a:avLst/>
          </a:prstGeom>
          <a:solidFill>
            <a:srgbClr val="BFBFBF"/>
          </a:solidFill>
          <a:ln>
            <a:noFill/>
          </a:ln>
        </p:spPr>
      </p:sp>
      <p:pic>
        <p:nvPicPr>
          <p:cNvPr id="24" name="Google Shape;24;p25"/>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
        <p:nvSpPr>
          <p:cNvPr id="25" name="Google Shape;25;p25"/>
          <p:cNvSpPr/>
          <p:nvPr>
            <p:ph idx="3" type="pic"/>
          </p:nvPr>
        </p:nvSpPr>
        <p:spPr>
          <a:xfrm>
            <a:off x="2781300" y="1841499"/>
            <a:ext cx="2095500" cy="3733801"/>
          </a:xfrm>
          <a:prstGeom prst="rect">
            <a:avLst/>
          </a:prstGeom>
          <a:solidFill>
            <a:srgbClr val="BFBFBF"/>
          </a:solidFill>
          <a:ln>
            <a:noFill/>
          </a:ln>
        </p:spPr>
      </p:sp>
      <p:sp>
        <p:nvSpPr>
          <p:cNvPr id="26" name="Google Shape;26;p25"/>
          <p:cNvSpPr/>
          <p:nvPr>
            <p:ph idx="4" type="pic"/>
          </p:nvPr>
        </p:nvSpPr>
        <p:spPr>
          <a:xfrm>
            <a:off x="5080000" y="1841499"/>
            <a:ext cx="2095500" cy="3733801"/>
          </a:xfrm>
          <a:prstGeom prst="rect">
            <a:avLst/>
          </a:prstGeom>
          <a:solidFill>
            <a:srgbClr val="BFBFBF"/>
          </a:solidFill>
          <a:ln>
            <a:noFill/>
          </a:ln>
        </p:spPr>
      </p:sp>
      <p:sp>
        <p:nvSpPr>
          <p:cNvPr id="27" name="Google Shape;27;p25"/>
          <p:cNvSpPr/>
          <p:nvPr>
            <p:ph idx="5" type="pic"/>
          </p:nvPr>
        </p:nvSpPr>
        <p:spPr>
          <a:xfrm>
            <a:off x="7378700" y="1841499"/>
            <a:ext cx="2095500" cy="3733801"/>
          </a:xfrm>
          <a:prstGeom prst="rect">
            <a:avLst/>
          </a:prstGeom>
          <a:solidFill>
            <a:srgbClr val="BFBFBF"/>
          </a:solidFill>
          <a:ln>
            <a:noFill/>
          </a:ln>
        </p:spPr>
      </p:sp>
      <p:sp>
        <p:nvSpPr>
          <p:cNvPr id="28" name="Google Shape;28;p25"/>
          <p:cNvSpPr/>
          <p:nvPr>
            <p:ph idx="6" type="pic"/>
          </p:nvPr>
        </p:nvSpPr>
        <p:spPr>
          <a:xfrm>
            <a:off x="9677400" y="1841499"/>
            <a:ext cx="2095500" cy="3733801"/>
          </a:xfrm>
          <a:prstGeom prst="rect">
            <a:avLst/>
          </a:prstGeom>
          <a:solidFill>
            <a:srgbClr val="BFBFBF"/>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14" name="Shape 214"/>
        <p:cNvGrpSpPr/>
        <p:nvPr/>
      </p:nvGrpSpPr>
      <p:grpSpPr>
        <a:xfrm>
          <a:off x="0" y="0"/>
          <a:ext cx="0" cy="0"/>
          <a:chOff x="0" y="0"/>
          <a:chExt cx="0" cy="0"/>
        </a:xfrm>
      </p:grpSpPr>
      <p:sp>
        <p:nvSpPr>
          <p:cNvPr id="215" name="Google Shape;215;g3ed979be36c_0_376"/>
          <p:cNvSpPr/>
          <p:nvPr/>
        </p:nvSpPr>
        <p:spPr>
          <a:xfrm>
            <a:off x="0" y="0"/>
            <a:ext cx="12192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g3ed979be36c_0_376"/>
          <p:cNvSpPr/>
          <p:nvPr/>
        </p:nvSpPr>
        <p:spPr>
          <a:xfrm>
            <a:off x="424669" y="528535"/>
            <a:ext cx="64986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17" name="Google Shape;217;g3ed979be36c_0_376"/>
          <p:cNvSpPr/>
          <p:nvPr/>
        </p:nvSpPr>
        <p:spPr>
          <a:xfrm>
            <a:off x="7347983" y="564843"/>
            <a:ext cx="45891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18" name="Google Shape;218;g3ed979be36c_0_376"/>
          <p:cNvSpPr/>
          <p:nvPr/>
        </p:nvSpPr>
        <p:spPr>
          <a:xfrm>
            <a:off x="424669" y="2014904"/>
            <a:ext cx="5845500" cy="249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PROMOTE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19" name="Google Shape;219;g3ed979be36c_0_376"/>
          <p:cNvCxnSpPr/>
          <p:nvPr/>
        </p:nvCxnSpPr>
        <p:spPr>
          <a:xfrm>
            <a:off x="7098716" y="-1"/>
            <a:ext cx="0" cy="5540400"/>
          </a:xfrm>
          <a:prstGeom prst="straightConnector1">
            <a:avLst/>
          </a:prstGeom>
          <a:noFill/>
          <a:ln cap="flat" cmpd="sng" w="9525">
            <a:solidFill>
              <a:schemeClr val="lt1"/>
            </a:solidFill>
            <a:prstDash val="solid"/>
            <a:miter lim="800000"/>
            <a:headEnd len="sm" w="sm" type="none"/>
            <a:tailEnd len="sm" w="sm" type="none"/>
          </a:ln>
        </p:spPr>
      </p:cxnSp>
      <p:cxnSp>
        <p:nvCxnSpPr>
          <p:cNvPr id="220" name="Google Shape;220;g3ed979be36c_0_376"/>
          <p:cNvCxnSpPr/>
          <p:nvPr/>
        </p:nvCxnSpPr>
        <p:spPr>
          <a:xfrm rot="10800000">
            <a:off x="116" y="1620217"/>
            <a:ext cx="7098600" cy="0"/>
          </a:xfrm>
          <a:prstGeom prst="straightConnector1">
            <a:avLst/>
          </a:prstGeom>
          <a:noFill/>
          <a:ln cap="flat" cmpd="sng" w="9525">
            <a:solidFill>
              <a:schemeClr val="lt1"/>
            </a:solidFill>
            <a:prstDash val="solid"/>
            <a:miter lim="800000"/>
            <a:headEnd len="sm" w="sm" type="none"/>
            <a:tailEnd len="sm" w="sm" type="none"/>
          </a:ln>
        </p:spPr>
      </p:cxnSp>
      <p:sp>
        <p:nvSpPr>
          <p:cNvPr id="221" name="Google Shape;221;g3ed979be36c_0_376"/>
          <p:cNvSpPr/>
          <p:nvPr/>
        </p:nvSpPr>
        <p:spPr>
          <a:xfrm>
            <a:off x="0" y="5968370"/>
            <a:ext cx="121920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22" name="Google Shape;222;g3ed979be36c_0_376"/>
          <p:cNvCxnSpPr/>
          <p:nvPr/>
        </p:nvCxnSpPr>
        <p:spPr>
          <a:xfrm rot="10800000">
            <a:off x="0" y="55404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223" name="Shape 223"/>
        <p:cNvGrpSpPr/>
        <p:nvPr/>
      </p:nvGrpSpPr>
      <p:grpSpPr>
        <a:xfrm>
          <a:off x="0" y="0"/>
          <a:ext cx="0" cy="0"/>
          <a:chOff x="0" y="0"/>
          <a:chExt cx="0" cy="0"/>
        </a:xfrm>
      </p:grpSpPr>
      <p:sp>
        <p:nvSpPr>
          <p:cNvPr id="224" name="Google Shape;224;g3ed979be36c_0_385"/>
          <p:cNvSpPr/>
          <p:nvPr/>
        </p:nvSpPr>
        <p:spPr>
          <a:xfrm>
            <a:off x="0" y="3300983"/>
            <a:ext cx="4883400" cy="2433600"/>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225" name="Google Shape;225;g3ed979be36c_0_385"/>
          <p:cNvSpPr/>
          <p:nvPr>
            <p:ph idx="2" type="pic"/>
          </p:nvPr>
        </p:nvSpPr>
        <p:spPr>
          <a:xfrm>
            <a:off x="0" y="1504101"/>
            <a:ext cx="12192000" cy="3714600"/>
          </a:xfrm>
          <a:prstGeom prst="rect">
            <a:avLst/>
          </a:prstGeom>
          <a:solidFill>
            <a:srgbClr val="D8D8D8"/>
          </a:solidFill>
          <a:ln>
            <a:noFill/>
          </a:ln>
        </p:spPr>
      </p:sp>
      <p:pic>
        <p:nvPicPr>
          <p:cNvPr id="226" name="Google Shape;226;g3ed979be36c_0_385"/>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227" name="Google Shape;227;g3ed979be36c_0_385"/>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228" name="Shape 228"/>
        <p:cNvGrpSpPr/>
        <p:nvPr/>
      </p:nvGrpSpPr>
      <p:grpSpPr>
        <a:xfrm>
          <a:off x="0" y="0"/>
          <a:ext cx="0" cy="0"/>
          <a:chOff x="0" y="0"/>
          <a:chExt cx="0" cy="0"/>
        </a:xfrm>
      </p:grpSpPr>
      <p:sp>
        <p:nvSpPr>
          <p:cNvPr id="229" name="Google Shape;229;g3ed979be36c_0_390"/>
          <p:cNvSpPr/>
          <p:nvPr>
            <p:ph idx="2" type="pic"/>
          </p:nvPr>
        </p:nvSpPr>
        <p:spPr>
          <a:xfrm>
            <a:off x="0" y="1547839"/>
            <a:ext cx="12192000" cy="3973200"/>
          </a:xfrm>
          <a:prstGeom prst="rect">
            <a:avLst/>
          </a:prstGeom>
          <a:solidFill>
            <a:srgbClr val="BFBFBF"/>
          </a:solidFill>
          <a:ln>
            <a:noFill/>
          </a:ln>
        </p:spPr>
      </p:sp>
      <p:pic>
        <p:nvPicPr>
          <p:cNvPr id="230" name="Google Shape;230;g3ed979be36c_0_390"/>
          <p:cNvPicPr preferRelativeResize="0"/>
          <p:nvPr/>
        </p:nvPicPr>
        <p:blipFill rotWithShape="1">
          <a:blip r:embed="rId2">
            <a:alphaModFix/>
          </a:blip>
          <a:srcRect b="0" l="0" r="0" t="0"/>
          <a:stretch/>
        </p:blipFill>
        <p:spPr>
          <a:xfrm>
            <a:off x="694879" y="5745058"/>
            <a:ext cx="9926231" cy="972640"/>
          </a:xfrm>
          <a:prstGeom prst="rect">
            <a:avLst/>
          </a:prstGeom>
          <a:noFill/>
          <a:ln>
            <a:noFill/>
          </a:ln>
        </p:spPr>
      </p:pic>
      <p:pic>
        <p:nvPicPr>
          <p:cNvPr id="231" name="Google Shape;231;g3ed979be36c_0_390"/>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232" name="Shape 232"/>
        <p:cNvGrpSpPr/>
        <p:nvPr/>
      </p:nvGrpSpPr>
      <p:grpSpPr>
        <a:xfrm>
          <a:off x="0" y="0"/>
          <a:ext cx="0" cy="0"/>
          <a:chOff x="0" y="0"/>
          <a:chExt cx="0" cy="0"/>
        </a:xfrm>
      </p:grpSpPr>
      <p:sp>
        <p:nvSpPr>
          <p:cNvPr id="233" name="Google Shape;233;g3ed979be36c_0_394"/>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g3ed979be36c_0_394"/>
          <p:cNvSpPr/>
          <p:nvPr/>
        </p:nvSpPr>
        <p:spPr>
          <a:xfrm rot="-5400000">
            <a:off x="2862680" y="-2030690"/>
            <a:ext cx="6141000" cy="1091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35" name="Google Shape;235;g3ed979be36c_0_394"/>
          <p:cNvSpPr/>
          <p:nvPr>
            <p:ph idx="2" type="pic"/>
          </p:nvPr>
        </p:nvSpPr>
        <p:spPr>
          <a:xfrm>
            <a:off x="799128" y="746272"/>
            <a:ext cx="10203600" cy="5365500"/>
          </a:xfrm>
          <a:prstGeom prst="rect">
            <a:avLst/>
          </a:prstGeom>
          <a:solidFill>
            <a:srgbClr val="BFBFBF"/>
          </a:solidFill>
          <a:ln>
            <a:noFill/>
          </a:ln>
        </p:spPr>
      </p:sp>
      <p:cxnSp>
        <p:nvCxnSpPr>
          <p:cNvPr id="236" name="Google Shape;236;g3ed979be36c_0_394"/>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37" name="Google Shape;237;g3ed979be36c_0_394"/>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238" name="Shape 238"/>
        <p:cNvGrpSpPr/>
        <p:nvPr/>
      </p:nvGrpSpPr>
      <p:grpSpPr>
        <a:xfrm>
          <a:off x="0" y="0"/>
          <a:ext cx="0" cy="0"/>
          <a:chOff x="0" y="0"/>
          <a:chExt cx="0" cy="0"/>
        </a:xfrm>
      </p:grpSpPr>
      <p:sp>
        <p:nvSpPr>
          <p:cNvPr id="239" name="Google Shape;239;g3ed979be36c_0_400"/>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g3ed979be36c_0_400"/>
          <p:cNvSpPr/>
          <p:nvPr/>
        </p:nvSpPr>
        <p:spPr>
          <a:xfrm rot="-5400000">
            <a:off x="4865185" y="-19340"/>
            <a:ext cx="6141000" cy="689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41" name="Google Shape;241;g3ed979be36c_0_400"/>
          <p:cNvSpPr txBox="1"/>
          <p:nvPr>
            <p:ph idx="1" type="body"/>
          </p:nvPr>
        </p:nvSpPr>
        <p:spPr>
          <a:xfrm>
            <a:off x="4825907" y="826894"/>
            <a:ext cx="6341700" cy="51663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2" name="Google Shape;242;g3ed979be36c_0_400"/>
          <p:cNvSpPr txBox="1"/>
          <p:nvPr>
            <p:ph idx="2" type="body"/>
          </p:nvPr>
        </p:nvSpPr>
        <p:spPr>
          <a:xfrm>
            <a:off x="600999" y="835090"/>
            <a:ext cx="3125700" cy="1774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43" name="Google Shape;243;g3ed979be36c_0_400"/>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44" name="Google Shape;244;g3ed979be36c_0_400"/>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245" name="Shape 245"/>
        <p:cNvGrpSpPr/>
        <p:nvPr/>
      </p:nvGrpSpPr>
      <p:grpSpPr>
        <a:xfrm>
          <a:off x="0" y="0"/>
          <a:ext cx="0" cy="0"/>
          <a:chOff x="0" y="0"/>
          <a:chExt cx="0" cy="0"/>
        </a:xfrm>
      </p:grpSpPr>
      <p:sp>
        <p:nvSpPr>
          <p:cNvPr id="246" name="Google Shape;246;g3ed979be36c_0_407"/>
          <p:cNvSpPr/>
          <p:nvPr/>
        </p:nvSpPr>
        <p:spPr>
          <a:xfrm>
            <a:off x="0" y="16329"/>
            <a:ext cx="4780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g3ed979be36c_0_407"/>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8" name="Google Shape;248;g3ed979be36c_0_407"/>
          <p:cNvSpPr txBox="1"/>
          <p:nvPr>
            <p:ph idx="2" type="body"/>
          </p:nvPr>
        </p:nvSpPr>
        <p:spPr>
          <a:xfrm>
            <a:off x="4912294" y="134561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g3ed979be36c_0_407"/>
          <p:cNvSpPr txBox="1"/>
          <p:nvPr>
            <p:ph idx="3" type="body"/>
          </p:nvPr>
        </p:nvSpPr>
        <p:spPr>
          <a:xfrm>
            <a:off x="3880331" y="614396"/>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0" name="Google Shape;250;g3ed979be36c_0_407"/>
          <p:cNvSpPr txBox="1"/>
          <p:nvPr>
            <p:ph idx="4" type="body"/>
          </p:nvPr>
        </p:nvSpPr>
        <p:spPr>
          <a:xfrm>
            <a:off x="4912292" y="2770036"/>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1" name="Google Shape;251;g3ed979be36c_0_407"/>
          <p:cNvSpPr txBox="1"/>
          <p:nvPr>
            <p:ph idx="5" type="body"/>
          </p:nvPr>
        </p:nvSpPr>
        <p:spPr>
          <a:xfrm>
            <a:off x="4912293" y="3268749"/>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g3ed979be36c_0_407"/>
          <p:cNvSpPr txBox="1"/>
          <p:nvPr>
            <p:ph idx="6" type="body"/>
          </p:nvPr>
        </p:nvSpPr>
        <p:spPr>
          <a:xfrm>
            <a:off x="4927790" y="463383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3" name="Google Shape;253;g3ed979be36c_0_407"/>
          <p:cNvSpPr txBox="1"/>
          <p:nvPr>
            <p:ph idx="7" type="body"/>
          </p:nvPr>
        </p:nvSpPr>
        <p:spPr>
          <a:xfrm>
            <a:off x="4927791" y="513254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4" name="Google Shape;254;g3ed979be36c_0_407"/>
          <p:cNvSpPr/>
          <p:nvPr>
            <p:ph idx="8" type="pic"/>
          </p:nvPr>
        </p:nvSpPr>
        <p:spPr>
          <a:xfrm>
            <a:off x="-48344" y="0"/>
            <a:ext cx="3570600" cy="6858000"/>
          </a:xfrm>
          <a:prstGeom prst="rect">
            <a:avLst/>
          </a:prstGeom>
          <a:solidFill>
            <a:srgbClr val="D8D8D8"/>
          </a:solidFill>
          <a:ln>
            <a:noFill/>
          </a:ln>
        </p:spPr>
      </p:sp>
      <p:sp>
        <p:nvSpPr>
          <p:cNvPr id="255" name="Google Shape;255;g3ed979be36c_0_407"/>
          <p:cNvSpPr txBox="1"/>
          <p:nvPr>
            <p:ph idx="9" type="body"/>
          </p:nvPr>
        </p:nvSpPr>
        <p:spPr>
          <a:xfrm>
            <a:off x="3918849" y="2558717"/>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g3ed979be36c_0_407"/>
          <p:cNvSpPr txBox="1"/>
          <p:nvPr>
            <p:ph idx="13" type="body"/>
          </p:nvPr>
        </p:nvSpPr>
        <p:spPr>
          <a:xfrm>
            <a:off x="3918849" y="4410972"/>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257" name="Shape 257"/>
        <p:cNvGrpSpPr/>
        <p:nvPr/>
      </p:nvGrpSpPr>
      <p:grpSpPr>
        <a:xfrm>
          <a:off x="0" y="0"/>
          <a:ext cx="0" cy="0"/>
          <a:chOff x="0" y="0"/>
          <a:chExt cx="0" cy="0"/>
        </a:xfrm>
      </p:grpSpPr>
      <p:sp>
        <p:nvSpPr>
          <p:cNvPr id="258" name="Google Shape;258;g3ed979be36c_0_419"/>
          <p:cNvSpPr/>
          <p:nvPr>
            <p:ph idx="2" type="pic"/>
          </p:nvPr>
        </p:nvSpPr>
        <p:spPr>
          <a:xfrm>
            <a:off x="0" y="-12469"/>
            <a:ext cx="12192000" cy="6870600"/>
          </a:xfrm>
          <a:prstGeom prst="rect">
            <a:avLst/>
          </a:prstGeom>
          <a:solidFill>
            <a:srgbClr val="BFBFBF"/>
          </a:solidFill>
          <a:ln>
            <a:noFill/>
          </a:ln>
        </p:spPr>
      </p:sp>
      <p:sp>
        <p:nvSpPr>
          <p:cNvPr id="259" name="Google Shape;259;g3ed979be36c_0_419"/>
          <p:cNvSpPr txBox="1"/>
          <p:nvPr>
            <p:ph idx="1" type="body"/>
          </p:nvPr>
        </p:nvSpPr>
        <p:spPr>
          <a:xfrm>
            <a:off x="4063536" y="4333157"/>
            <a:ext cx="4065000" cy="577800"/>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Google Shape;260;g3ed979be36c_0_419"/>
          <p:cNvSpPr txBox="1"/>
          <p:nvPr>
            <p:ph idx="3" type="body"/>
          </p:nvPr>
        </p:nvSpPr>
        <p:spPr>
          <a:xfrm>
            <a:off x="2031074" y="2070919"/>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261" name="Shape 261"/>
        <p:cNvGrpSpPr/>
        <p:nvPr/>
      </p:nvGrpSpPr>
      <p:grpSpPr>
        <a:xfrm>
          <a:off x="0" y="0"/>
          <a:ext cx="0" cy="0"/>
          <a:chOff x="0" y="0"/>
          <a:chExt cx="0" cy="0"/>
        </a:xfrm>
      </p:grpSpPr>
      <p:sp>
        <p:nvSpPr>
          <p:cNvPr id="262" name="Google Shape;262;g3ed979be36c_0_423"/>
          <p:cNvSpPr/>
          <p:nvPr/>
        </p:nvSpPr>
        <p:spPr>
          <a:xfrm flipH="1" rot="10800000">
            <a:off x="11357811" y="2"/>
            <a:ext cx="828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g3ed979be36c_0_423"/>
          <p:cNvSpPr txBox="1"/>
          <p:nvPr>
            <p:ph idx="1" type="body"/>
          </p:nvPr>
        </p:nvSpPr>
        <p:spPr>
          <a:xfrm>
            <a:off x="607555" y="587575"/>
            <a:ext cx="58818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264" name="Google Shape;264;g3ed979be36c_0_423"/>
          <p:cNvPicPr preferRelativeResize="0"/>
          <p:nvPr/>
        </p:nvPicPr>
        <p:blipFill rotWithShape="1">
          <a:blip r:embed="rId2">
            <a:alphaModFix/>
          </a:blip>
          <a:srcRect b="0" l="0" r="0" t="0"/>
          <a:stretch/>
        </p:blipFill>
        <p:spPr>
          <a:xfrm>
            <a:off x="6920581" y="354148"/>
            <a:ext cx="4094254" cy="6404165"/>
          </a:xfrm>
          <a:prstGeom prst="rect">
            <a:avLst/>
          </a:prstGeom>
          <a:noFill/>
          <a:ln>
            <a:noFill/>
          </a:ln>
        </p:spPr>
      </p:pic>
      <p:sp>
        <p:nvSpPr>
          <p:cNvPr id="265" name="Google Shape;265;g3ed979be36c_0_423"/>
          <p:cNvSpPr/>
          <p:nvPr>
            <p:ph idx="2" type="pic"/>
          </p:nvPr>
        </p:nvSpPr>
        <p:spPr>
          <a:xfrm>
            <a:off x="7735037" y="1373925"/>
            <a:ext cx="2444100" cy="4337100"/>
          </a:xfrm>
          <a:prstGeom prst="rect">
            <a:avLst/>
          </a:prstGeom>
          <a:solidFill>
            <a:srgbClr val="D8D8D8"/>
          </a:solidFill>
          <a:ln>
            <a:noFill/>
          </a:ln>
        </p:spPr>
      </p:sp>
      <p:sp>
        <p:nvSpPr>
          <p:cNvPr id="266" name="Google Shape;266;g3ed979be36c_0_423"/>
          <p:cNvSpPr txBox="1"/>
          <p:nvPr>
            <p:ph idx="3" type="body"/>
          </p:nvPr>
        </p:nvSpPr>
        <p:spPr>
          <a:xfrm>
            <a:off x="607553" y="2016633"/>
            <a:ext cx="58818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67" name="Google Shape;267;g3ed979be36c_0_423"/>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68" name="Google Shape;268;g3ed979be36c_0_423"/>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269" name="Shape 269"/>
        <p:cNvGrpSpPr/>
        <p:nvPr/>
      </p:nvGrpSpPr>
      <p:grpSpPr>
        <a:xfrm>
          <a:off x="0" y="0"/>
          <a:ext cx="0" cy="0"/>
          <a:chOff x="0" y="0"/>
          <a:chExt cx="0" cy="0"/>
        </a:xfrm>
      </p:grpSpPr>
      <p:sp>
        <p:nvSpPr>
          <p:cNvPr id="270" name="Google Shape;270;g3ed979be36c_0_431"/>
          <p:cNvSpPr/>
          <p:nvPr/>
        </p:nvSpPr>
        <p:spPr>
          <a:xfrm rot="-5400000">
            <a:off x="5088451" y="-5088484"/>
            <a:ext cx="20151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g3ed979be36c_0_431"/>
          <p:cNvSpPr txBox="1"/>
          <p:nvPr>
            <p:ph idx="1" type="body"/>
          </p:nvPr>
        </p:nvSpPr>
        <p:spPr>
          <a:xfrm>
            <a:off x="904856" y="826894"/>
            <a:ext cx="104793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2" name="Google Shape;272;g3ed979be36c_0_431"/>
          <p:cNvSpPr txBox="1"/>
          <p:nvPr>
            <p:ph idx="2" type="body"/>
          </p:nvPr>
        </p:nvSpPr>
        <p:spPr>
          <a:xfrm>
            <a:off x="904856" y="2457445"/>
            <a:ext cx="10479300" cy="3781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29" name="Shape 29"/>
        <p:cNvGrpSpPr/>
        <p:nvPr/>
      </p:nvGrpSpPr>
      <p:grpSpPr>
        <a:xfrm>
          <a:off x="0" y="0"/>
          <a:ext cx="0" cy="0"/>
          <a:chOff x="0" y="0"/>
          <a:chExt cx="0" cy="0"/>
        </a:xfrm>
      </p:grpSpPr>
      <p:sp>
        <p:nvSpPr>
          <p:cNvPr id="30" name="Google Shape;30;p26"/>
          <p:cNvSpPr/>
          <p:nvPr/>
        </p:nvSpPr>
        <p:spPr>
          <a:xfrm>
            <a:off x="2167324" y="772371"/>
            <a:ext cx="9503744" cy="506316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31" name="Google Shape;31;p26"/>
          <p:cNvSpPr/>
          <p:nvPr>
            <p:ph idx="2" type="pic"/>
          </p:nvPr>
        </p:nvSpPr>
        <p:spPr>
          <a:xfrm>
            <a:off x="388401" y="385460"/>
            <a:ext cx="4107750" cy="6087079"/>
          </a:xfrm>
          <a:prstGeom prst="rect">
            <a:avLst/>
          </a:prstGeom>
          <a:solidFill>
            <a:srgbClr val="BFBFBF"/>
          </a:solidFill>
          <a:ln>
            <a:noFill/>
          </a:ln>
        </p:spPr>
      </p:sp>
      <p:sp>
        <p:nvSpPr>
          <p:cNvPr id="32" name="Google Shape;32;p26"/>
          <p:cNvSpPr txBox="1"/>
          <p:nvPr>
            <p:ph idx="1" type="body"/>
          </p:nvPr>
        </p:nvSpPr>
        <p:spPr>
          <a:xfrm>
            <a:off x="4940626" y="3429001"/>
            <a:ext cx="6414559" cy="21239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33" name="Shape 33"/>
        <p:cNvGrpSpPr/>
        <p:nvPr/>
      </p:nvGrpSpPr>
      <p:grpSpPr>
        <a:xfrm>
          <a:off x="0" y="0"/>
          <a:ext cx="0" cy="0"/>
          <a:chOff x="0" y="0"/>
          <a:chExt cx="0" cy="0"/>
        </a:xfrm>
      </p:grpSpPr>
      <p:sp>
        <p:nvSpPr>
          <p:cNvPr id="34" name="Google Shape;34;p27"/>
          <p:cNvSpPr/>
          <p:nvPr/>
        </p:nvSpPr>
        <p:spPr>
          <a:xfrm flipH="1" rot="10800000">
            <a:off x="-1" y="-2"/>
            <a:ext cx="138240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27"/>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27"/>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27"/>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27"/>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27"/>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27"/>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27"/>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27"/>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27"/>
          <p:cNvSpPr txBox="1"/>
          <p:nvPr>
            <p:ph idx="9" type="body"/>
          </p:nvPr>
        </p:nvSpPr>
        <p:spPr>
          <a:xfrm>
            <a:off x="2089770" y="4860791"/>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27"/>
          <p:cNvSpPr txBox="1"/>
          <p:nvPr>
            <p:ph idx="13" type="body"/>
          </p:nvPr>
        </p:nvSpPr>
        <p:spPr>
          <a:xfrm>
            <a:off x="2815882" y="4860792"/>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27"/>
          <p:cNvSpPr/>
          <p:nvPr/>
        </p:nvSpPr>
        <p:spPr>
          <a:xfrm>
            <a:off x="4166113" y="5855031"/>
            <a:ext cx="6528392"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6324B"/>
              </a:buClr>
              <a:buSzPts val="900"/>
              <a:buFont typeface="Calibri"/>
              <a:buNone/>
            </a:pPr>
            <a:r>
              <a:rPr b="0" i="0" lang="en-US" sz="900" u="none" cap="none" strike="noStrike">
                <a:solidFill>
                  <a:srgbClr val="26324B"/>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850" u="none" cap="none" strike="noStrike">
              <a:solidFill>
                <a:srgbClr val="0B3A5B"/>
              </a:solidFill>
              <a:latin typeface="Calibri"/>
              <a:ea typeface="Calibri"/>
              <a:cs typeface="Calibri"/>
              <a:sym typeface="Calibri"/>
            </a:endParaRPr>
          </a:p>
        </p:txBody>
      </p:sp>
      <p:sp>
        <p:nvSpPr>
          <p:cNvPr id="46" name="Google Shape;46;p27"/>
          <p:cNvSpPr/>
          <p:nvPr>
            <p:ph idx="14" type="pic"/>
          </p:nvPr>
        </p:nvSpPr>
        <p:spPr>
          <a:xfrm>
            <a:off x="788894" y="340862"/>
            <a:ext cx="11403106" cy="1903699"/>
          </a:xfrm>
          <a:prstGeom prst="rect">
            <a:avLst/>
          </a:prstGeom>
          <a:solidFill>
            <a:srgbClr val="BFBFBF"/>
          </a:solidFill>
          <a:ln>
            <a:noFill/>
          </a:ln>
        </p:spPr>
      </p:sp>
      <p:pic>
        <p:nvPicPr>
          <p:cNvPr id="47" name="Google Shape;47;p27"/>
          <p:cNvPicPr preferRelativeResize="0"/>
          <p:nvPr/>
        </p:nvPicPr>
        <p:blipFill rotWithShape="1">
          <a:blip r:embed="rId2">
            <a:alphaModFix/>
          </a:blip>
          <a:srcRect b="0" l="0" r="0" t="0"/>
          <a:stretch/>
        </p:blipFill>
        <p:spPr>
          <a:xfrm>
            <a:off x="2089770" y="5855031"/>
            <a:ext cx="2054262" cy="457426"/>
          </a:xfrm>
          <a:prstGeom prst="rect">
            <a:avLst/>
          </a:prstGeom>
          <a:noFill/>
          <a:ln>
            <a:noFill/>
          </a:ln>
        </p:spPr>
      </p:pic>
      <p:cxnSp>
        <p:nvCxnSpPr>
          <p:cNvPr id="48" name="Google Shape;48;p27"/>
          <p:cNvCxnSpPr/>
          <p:nvPr/>
        </p:nvCxnSpPr>
        <p:spPr>
          <a:xfrm flipH="1" rot="10800000">
            <a:off x="2006098" y="3111615"/>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9" name="Google Shape;49;p27"/>
          <p:cNvCxnSpPr/>
          <p:nvPr/>
        </p:nvCxnSpPr>
        <p:spPr>
          <a:xfrm flipH="1" rot="10800000">
            <a:off x="2006098" y="368943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50" name="Google Shape;50;p27"/>
          <p:cNvCxnSpPr/>
          <p:nvPr/>
        </p:nvCxnSpPr>
        <p:spPr>
          <a:xfrm flipH="1" rot="10800000">
            <a:off x="2006098" y="4267261"/>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51" name="Google Shape;51;p27"/>
          <p:cNvCxnSpPr/>
          <p:nvPr/>
        </p:nvCxnSpPr>
        <p:spPr>
          <a:xfrm flipH="1" rot="10800000">
            <a:off x="2006098" y="4845084"/>
            <a:ext cx="9108000" cy="14543"/>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52" name="Shape 52"/>
        <p:cNvGrpSpPr/>
        <p:nvPr/>
      </p:nvGrpSpPr>
      <p:grpSpPr>
        <a:xfrm>
          <a:off x="0" y="0"/>
          <a:ext cx="0" cy="0"/>
          <a:chOff x="0" y="0"/>
          <a:chExt cx="0" cy="0"/>
        </a:xfrm>
      </p:grpSpPr>
      <p:sp>
        <p:nvSpPr>
          <p:cNvPr id="53" name="Google Shape;53;p28"/>
          <p:cNvSpPr/>
          <p:nvPr/>
        </p:nvSpPr>
        <p:spPr>
          <a:xfrm>
            <a:off x="6982690" y="527858"/>
            <a:ext cx="4721156" cy="580228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54" name="Google Shape;54;p28"/>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 name="Google Shape;55;p28"/>
          <p:cNvSpPr/>
          <p:nvPr>
            <p:ph idx="2" type="pic"/>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56" name="Shape 56"/>
        <p:cNvGrpSpPr/>
        <p:nvPr/>
      </p:nvGrpSpPr>
      <p:grpSpPr>
        <a:xfrm>
          <a:off x="0" y="0"/>
          <a:ext cx="0" cy="0"/>
          <a:chOff x="0" y="0"/>
          <a:chExt cx="0" cy="0"/>
        </a:xfrm>
      </p:grpSpPr>
      <p:sp>
        <p:nvSpPr>
          <p:cNvPr id="57" name="Google Shape;57;p29"/>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29"/>
          <p:cNvSpPr/>
          <p:nvPr/>
        </p:nvSpPr>
        <p:spPr>
          <a:xfrm rot="-5400000">
            <a:off x="2858269" y="-2026298"/>
            <a:ext cx="6141020" cy="10910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59" name="Google Shape;59;p29"/>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9"/>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1" name="Google Shape;61;p29"/>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62" name="Google Shape;62;p29"/>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63" name="Shape 63"/>
        <p:cNvGrpSpPr/>
        <p:nvPr/>
      </p:nvGrpSpPr>
      <p:grpSpPr>
        <a:xfrm>
          <a:off x="0" y="0"/>
          <a:ext cx="0" cy="0"/>
          <a:chOff x="0" y="0"/>
          <a:chExt cx="0" cy="0"/>
        </a:xfrm>
      </p:grpSpPr>
      <p:sp>
        <p:nvSpPr>
          <p:cNvPr id="64" name="Google Shape;64;p30"/>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30"/>
          <p:cNvSpPr/>
          <p:nvPr/>
        </p:nvSpPr>
        <p:spPr>
          <a:xfrm rot="-5400000">
            <a:off x="2862666" y="-2030696"/>
            <a:ext cx="6141020" cy="109193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66" name="Google Shape;66;p30"/>
          <p:cNvSpPr/>
          <p:nvPr>
            <p:ph idx="2" type="pic"/>
          </p:nvPr>
        </p:nvSpPr>
        <p:spPr>
          <a:xfrm>
            <a:off x="799128" y="746272"/>
            <a:ext cx="10203652" cy="5365455"/>
          </a:xfrm>
          <a:prstGeom prst="rect">
            <a:avLst/>
          </a:prstGeom>
          <a:solidFill>
            <a:srgbClr val="BFBFBF"/>
          </a:solidFill>
          <a:ln>
            <a:noFill/>
          </a:ln>
        </p:spPr>
      </p:sp>
      <p:cxnSp>
        <p:nvCxnSpPr>
          <p:cNvPr id="67" name="Google Shape;67;p30"/>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68" name="Google Shape;68;p30"/>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69" name="Shape 69"/>
        <p:cNvGrpSpPr/>
        <p:nvPr/>
      </p:nvGrpSpPr>
      <p:grpSpPr>
        <a:xfrm>
          <a:off x="0" y="0"/>
          <a:ext cx="0" cy="0"/>
          <a:chOff x="0" y="0"/>
          <a:chExt cx="0" cy="0"/>
        </a:xfrm>
      </p:grpSpPr>
      <p:pic>
        <p:nvPicPr>
          <p:cNvPr id="70" name="Google Shape;70;p31"/>
          <p:cNvPicPr preferRelativeResize="0"/>
          <p:nvPr/>
        </p:nvPicPr>
        <p:blipFill rotWithShape="1">
          <a:blip r:embed="rId2">
            <a:alphaModFix/>
          </a:blip>
          <a:srcRect b="11083" l="-18315" r="29196" t="15976"/>
          <a:stretch/>
        </p:blipFill>
        <p:spPr>
          <a:xfrm flipH="1">
            <a:off x="812090" y="1837630"/>
            <a:ext cx="7881344" cy="5020370"/>
          </a:xfrm>
          <a:prstGeom prst="rect">
            <a:avLst/>
          </a:prstGeom>
          <a:noFill/>
          <a:ln>
            <a:noFill/>
          </a:ln>
        </p:spPr>
      </p:pic>
      <p:sp>
        <p:nvSpPr>
          <p:cNvPr id="71" name="Google Shape;71;p31"/>
          <p:cNvSpPr/>
          <p:nvPr>
            <p:ph idx="2" type="pic"/>
          </p:nvPr>
        </p:nvSpPr>
        <p:spPr>
          <a:xfrm>
            <a:off x="838567" y="2042830"/>
            <a:ext cx="4791696" cy="3654558"/>
          </a:xfrm>
          <a:prstGeom prst="rect">
            <a:avLst/>
          </a:prstGeom>
          <a:solidFill>
            <a:srgbClr val="D8D8D8"/>
          </a:solidFill>
          <a:ln>
            <a:noFill/>
          </a:ln>
        </p:spPr>
      </p:sp>
      <p:sp>
        <p:nvSpPr>
          <p:cNvPr id="72" name="Google Shape;72;p31"/>
          <p:cNvSpPr txBox="1"/>
          <p:nvPr>
            <p:ph idx="1" type="body"/>
          </p:nvPr>
        </p:nvSpPr>
        <p:spPr>
          <a:xfrm>
            <a:off x="6578872" y="593866"/>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31"/>
          <p:cNvSpPr txBox="1"/>
          <p:nvPr>
            <p:ph idx="3" type="body"/>
          </p:nvPr>
        </p:nvSpPr>
        <p:spPr>
          <a:xfrm>
            <a:off x="6578871" y="1890384"/>
            <a:ext cx="4990998"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31"/>
          <p:cNvSpPr/>
          <p:nvPr/>
        </p:nvSpPr>
        <p:spPr>
          <a:xfrm flipH="1" rot="10800000">
            <a:off x="0" y="0"/>
            <a:ext cx="847493"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5" name="Google Shape;75;p31"/>
          <p:cNvCxnSpPr/>
          <p:nvPr/>
        </p:nvCxnSpPr>
        <p:spPr>
          <a:xfrm>
            <a:off x="319172" y="6535423"/>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76" name="Google Shape;76;p31"/>
          <p:cNvSpPr txBox="1"/>
          <p:nvPr/>
        </p:nvSpPr>
        <p:spPr>
          <a:xfrm rot="-5400000">
            <a:off x="-1499073" y="4502834"/>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21" Type="http://schemas.openxmlformats.org/officeDocument/2006/relationships/theme" Target="../theme/theme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21"/>
          <p:cNvCxnSpPr/>
          <p:nvPr/>
        </p:nvCxnSpPr>
        <p:spPr>
          <a:xfrm>
            <a:off x="11740762" y="6578238"/>
            <a:ext cx="190704" cy="0"/>
          </a:xfrm>
          <a:prstGeom prst="straightConnector1">
            <a:avLst/>
          </a:prstGeom>
          <a:noFill/>
          <a:ln cap="flat" cmpd="sng" w="12700">
            <a:solidFill>
              <a:srgbClr val="E36C34"/>
            </a:solidFill>
            <a:prstDash val="solid"/>
            <a:miter lim="800000"/>
            <a:headEnd len="sm" w="sm" type="none"/>
            <a:tailEnd len="sm" w="sm" type="none"/>
          </a:ln>
        </p:spPr>
      </p:cxnSp>
      <p:sp>
        <p:nvSpPr>
          <p:cNvPr id="11" name="Google Shape;11;p21"/>
          <p:cNvSpPr txBox="1"/>
          <p:nvPr/>
        </p:nvSpPr>
        <p:spPr>
          <a:xfrm rot="-5400000">
            <a:off x="9922517"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cxnSp>
        <p:nvCxnSpPr>
          <p:cNvPr id="139" name="Google Shape;139;g3ed979be36c_0_300"/>
          <p:cNvCxnSpPr/>
          <p:nvPr/>
        </p:nvCxnSpPr>
        <p:spPr>
          <a:xfrm>
            <a:off x="11740762" y="6578238"/>
            <a:ext cx="190800" cy="0"/>
          </a:xfrm>
          <a:prstGeom prst="straightConnector1">
            <a:avLst/>
          </a:prstGeom>
          <a:noFill/>
          <a:ln cap="flat" cmpd="sng" w="12700">
            <a:solidFill>
              <a:srgbClr val="E36C34"/>
            </a:solidFill>
            <a:prstDash val="solid"/>
            <a:miter lim="800000"/>
            <a:headEnd len="sm" w="sm" type="none"/>
            <a:tailEnd len="sm" w="sm" type="none"/>
          </a:ln>
        </p:spPr>
      </p:cxnSp>
      <p:sp>
        <p:nvSpPr>
          <p:cNvPr id="140" name="Google Shape;140;g3ed979be36c_0_300"/>
          <p:cNvSpPr txBox="1"/>
          <p:nvPr/>
        </p:nvSpPr>
        <p:spPr>
          <a:xfrm rot="-5400000">
            <a:off x="9922452"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0.jpg"/><Relationship Id="rId6" Type="http://schemas.openxmlformats.org/officeDocument/2006/relationships/image" Target="../media/image9.jpg"/><Relationship Id="rId7"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eu-diversity-inclusion.campaign.europa.eu/eu-platform-diversity-charters_en?prefLang=e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s://culturalatlas.sbs.com.au/ukrainian-culture" TargetMode="External"/><Relationship Id="rId4" Type="http://schemas.openxmlformats.org/officeDocument/2006/relationships/hyperlink" Target="https://eu-diversity-inclusion.campaign.europa.eu/eu-platform-diversity-charters_en" TargetMode="External"/><Relationship Id="rId5" Type="http://schemas.openxmlformats.org/officeDocument/2006/relationships/hyperlink" Target="https://vo-europe.swoogo.com/self-assesment-tool" TargetMode="External"/><Relationship Id="rId6" Type="http://schemas.openxmlformats.org/officeDocument/2006/relationships/hyperlink" Target="https://promote-project.eu/diversity-inclusion-participation-strateg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hyperlink" Target="https://www.linkedin.com/company/cooperation-in-education-gateway" TargetMode="External"/><Relationship Id="rId5" Type="http://schemas.openxmlformats.org/officeDocument/2006/relationships/hyperlink" Target="https://www.instagram.com/cie.gateway?igsh=dzNxYnl3OGpnbmp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3ed979be36c_0_290"/>
          <p:cNvPicPr preferRelativeResize="0"/>
          <p:nvPr>
            <p:ph idx="2" type="pic"/>
          </p:nvPr>
        </p:nvPicPr>
        <p:blipFill rotWithShape="1">
          <a:blip r:embed="rId3">
            <a:alphaModFix/>
          </a:blip>
          <a:srcRect b="0" l="7905" r="7913" t="0"/>
          <a:stretch/>
        </p:blipFill>
        <p:spPr>
          <a:xfrm>
            <a:off x="482600" y="1444869"/>
            <a:ext cx="2095500" cy="3733801"/>
          </a:xfrm>
          <a:prstGeom prst="rect">
            <a:avLst/>
          </a:prstGeom>
          <a:solidFill>
            <a:srgbClr val="BFBFBF"/>
          </a:solidFill>
          <a:ln>
            <a:noFill/>
          </a:ln>
        </p:spPr>
      </p:pic>
      <p:pic>
        <p:nvPicPr>
          <p:cNvPr id="278" name="Google Shape;278;g3ed979be36c_0_290"/>
          <p:cNvPicPr preferRelativeResize="0"/>
          <p:nvPr>
            <p:ph idx="3" type="pic"/>
          </p:nvPr>
        </p:nvPicPr>
        <p:blipFill rotWithShape="1">
          <a:blip r:embed="rId4">
            <a:alphaModFix/>
          </a:blip>
          <a:srcRect b="-340" l="43539" r="19047" t="340"/>
          <a:stretch/>
        </p:blipFill>
        <p:spPr>
          <a:xfrm>
            <a:off x="2781300" y="1444869"/>
            <a:ext cx="2095499" cy="3733801"/>
          </a:xfrm>
          <a:prstGeom prst="rect">
            <a:avLst/>
          </a:prstGeom>
          <a:solidFill>
            <a:srgbClr val="BFBFBF"/>
          </a:solidFill>
          <a:ln>
            <a:noFill/>
          </a:ln>
        </p:spPr>
      </p:pic>
      <p:pic>
        <p:nvPicPr>
          <p:cNvPr id="279" name="Google Shape;279;g3ed979be36c_0_290"/>
          <p:cNvPicPr preferRelativeResize="0"/>
          <p:nvPr>
            <p:ph idx="5" type="pic"/>
          </p:nvPr>
        </p:nvPicPr>
        <p:blipFill rotWithShape="1">
          <a:blip r:embed="rId5">
            <a:alphaModFix/>
          </a:blip>
          <a:srcRect b="0" l="7912" r="7912" t="0"/>
          <a:stretch/>
        </p:blipFill>
        <p:spPr>
          <a:xfrm>
            <a:off x="7378700" y="1444869"/>
            <a:ext cx="2095500" cy="3733801"/>
          </a:xfrm>
          <a:prstGeom prst="rect">
            <a:avLst/>
          </a:prstGeom>
          <a:solidFill>
            <a:srgbClr val="BFBFBF"/>
          </a:solidFill>
          <a:ln>
            <a:noFill/>
          </a:ln>
        </p:spPr>
      </p:pic>
      <p:pic>
        <p:nvPicPr>
          <p:cNvPr id="280" name="Google Shape;280;g3ed979be36c_0_290"/>
          <p:cNvPicPr preferRelativeResize="0"/>
          <p:nvPr>
            <p:ph idx="6" type="pic"/>
          </p:nvPr>
        </p:nvPicPr>
        <p:blipFill rotWithShape="1">
          <a:blip r:embed="rId6">
            <a:alphaModFix/>
          </a:blip>
          <a:srcRect b="0" l="7905" r="7913" t="0"/>
          <a:stretch/>
        </p:blipFill>
        <p:spPr>
          <a:xfrm>
            <a:off x="9677400" y="1444869"/>
            <a:ext cx="2095500" cy="3733801"/>
          </a:xfrm>
          <a:prstGeom prst="rect">
            <a:avLst/>
          </a:prstGeom>
          <a:solidFill>
            <a:srgbClr val="BFBFBF"/>
          </a:solidFill>
          <a:ln>
            <a:noFill/>
          </a:ln>
        </p:spPr>
      </p:pic>
      <p:pic>
        <p:nvPicPr>
          <p:cNvPr id="281" name="Google Shape;281;g3ed979be36c_0_290"/>
          <p:cNvPicPr preferRelativeResize="0"/>
          <p:nvPr>
            <p:ph idx="4" type="pic"/>
          </p:nvPr>
        </p:nvPicPr>
        <p:blipFill rotWithShape="1">
          <a:blip r:embed="rId7">
            <a:alphaModFix/>
          </a:blip>
          <a:srcRect b="0" l="10710" r="10710" t="0"/>
          <a:stretch/>
        </p:blipFill>
        <p:spPr>
          <a:xfrm>
            <a:off x="5080000" y="1444869"/>
            <a:ext cx="2095500" cy="3733801"/>
          </a:xfrm>
          <a:prstGeom prst="rect">
            <a:avLst/>
          </a:prstGeom>
          <a:solidFill>
            <a:srgbClr val="BFBFBF"/>
          </a:solidFill>
          <a:ln>
            <a:noFill/>
          </a:ln>
        </p:spPr>
      </p:pic>
      <p:sp>
        <p:nvSpPr>
          <p:cNvPr id="282" name="Google Shape;282;g3ed979be36c_0_290"/>
          <p:cNvSpPr/>
          <p:nvPr/>
        </p:nvSpPr>
        <p:spPr>
          <a:xfrm>
            <a:off x="0" y="4880220"/>
            <a:ext cx="7251600" cy="698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83" name="Google Shape;283;g3ed979be36c_0_290"/>
          <p:cNvSpPr txBox="1"/>
          <p:nvPr/>
        </p:nvSpPr>
        <p:spPr>
          <a:xfrm>
            <a:off x="33453" y="4998675"/>
            <a:ext cx="7251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400">
                <a:solidFill>
                  <a:schemeClr val="lt1"/>
                </a:solidFill>
                <a:latin typeface="Calibri"/>
                <a:ea typeface="Calibri"/>
                <a:cs typeface="Calibri"/>
                <a:sym typeface="Calibri"/>
              </a:rPr>
              <a:t>Curriculum B: </a:t>
            </a:r>
            <a:r>
              <a:rPr b="1" lang="en-US" sz="2400">
                <a:solidFill>
                  <a:schemeClr val="lt1"/>
                </a:solidFill>
                <a:latin typeface="Calibri"/>
                <a:ea typeface="Calibri"/>
                <a:cs typeface="Calibri"/>
                <a:sym typeface="Calibri"/>
              </a:rPr>
              <a:t>T2: Inclusive Workplace Cultures</a:t>
            </a:r>
            <a:endParaRPr b="1" sz="2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sz="2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3bb8c80c955_1_9"/>
          <p:cNvPicPr preferRelativeResize="0"/>
          <p:nvPr>
            <p:ph idx="2" type="pic"/>
          </p:nvPr>
        </p:nvPicPr>
        <p:blipFill rotWithShape="1">
          <a:blip r:embed="rId4">
            <a:alphaModFix/>
          </a:blip>
          <a:srcRect b="19165" l="0" r="0" t="19171"/>
          <a:stretch/>
        </p:blipFill>
        <p:spPr>
          <a:xfrm flipH="1">
            <a:off x="238773" y="2626822"/>
            <a:ext cx="7708194" cy="3396829"/>
          </a:xfrm>
          <a:prstGeom prst="rect">
            <a:avLst/>
          </a:prstGeom>
          <a:solidFill>
            <a:srgbClr val="BFBFBF"/>
          </a:solidFill>
          <a:ln>
            <a:noFill/>
          </a:ln>
        </p:spPr>
      </p:pic>
      <p:sp>
        <p:nvSpPr>
          <p:cNvPr id="361" name="Google Shape;361;g3bb8c80c955_1_9"/>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03</a:t>
            </a:r>
            <a:endParaRPr/>
          </a:p>
        </p:txBody>
      </p:sp>
      <p:sp>
        <p:nvSpPr>
          <p:cNvPr id="362" name="Google Shape;362;g3bb8c80c955_1_9"/>
          <p:cNvSpPr/>
          <p:nvPr/>
        </p:nvSpPr>
        <p:spPr>
          <a:xfrm>
            <a:off x="7946975" y="3429000"/>
            <a:ext cx="3832200" cy="1645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63" name="Google Shape;363;g3bb8c80c955_1_9"/>
          <p:cNvSpPr txBox="1"/>
          <p:nvPr/>
        </p:nvSpPr>
        <p:spPr>
          <a:xfrm>
            <a:off x="8116076" y="3928500"/>
            <a:ext cx="3186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DEI Framework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2"/>
          <p:cNvSpPr txBox="1"/>
          <p:nvPr>
            <p:ph idx="1" type="body"/>
          </p:nvPr>
        </p:nvSpPr>
        <p:spPr>
          <a:xfrm>
            <a:off x="4912300" y="846897"/>
            <a:ext cx="6562800" cy="723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Awareness</a:t>
            </a:r>
            <a:endParaRPr/>
          </a:p>
        </p:txBody>
      </p:sp>
      <p:sp>
        <p:nvSpPr>
          <p:cNvPr id="369" name="Google Shape;369;p12"/>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1</a:t>
            </a:r>
            <a:endParaRPr/>
          </a:p>
        </p:txBody>
      </p:sp>
      <p:sp>
        <p:nvSpPr>
          <p:cNvPr id="370" name="Google Shape;370;p12"/>
          <p:cNvSpPr txBox="1"/>
          <p:nvPr>
            <p:ph idx="4" type="body"/>
          </p:nvPr>
        </p:nvSpPr>
        <p:spPr>
          <a:xfrm>
            <a:off x="4912300" y="2770023"/>
            <a:ext cx="6562800" cy="502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6C34"/>
              </a:buClr>
              <a:buSzPts val="2400"/>
              <a:buNone/>
            </a:pPr>
            <a:r>
              <a:rPr lang="en-US"/>
              <a:t>Communication and Behaviour</a:t>
            </a:r>
            <a:endParaRPr/>
          </a:p>
          <a:p>
            <a:pPr indent="0" lvl="0" marL="0" rtl="0" algn="l">
              <a:lnSpc>
                <a:spcPct val="100000"/>
              </a:lnSpc>
              <a:spcBef>
                <a:spcPts val="0"/>
              </a:spcBef>
              <a:spcAft>
                <a:spcPts val="0"/>
              </a:spcAft>
              <a:buClr>
                <a:srgbClr val="E36C34"/>
              </a:buClr>
              <a:buSzPts val="2400"/>
              <a:buNone/>
            </a:pPr>
            <a:r>
              <a:t/>
            </a:r>
            <a:endParaRPr/>
          </a:p>
        </p:txBody>
      </p:sp>
      <p:sp>
        <p:nvSpPr>
          <p:cNvPr id="371" name="Google Shape;371;p12"/>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Organisational DEI System</a:t>
            </a:r>
            <a:endParaRPr/>
          </a:p>
          <a:p>
            <a:pPr indent="0" lvl="0" marL="0" rtl="0" algn="l">
              <a:lnSpc>
                <a:spcPct val="100000"/>
              </a:lnSpc>
              <a:spcBef>
                <a:spcPts val="0"/>
              </a:spcBef>
              <a:spcAft>
                <a:spcPts val="0"/>
              </a:spcAft>
              <a:buClr>
                <a:srgbClr val="E36C34"/>
              </a:buClr>
              <a:buSzPts val="2400"/>
              <a:buNone/>
            </a:pPr>
            <a:r>
              <a:t/>
            </a:r>
            <a:endParaRPr/>
          </a:p>
        </p:txBody>
      </p:sp>
      <p:sp>
        <p:nvSpPr>
          <p:cNvPr id="372" name="Google Shape;372;p12"/>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2</a:t>
            </a:r>
            <a:endParaRPr/>
          </a:p>
        </p:txBody>
      </p:sp>
      <p:sp>
        <p:nvSpPr>
          <p:cNvPr id="373" name="Google Shape;373;p12"/>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3</a:t>
            </a:r>
            <a:endParaRPr/>
          </a:p>
        </p:txBody>
      </p:sp>
      <p:sp>
        <p:nvSpPr>
          <p:cNvPr id="374" name="Google Shape;374;p12"/>
          <p:cNvSpPr/>
          <p:nvPr/>
        </p:nvSpPr>
        <p:spPr>
          <a:xfrm>
            <a:off x="3880331" y="2232539"/>
            <a:ext cx="7452000" cy="30761"/>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375" name="Google Shape;375;p12"/>
          <p:cNvSpPr/>
          <p:nvPr/>
        </p:nvSpPr>
        <p:spPr>
          <a:xfrm>
            <a:off x="3880331" y="4245771"/>
            <a:ext cx="7452000" cy="30761"/>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376" name="Google Shape;376;p12"/>
          <p:cNvPicPr preferRelativeResize="0"/>
          <p:nvPr>
            <p:ph idx="8" type="pic"/>
          </p:nvPr>
        </p:nvPicPr>
        <p:blipFill rotWithShape="1">
          <a:blip r:embed="rId3">
            <a:alphaModFix/>
          </a:blip>
          <a:srcRect b="0" l="11012" r="11012" t="0"/>
          <a:stretch/>
        </p:blipFill>
        <p:spPr>
          <a:xfrm>
            <a:off x="-48344" y="0"/>
            <a:ext cx="3570477" cy="6858000"/>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3bb8c80c955_1_17"/>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SzPts val="3600"/>
              <a:buAutoNum type="arabicPeriod"/>
            </a:pPr>
            <a:r>
              <a:rPr lang="en-US"/>
              <a:t>Awareness</a:t>
            </a:r>
            <a:endParaRPr/>
          </a:p>
        </p:txBody>
      </p:sp>
      <p:sp>
        <p:nvSpPr>
          <p:cNvPr id="382" name="Google Shape;382;g3bb8c80c955_1_17"/>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t/>
            </a:r>
            <a:endParaRPr/>
          </a:p>
          <a:p>
            <a:pPr indent="0" lvl="0" marL="0" rtl="0" algn="l">
              <a:lnSpc>
                <a:spcPct val="115000"/>
              </a:lnSpc>
              <a:spcBef>
                <a:spcPts val="0"/>
              </a:spcBef>
              <a:spcAft>
                <a:spcPts val="0"/>
              </a:spcAft>
              <a:buNone/>
            </a:pPr>
            <a:r>
              <a:rPr lang="en-US"/>
              <a:t>Understanding that employees may have different backgrounds, communication styles, and expectations.</a:t>
            </a:r>
            <a:endParaRPr/>
          </a:p>
          <a:p>
            <a:pPr indent="0" lvl="0" marL="0" rtl="0" algn="l">
              <a:lnSpc>
                <a:spcPct val="115000"/>
              </a:lnSpc>
              <a:spcBef>
                <a:spcPts val="1200"/>
              </a:spcBef>
              <a:spcAft>
                <a:spcPts val="0"/>
              </a:spcAft>
              <a:buNone/>
            </a:pPr>
            <a:r>
              <a:rPr lang="en-US"/>
              <a:t>= Listening to Employee Experiences</a:t>
            </a:r>
            <a:endParaRPr/>
          </a:p>
          <a:p>
            <a:pPr indent="0" lvl="0" marL="0" rtl="0" algn="l">
              <a:lnSpc>
                <a:spcPct val="115000"/>
              </a:lnSpc>
              <a:spcBef>
                <a:spcPts val="1200"/>
              </a:spcBef>
              <a:spcAft>
                <a:spcPts val="0"/>
              </a:spcAft>
              <a:buNone/>
            </a:pPr>
            <a:br>
              <a:rPr lang="en-US"/>
            </a:br>
            <a:r>
              <a:rPr b="1" lang="en-US"/>
              <a:t>Tool:</a:t>
            </a:r>
            <a:br>
              <a:rPr b="1" lang="en-US"/>
            </a:br>
            <a:r>
              <a:rPr lang="en-US"/>
              <a:t>Anonymous employee survey to identify status quo a</a:t>
            </a:r>
            <a:r>
              <a:rPr lang="en-US">
                <a:extLst>
                  <a:ext uri="http://customooxmlschemas.google.com/">
                    <go:slidesCustomData xmlns:go="http://customooxmlschemas.google.com/" textRoundtripDataId="2"/>
                  </a:ext>
                </a:extLst>
              </a:rPr>
              <a:t>t</a:t>
            </a:r>
            <a:r>
              <a:rPr lang="en-US"/>
              <a:t> the organisation and needs for employees</a:t>
            </a:r>
            <a:endParaRPr/>
          </a:p>
          <a:p>
            <a:pPr indent="-228600" lvl="0" marL="228600" rtl="0" algn="l">
              <a:lnSpc>
                <a:spcPct val="103333"/>
              </a:lnSpc>
              <a:spcBef>
                <a:spcPts val="1200"/>
              </a:spcBef>
              <a:spcAft>
                <a:spcPts val="0"/>
              </a:spcAft>
              <a:buClr>
                <a:srgbClr val="633547"/>
              </a:buClr>
              <a:buSzPts val="2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g3bb8c80c955_1_34"/>
          <p:cNvPicPr preferRelativeResize="0"/>
          <p:nvPr>
            <p:ph idx="2" type="pic"/>
          </p:nvPr>
        </p:nvPicPr>
        <p:blipFill rotWithShape="1">
          <a:blip r:embed="rId3">
            <a:alphaModFix/>
          </a:blip>
          <a:srcRect b="651" l="0" r="0" t="642"/>
          <a:stretch/>
        </p:blipFill>
        <p:spPr>
          <a:xfrm>
            <a:off x="324900" y="476249"/>
            <a:ext cx="3746526" cy="5551798"/>
          </a:xfrm>
          <a:prstGeom prst="rect">
            <a:avLst/>
          </a:prstGeom>
          <a:solidFill>
            <a:srgbClr val="BFBFBF"/>
          </a:solidFill>
          <a:ln>
            <a:noFill/>
          </a:ln>
        </p:spPr>
      </p:pic>
      <p:sp>
        <p:nvSpPr>
          <p:cNvPr id="389" name="Google Shape;389;g3bb8c80c955_1_34"/>
          <p:cNvSpPr txBox="1"/>
          <p:nvPr>
            <p:ph idx="1" type="body"/>
          </p:nvPr>
        </p:nvSpPr>
        <p:spPr>
          <a:xfrm>
            <a:off x="4071425" y="1555750"/>
            <a:ext cx="7581000" cy="40638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US"/>
              <a:t>Creating safer spaces where employees feel comfortable to speak up, ask questions, and share ideas</a:t>
            </a:r>
            <a:br>
              <a:rPr lang="en-US"/>
            </a:br>
            <a:endParaRPr/>
          </a:p>
          <a:p>
            <a:pPr indent="-381000" lvl="0" marL="457200" rtl="0" algn="l">
              <a:lnSpc>
                <a:spcPct val="115000"/>
              </a:lnSpc>
              <a:spcBef>
                <a:spcPts val="0"/>
              </a:spcBef>
              <a:spcAft>
                <a:spcPts val="0"/>
              </a:spcAft>
              <a:buSzPts val="2400"/>
              <a:buChar char="●"/>
            </a:pPr>
            <a:r>
              <a:rPr lang="en-US"/>
              <a:t>Practical actions: regular check-ins, clear meeting rules, and inclusive facilitation by managers</a:t>
            </a:r>
            <a:br>
              <a:rPr lang="en-US"/>
            </a:br>
            <a:endParaRPr/>
          </a:p>
          <a:p>
            <a:pPr indent="-381000" lvl="0" marL="457200" rtl="0" algn="l">
              <a:lnSpc>
                <a:spcPct val="115000"/>
              </a:lnSpc>
              <a:spcBef>
                <a:spcPts val="0"/>
              </a:spcBef>
              <a:spcAft>
                <a:spcPts val="0"/>
              </a:spcAft>
              <a:buSzPts val="2400"/>
              <a:buChar char="●"/>
            </a:pPr>
            <a:r>
              <a:rPr lang="en-US"/>
              <a:t>Establishing shared communication norms to reduce misunderstandings and conflict (e.g. asking for clarification rather than making assumptions)</a:t>
            </a:r>
            <a:endParaRPr/>
          </a:p>
        </p:txBody>
      </p:sp>
      <p:sp>
        <p:nvSpPr>
          <p:cNvPr id="390" name="Google Shape;390;g3bb8c80c955_1_34"/>
          <p:cNvSpPr/>
          <p:nvPr/>
        </p:nvSpPr>
        <p:spPr>
          <a:xfrm>
            <a:off x="3111500" y="75785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91" name="Google Shape;391;g3bb8c80c955_1_34"/>
          <p:cNvSpPr txBox="1"/>
          <p:nvPr/>
        </p:nvSpPr>
        <p:spPr>
          <a:xfrm>
            <a:off x="3111500" y="744800"/>
            <a:ext cx="854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2. Communication (</a:t>
            </a:r>
            <a:r>
              <a:rPr b="1" lang="en-US" sz="3600">
                <a:solidFill>
                  <a:srgbClr val="E36C34"/>
                </a:solidFill>
                <a:latin typeface="Calibri"/>
                <a:ea typeface="Calibri"/>
                <a:cs typeface="Calibri"/>
                <a:sym typeface="Calibri"/>
              </a:rPr>
              <a:t>1/2</a:t>
            </a:r>
            <a:r>
              <a:rPr b="1" lang="en-US" sz="3600">
                <a:solidFill>
                  <a:srgbClr val="E36C34"/>
                </a:solidFill>
                <a:latin typeface="Calibri"/>
                <a:ea typeface="Calibri"/>
                <a:cs typeface="Calibri"/>
                <a:sym typeface="Calibri"/>
              </a:rPr>
              <a:t>)</a:t>
            </a:r>
            <a:endParaRPr b="1" sz="3600">
              <a:solidFill>
                <a:srgbClr val="E36C34"/>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bb8c80c955_1_24"/>
          <p:cNvSpPr txBox="1"/>
          <p:nvPr>
            <p:ph idx="1" type="body"/>
          </p:nvPr>
        </p:nvSpPr>
        <p:spPr>
          <a:xfrm>
            <a:off x="4071425" y="1555750"/>
            <a:ext cx="7581000" cy="406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US"/>
              <a:t>Inclusive practices include making expectations explicit and addressing issues early</a:t>
            </a:r>
            <a:br>
              <a:rPr lang="en-US"/>
            </a:br>
            <a:endParaRPr/>
          </a:p>
          <a:p>
            <a:pPr indent="-381000" lvl="0" marL="457200" rtl="0" algn="l">
              <a:lnSpc>
                <a:spcPct val="115000"/>
              </a:lnSpc>
              <a:spcBef>
                <a:spcPts val="0"/>
              </a:spcBef>
              <a:spcAft>
                <a:spcPts val="0"/>
              </a:spcAft>
              <a:buSzPts val="2400"/>
              <a:buChar char="●"/>
            </a:pPr>
            <a:r>
              <a:rPr lang="en-US"/>
              <a:t>Awareness of cultural differences in communication supports trust, learning, and collaboration</a:t>
            </a:r>
            <a:endParaRPr/>
          </a:p>
          <a:p>
            <a:pPr indent="0" lvl="0" marL="0" rtl="0" algn="l">
              <a:lnSpc>
                <a:spcPct val="115000"/>
              </a:lnSpc>
              <a:spcBef>
                <a:spcPts val="1200"/>
              </a:spcBef>
              <a:spcAft>
                <a:spcPts val="0"/>
              </a:spcAft>
              <a:buNone/>
            </a:pPr>
            <a:r>
              <a:t/>
            </a:r>
            <a:endParaRPr/>
          </a:p>
          <a:p>
            <a:pPr indent="-228600" lvl="0" marL="228600" rtl="0" algn="l">
              <a:lnSpc>
                <a:spcPct val="90000"/>
              </a:lnSpc>
              <a:spcBef>
                <a:spcPts val="1200"/>
              </a:spcBef>
              <a:spcAft>
                <a:spcPts val="0"/>
              </a:spcAft>
              <a:buClr>
                <a:schemeClr val="lt1"/>
              </a:buClr>
              <a:buSzPts val="2400"/>
              <a:buNone/>
            </a:pPr>
            <a:r>
              <a:t/>
            </a:r>
            <a:endParaRPr/>
          </a:p>
        </p:txBody>
      </p:sp>
      <p:sp>
        <p:nvSpPr>
          <p:cNvPr id="398" name="Google Shape;398;g3bb8c80c955_1_24"/>
          <p:cNvSpPr/>
          <p:nvPr/>
        </p:nvSpPr>
        <p:spPr>
          <a:xfrm>
            <a:off x="3111500" y="75785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99" name="Google Shape;399;g3bb8c80c955_1_24"/>
          <p:cNvSpPr txBox="1"/>
          <p:nvPr/>
        </p:nvSpPr>
        <p:spPr>
          <a:xfrm>
            <a:off x="3111500" y="744800"/>
            <a:ext cx="854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2. Communication (2/2)</a:t>
            </a:r>
            <a:endParaRPr b="1" sz="3600">
              <a:solidFill>
                <a:srgbClr val="E36C34"/>
              </a:solidFill>
              <a:latin typeface="Calibri"/>
              <a:ea typeface="Calibri"/>
              <a:cs typeface="Calibri"/>
              <a:sym typeface="Calibri"/>
            </a:endParaRPr>
          </a:p>
        </p:txBody>
      </p:sp>
      <p:pic>
        <p:nvPicPr>
          <p:cNvPr id="400" name="Google Shape;400;g3bb8c80c955_1_24"/>
          <p:cNvPicPr preferRelativeResize="0"/>
          <p:nvPr>
            <p:ph idx="2" type="pic"/>
          </p:nvPr>
        </p:nvPicPr>
        <p:blipFill>
          <a:blip r:embed="rId3">
            <a:alphaModFix/>
          </a:blip>
          <a:stretch>
            <a:fillRect/>
          </a:stretch>
        </p:blipFill>
        <p:spPr>
          <a:xfrm>
            <a:off x="151025" y="562997"/>
            <a:ext cx="2960476" cy="4434506"/>
          </a:xfrm>
          <a:prstGeom prst="rect">
            <a:avLst/>
          </a:prstGeom>
          <a:solidFill>
            <a:srgbClr val="D8D8D8"/>
          </a:solidFill>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3bb8c80c955_1_42"/>
          <p:cNvSpPr txBox="1"/>
          <p:nvPr>
            <p:ph idx="1" type="body"/>
          </p:nvPr>
        </p:nvSpPr>
        <p:spPr>
          <a:xfrm>
            <a:off x="0" y="1595700"/>
            <a:ext cx="6222900" cy="507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br>
              <a:rPr lang="en-US"/>
            </a:br>
            <a:endParaRPr/>
          </a:p>
          <a:p>
            <a:pPr indent="0" lvl="0" marL="0" rtl="0" algn="l">
              <a:lnSpc>
                <a:spcPct val="115000"/>
              </a:lnSpc>
              <a:spcBef>
                <a:spcPts val="1200"/>
              </a:spcBef>
              <a:spcAft>
                <a:spcPts val="0"/>
              </a:spcAft>
              <a:buNone/>
            </a:pPr>
            <a:r>
              <a:rPr lang="en-US"/>
              <a:t>Definition:</a:t>
            </a:r>
            <a:endParaRPr/>
          </a:p>
          <a:p>
            <a:pPr indent="-381000" lvl="0" marL="457200" rtl="0" algn="l">
              <a:lnSpc>
                <a:spcPct val="115000"/>
              </a:lnSpc>
              <a:spcBef>
                <a:spcPts val="1200"/>
              </a:spcBef>
              <a:spcAft>
                <a:spcPts val="0"/>
              </a:spcAft>
              <a:buSzPts val="2400"/>
              <a:buChar char="●"/>
            </a:pPr>
            <a:r>
              <a:rPr lang="en-US"/>
              <a:t>Establishing policies and processes that support fairness and inclusion. </a:t>
            </a:r>
            <a:endParaRPr/>
          </a:p>
          <a:p>
            <a:pPr indent="-381000" lvl="0" marL="457200" rtl="0" algn="l">
              <a:lnSpc>
                <a:spcPct val="115000"/>
              </a:lnSpc>
              <a:spcBef>
                <a:spcPts val="0"/>
              </a:spcBef>
              <a:spcAft>
                <a:spcPts val="0"/>
              </a:spcAft>
              <a:buSzPts val="2400"/>
              <a:buChar char="●"/>
            </a:pPr>
            <a:r>
              <a:rPr lang="en-US"/>
              <a:t>Such as: DEI policy, onboarding practices, feedback mechanisms, and clear procedures for raising concerns</a:t>
            </a:r>
            <a:endParaRPr/>
          </a:p>
          <a:p>
            <a:pPr indent="-381000" lvl="0" marL="457200" rtl="0" algn="l">
              <a:lnSpc>
                <a:spcPct val="115000"/>
              </a:lnSpc>
              <a:spcBef>
                <a:spcPts val="0"/>
              </a:spcBef>
              <a:spcAft>
                <a:spcPts val="0"/>
              </a:spcAft>
              <a:buSzPts val="2400"/>
              <a:buChar char="●"/>
            </a:pPr>
            <a:r>
              <a:rPr lang="en-US"/>
              <a:t>Supports </a:t>
            </a:r>
            <a:r>
              <a:rPr lang="en-US">
                <a:extLst>
                  <a:ext uri="http://customooxmlschemas.google.com/">
                    <go:slidesCustomData xmlns:go="http://customooxmlschemas.google.com/" textRoundtripDataId="3"/>
                  </a:ext>
                </a:extLst>
              </a:rPr>
              <a:t>external recognition/image of employer </a:t>
            </a:r>
            <a:r>
              <a:rPr lang="en-US"/>
              <a:t>(“employer branding”)</a:t>
            </a:r>
            <a:endParaRPr/>
          </a:p>
          <a:p>
            <a:pPr indent="-228600" lvl="0" marL="228600" rtl="0" algn="l">
              <a:lnSpc>
                <a:spcPct val="90000"/>
              </a:lnSpc>
              <a:spcBef>
                <a:spcPts val="12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sp>
        <p:nvSpPr>
          <p:cNvPr id="406" name="Google Shape;406;g3bb8c80c955_1_42"/>
          <p:cNvSpPr/>
          <p:nvPr/>
        </p:nvSpPr>
        <p:spPr>
          <a:xfrm>
            <a:off x="0" y="404225"/>
            <a:ext cx="5619900" cy="1754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07" name="Google Shape;407;g3bb8c80c955_1_42"/>
          <p:cNvSpPr txBox="1"/>
          <p:nvPr/>
        </p:nvSpPr>
        <p:spPr>
          <a:xfrm>
            <a:off x="0" y="404225"/>
            <a:ext cx="59616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Organisational </a:t>
            </a:r>
            <a:br>
              <a:rPr b="1" lang="en-US" sz="3600">
                <a:solidFill>
                  <a:srgbClr val="E36C34"/>
                </a:solidFill>
                <a:latin typeface="Calibri"/>
                <a:ea typeface="Calibri"/>
                <a:cs typeface="Calibri"/>
                <a:sym typeface="Calibri"/>
              </a:rPr>
            </a:br>
            <a:r>
              <a:rPr b="1" lang="en-US" sz="3600">
                <a:solidFill>
                  <a:srgbClr val="E36C34"/>
                </a:solidFill>
                <a:latin typeface="Calibri"/>
                <a:ea typeface="Calibri"/>
                <a:cs typeface="Calibri"/>
                <a:sym typeface="Calibri"/>
              </a:rPr>
              <a:t>Diversity, Equity &amp; Inclusion (DEI)  - System</a:t>
            </a:r>
            <a:endParaRPr b="0" i="0" sz="1400" u="none" cap="none" strike="noStrike">
              <a:solidFill>
                <a:srgbClr val="000000"/>
              </a:solidFill>
              <a:latin typeface="Arial"/>
              <a:ea typeface="Arial"/>
              <a:cs typeface="Arial"/>
              <a:sym typeface="Arial"/>
            </a:endParaRPr>
          </a:p>
        </p:txBody>
      </p:sp>
      <p:pic>
        <p:nvPicPr>
          <p:cNvPr id="408" name="Google Shape;408;g3bb8c80c955_1_42"/>
          <p:cNvPicPr preferRelativeResize="0"/>
          <p:nvPr>
            <p:ph idx="3" type="pic"/>
          </p:nvPr>
        </p:nvPicPr>
        <p:blipFill rotWithShape="1">
          <a:blip r:embed="rId3">
            <a:alphaModFix/>
          </a:blip>
          <a:srcRect b="0" l="23941" r="23946" t="0"/>
          <a:stretch/>
        </p:blipFill>
        <p:spPr>
          <a:xfrm>
            <a:off x="6083676" y="0"/>
            <a:ext cx="5361069" cy="6858002"/>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3be1933bf29_2_5"/>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Example DEI-Strategy WECF</a:t>
            </a:r>
            <a:endParaRPr/>
          </a:p>
        </p:txBody>
      </p:sp>
      <p:sp>
        <p:nvSpPr>
          <p:cNvPr id="414" name="Google Shape;414;g3be1933bf29_2_5"/>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 </a:t>
            </a:r>
            <a:endParaRPr>
              <a:highlight>
                <a:srgbClr val="FFFF00"/>
              </a:highlight>
            </a:endParaRPr>
          </a:p>
          <a:p>
            <a:pPr indent="-228600" lvl="0" marL="228600" rtl="0" algn="l">
              <a:lnSpc>
                <a:spcPct val="103333"/>
              </a:lnSpc>
              <a:spcBef>
                <a:spcPts val="1000"/>
              </a:spcBef>
              <a:spcAft>
                <a:spcPts val="0"/>
              </a:spcAft>
              <a:buClr>
                <a:srgbClr val="633547"/>
              </a:buClr>
              <a:buSzPts val="2400"/>
              <a:buNone/>
            </a:pPr>
            <a:r>
              <a:t/>
            </a:r>
            <a:endParaRPr/>
          </a:p>
        </p:txBody>
      </p:sp>
      <p:pic>
        <p:nvPicPr>
          <p:cNvPr id="415" name="Google Shape;415;g3be1933bf29_2_5"/>
          <p:cNvPicPr preferRelativeResize="0"/>
          <p:nvPr/>
        </p:nvPicPr>
        <p:blipFill>
          <a:blip r:embed="rId3">
            <a:alphaModFix/>
          </a:blip>
          <a:stretch>
            <a:fillRect/>
          </a:stretch>
        </p:blipFill>
        <p:spPr>
          <a:xfrm>
            <a:off x="1064925" y="1989050"/>
            <a:ext cx="9202500" cy="4113674"/>
          </a:xfrm>
          <a:prstGeom prst="rect">
            <a:avLst/>
          </a:prstGeom>
          <a:noFill/>
          <a:ln cap="flat" cmpd="sng" w="9525">
            <a:solidFill>
              <a:schemeClr val="dk2"/>
            </a:solidFill>
            <a:prstDash val="solid"/>
            <a:round/>
            <a:headEnd len="sm" w="sm" type="none"/>
            <a:tailEnd len="sm" w="sm" type="none"/>
          </a:ln>
        </p:spPr>
      </p:pic>
      <p:sp>
        <p:nvSpPr>
          <p:cNvPr id="416" name="Google Shape;416;g3be1933bf29_2_5"/>
          <p:cNvSpPr txBox="1"/>
          <p:nvPr/>
        </p:nvSpPr>
        <p:spPr>
          <a:xfrm>
            <a:off x="7503934" y="6078321"/>
            <a:ext cx="50649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Source: WECF 2018, </a:t>
            </a:r>
            <a:br>
              <a:rPr lang="en-US" sz="1100"/>
            </a:br>
            <a:r>
              <a:rPr lang="en-US" sz="1100"/>
              <a:t>Our policy on Gender Equality, Diversity, Equity and Inclusion</a:t>
            </a:r>
            <a:endParaRPr sz="1100"/>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9"/>
          <p:cNvPicPr preferRelativeResize="0"/>
          <p:nvPr>
            <p:ph idx="2" type="pic"/>
          </p:nvPr>
        </p:nvPicPr>
        <p:blipFill rotWithShape="1">
          <a:blip r:embed="rId3">
            <a:alphaModFix/>
          </a:blip>
          <a:srcRect b="32473" l="0" r="0" t="32473"/>
          <a:stretch/>
        </p:blipFill>
        <p:spPr>
          <a:xfrm>
            <a:off x="799128" y="746272"/>
            <a:ext cx="10203652" cy="5365455"/>
          </a:xfrm>
          <a:prstGeom prst="rect">
            <a:avLst/>
          </a:prstGeom>
          <a:solidFill>
            <a:srgbClr val="BFBFBF"/>
          </a:solidFill>
          <a:ln>
            <a:noFill/>
          </a:ln>
        </p:spPr>
      </p:pic>
      <p:sp>
        <p:nvSpPr>
          <p:cNvPr id="422" name="Google Shape;422;p9"/>
          <p:cNvSpPr/>
          <p:nvPr/>
        </p:nvSpPr>
        <p:spPr>
          <a:xfrm>
            <a:off x="797389" y="2568102"/>
            <a:ext cx="10175411" cy="3525582"/>
          </a:xfrm>
          <a:prstGeom prst="rect">
            <a:avLst/>
          </a:prstGeom>
          <a:gradFill>
            <a:gsLst>
              <a:gs pos="0">
                <a:srgbClr val="EAFFFF">
                  <a:alpha val="0"/>
                </a:srgbClr>
              </a:gs>
              <a:gs pos="80000">
                <a:srgbClr val="633547"/>
              </a:gs>
              <a:gs pos="100000">
                <a:srgbClr val="63354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9"/>
          <p:cNvSpPr txBox="1"/>
          <p:nvPr/>
        </p:nvSpPr>
        <p:spPr>
          <a:xfrm>
            <a:off x="1346986" y="4205275"/>
            <a:ext cx="86697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chemeClr val="lt1"/>
                </a:solidFill>
                <a:latin typeface="Calibri"/>
                <a:ea typeface="Calibri"/>
                <a:cs typeface="Calibri"/>
                <a:sym typeface="Calibri"/>
              </a:rPr>
              <a:t>“WECF aims to attract and retain diverse human resources talent, to embrace different</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rPr b="1" lang="en-US" sz="3000">
                <a:solidFill>
                  <a:schemeClr val="lt1"/>
                </a:solidFill>
                <a:latin typeface="Calibri"/>
                <a:ea typeface="Calibri"/>
                <a:cs typeface="Calibri"/>
                <a:sym typeface="Calibri"/>
              </a:rPr>
              <a:t>perspectives and enhance cross-team collaboration”</a:t>
            </a:r>
            <a:endParaRPr b="1" sz="3000">
              <a:solidFill>
                <a:schemeClr val="lt1"/>
              </a:solidFill>
              <a:latin typeface="Calibri"/>
              <a:ea typeface="Calibri"/>
              <a:cs typeface="Calibri"/>
              <a:sym typeface="Calibri"/>
            </a:endParaRPr>
          </a:p>
        </p:txBody>
      </p:sp>
      <p:grpSp>
        <p:nvGrpSpPr>
          <p:cNvPr id="424" name="Google Shape;424;p9"/>
          <p:cNvGrpSpPr/>
          <p:nvPr/>
        </p:nvGrpSpPr>
        <p:grpSpPr>
          <a:xfrm>
            <a:off x="4937916" y="5774839"/>
            <a:ext cx="1487826" cy="1083162"/>
            <a:chOff x="3400450" y="986392"/>
            <a:chExt cx="1487826" cy="1083162"/>
          </a:xfrm>
        </p:grpSpPr>
        <p:sp>
          <p:nvSpPr>
            <p:cNvPr id="425" name="Google Shape;425;p9"/>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1A44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6" name="Google Shape;426;p9"/>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E1A44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9"/>
          <p:cNvSpPr txBox="1"/>
          <p:nvPr/>
        </p:nvSpPr>
        <p:spPr>
          <a:xfrm>
            <a:off x="6598825" y="6077883"/>
            <a:ext cx="52134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Source: WECF 2018, </a:t>
            </a:r>
            <a:br>
              <a:rPr lang="en-US" sz="1100"/>
            </a:br>
            <a:r>
              <a:rPr lang="en-US" sz="1100"/>
              <a:t>Our policy on Gender </a:t>
            </a:r>
            <a:r>
              <a:rPr lang="en-US" sz="1100">
                <a:extLst>
                  <a:ext uri="http://customooxmlschemas.google.com/">
                    <go:slidesCustomData xmlns:go="http://customooxmlschemas.google.com/" textRoundtripDataId="4"/>
                  </a:ext>
                </a:extLst>
              </a:rPr>
              <a:t>Equality</a:t>
            </a:r>
            <a:r>
              <a:rPr lang="en-US" sz="1100"/>
              <a:t>, Diversity, Equity and Inclusion</a:t>
            </a:r>
            <a:endParaRPr sz="1100"/>
          </a:p>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3bb8c80c955_1_51"/>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Example: Joining the EU - Diversity Charter</a:t>
            </a:r>
            <a:endParaRPr/>
          </a:p>
        </p:txBody>
      </p:sp>
      <p:sp>
        <p:nvSpPr>
          <p:cNvPr id="433" name="Google Shape;433;g3bb8c80c955_1_51"/>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t/>
            </a:r>
            <a:endParaRPr/>
          </a:p>
          <a:p>
            <a:pPr indent="0" lvl="0" marL="0" rtl="0" algn="l">
              <a:lnSpc>
                <a:spcPct val="115000"/>
              </a:lnSpc>
              <a:spcBef>
                <a:spcPts val="0"/>
              </a:spcBef>
              <a:spcAft>
                <a:spcPts val="0"/>
              </a:spcAft>
              <a:buNone/>
            </a:pPr>
            <a:r>
              <a:rPr lang="en-US"/>
              <a:t>Employers, with their HR, explore and consider signing up to the Diversity Charter in their respective countries.  By signing a diversity charter, an organisation commits to promoting diversity and equal opportunities for its staff.</a:t>
            </a:r>
            <a:endParaRPr/>
          </a:p>
          <a:p>
            <a:pPr indent="0" lvl="0" marL="0" rtl="0" algn="l">
              <a:lnSpc>
                <a:spcPct val="115000"/>
              </a:lnSpc>
              <a:spcBef>
                <a:spcPts val="1000"/>
              </a:spcBef>
              <a:spcAft>
                <a:spcPts val="0"/>
              </a:spcAft>
              <a:buNone/>
            </a:pPr>
            <a:r>
              <a:t/>
            </a:r>
            <a:endParaRPr/>
          </a:p>
          <a:p>
            <a:pPr indent="0" lvl="0" marL="0" rtl="0" algn="l">
              <a:lnSpc>
                <a:spcPct val="115000"/>
              </a:lnSpc>
              <a:spcBef>
                <a:spcPts val="1000"/>
              </a:spcBef>
              <a:spcAft>
                <a:spcPts val="0"/>
              </a:spcAft>
              <a:buNone/>
            </a:pPr>
            <a:r>
              <a:rPr lang="en-US" sz="1100">
                <a:solidFill>
                  <a:srgbClr val="000000"/>
                </a:solidFill>
                <a:latin typeface="Arial"/>
                <a:ea typeface="Arial"/>
                <a:cs typeface="Arial"/>
                <a:sym typeface="Arial"/>
              </a:rPr>
              <a:t>Source: EU Diversity </a:t>
            </a:r>
            <a:r>
              <a:rPr lang="en-US" sz="1100">
                <a:solidFill>
                  <a:srgbClr val="000000"/>
                </a:solidFill>
                <a:latin typeface="Arial"/>
                <a:ea typeface="Arial"/>
                <a:cs typeface="Arial"/>
                <a:sym typeface="Arial"/>
                <a:extLst>
                  <a:ext uri="http://customooxmlschemas.google.com/">
                    <go:slidesCustomData xmlns:go="http://customooxmlschemas.google.com/" textRoundtripDataId="5"/>
                  </a:ext>
                </a:extLst>
              </a:rPr>
              <a:t>Charter </a:t>
            </a:r>
            <a:r>
              <a:rPr lang="en-US" sz="1100">
                <a:solidFill>
                  <a:srgbClr val="000000"/>
                </a:solidFill>
                <a:latin typeface="Arial"/>
                <a:ea typeface="Arial"/>
                <a:cs typeface="Arial"/>
                <a:sym typeface="Arial"/>
              </a:rPr>
              <a:t>(2026), </a:t>
            </a:r>
            <a:r>
              <a:rPr lang="en-US" sz="1100">
                <a:solidFill>
                  <a:srgbClr val="000000"/>
                </a:solidFill>
                <a:uFill>
                  <a:noFill/>
                </a:uFill>
                <a:latin typeface="Arial"/>
                <a:ea typeface="Arial"/>
                <a:cs typeface="Arial"/>
                <a:sym typeface="Arial"/>
                <a:hlinkClick r:id="rId3">
                  <a:extLst>
                    <a:ext uri="{A12FA001-AC4F-418D-AE19-62706E023703}">
                      <ahyp:hlinkClr val="tx"/>
                    </a:ext>
                  </a:extLst>
                </a:hlinkClick>
              </a:rPr>
              <a:t>https://eu-diversity-inclusion.campaign.europa.eu/eu-platform-diversity-charters_en?prefLang=en</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228600" lvl="0" marL="228600" rtl="0" algn="l">
              <a:lnSpc>
                <a:spcPct val="103333"/>
              </a:lnSpc>
              <a:spcBef>
                <a:spcPts val="1000"/>
              </a:spcBef>
              <a:spcAft>
                <a:spcPts val="0"/>
              </a:spcAft>
              <a:buClr>
                <a:srgbClr val="633547"/>
              </a:buClr>
              <a:buSzPts val="24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3d2c34edb40_1_2"/>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Example: DEI Strategy of the PROMOTE Project</a:t>
            </a:r>
            <a:endParaRPr/>
          </a:p>
        </p:txBody>
      </p:sp>
      <p:sp>
        <p:nvSpPr>
          <p:cNvPr id="439" name="Google Shape;439;g3d2c34edb40_1_2"/>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t/>
            </a:r>
            <a:endParaRPr/>
          </a:p>
          <a:p>
            <a:pPr indent="0" lvl="0" marL="0" rtl="0" algn="l">
              <a:lnSpc>
                <a:spcPct val="115000"/>
              </a:lnSpc>
              <a:spcBef>
                <a:spcPts val="0"/>
              </a:spcBef>
              <a:spcAft>
                <a:spcPts val="0"/>
              </a:spcAft>
              <a:buNone/>
            </a:pPr>
            <a:r>
              <a:rPr lang="en-US"/>
              <a:t>E</a:t>
            </a:r>
            <a:r>
              <a:rPr lang="en-US"/>
              <a:t>mbedded principles of diversity, </a:t>
            </a:r>
            <a:br>
              <a:rPr lang="en-US"/>
            </a:br>
            <a:r>
              <a:rPr lang="en-US"/>
              <a:t>inclusion, and participation are </a:t>
            </a:r>
            <a:br>
              <a:rPr lang="en-US"/>
            </a:br>
            <a:r>
              <a:rPr lang="en-US"/>
              <a:t>not only embedded in the PROMOTE</a:t>
            </a:r>
            <a:br>
              <a:rPr lang="en-US"/>
            </a:br>
            <a:r>
              <a:rPr lang="en-US"/>
              <a:t>project methodology but also </a:t>
            </a:r>
            <a:br>
              <a:rPr lang="en-US"/>
            </a:br>
            <a:r>
              <a:rPr lang="en-US"/>
              <a:t>in all the resources created</a:t>
            </a:r>
            <a:endParaRPr/>
          </a:p>
          <a:p>
            <a:pPr indent="0" lvl="0" marL="0" rtl="0" algn="l">
              <a:lnSpc>
                <a:spcPct val="115000"/>
              </a:lnSpc>
              <a:spcBef>
                <a:spcPts val="1000"/>
              </a:spcBef>
              <a:spcAft>
                <a:spcPts val="0"/>
              </a:spcAft>
              <a:buNone/>
            </a:pPr>
            <a:r>
              <a:t/>
            </a:r>
            <a:endParaRPr/>
          </a:p>
          <a:p>
            <a:pPr indent="0" lvl="0" marL="0" rtl="0" algn="l">
              <a:lnSpc>
                <a:spcPct val="115000"/>
              </a:lnSpc>
              <a:spcBef>
                <a:spcPts val="1000"/>
              </a:spcBef>
              <a:spcAft>
                <a:spcPts val="0"/>
              </a:spcAft>
              <a:buNone/>
            </a:pPr>
            <a:r>
              <a:rPr lang="en-US" sz="1100">
                <a:solidFill>
                  <a:srgbClr val="000000"/>
                </a:solidFill>
                <a:latin typeface="Arial"/>
                <a:ea typeface="Arial"/>
                <a:cs typeface="Arial"/>
                <a:sym typeface="Arial"/>
              </a:rPr>
              <a:t>Source</a:t>
            </a:r>
            <a:r>
              <a:rPr lang="en-US" sz="1100">
                <a:solidFill>
                  <a:srgbClr val="000000"/>
                </a:solidFill>
                <a:latin typeface="Arial"/>
                <a:ea typeface="Arial"/>
                <a:cs typeface="Arial"/>
                <a:sym typeface="Arial"/>
              </a:rPr>
              <a:t>: </a:t>
            </a:r>
            <a:r>
              <a:rPr lang="en-US" sz="1100">
                <a:solidFill>
                  <a:srgbClr val="000000"/>
                </a:solidFill>
                <a:latin typeface="Arial"/>
                <a:ea typeface="Arial"/>
                <a:cs typeface="Arial"/>
                <a:sym typeface="Arial"/>
              </a:rPr>
              <a:t>https://promote-project.eu/diversity-inclusion-participation-strategy/</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None/>
            </a:pPr>
            <a:r>
              <a:t/>
            </a:r>
            <a:endParaRPr sz="1100">
              <a:solidFill>
                <a:srgbClr val="000000"/>
              </a:solidFill>
              <a:latin typeface="Arial"/>
              <a:ea typeface="Arial"/>
              <a:cs typeface="Arial"/>
              <a:sym typeface="Arial"/>
            </a:endParaRPr>
          </a:p>
          <a:p>
            <a:pPr indent="-228600" lvl="0" marL="228600" rtl="0" algn="l">
              <a:lnSpc>
                <a:spcPct val="103333"/>
              </a:lnSpc>
              <a:spcBef>
                <a:spcPts val="1000"/>
              </a:spcBef>
              <a:spcAft>
                <a:spcPts val="0"/>
              </a:spcAft>
              <a:buClr>
                <a:srgbClr val="633547"/>
              </a:buClr>
              <a:buSzPts val="2400"/>
              <a:buNone/>
            </a:pPr>
            <a:r>
              <a:t/>
            </a:r>
            <a:endParaRPr/>
          </a:p>
        </p:txBody>
      </p:sp>
      <p:pic>
        <p:nvPicPr>
          <p:cNvPr id="440" name="Google Shape;440;g3d2c34edb40_1_2"/>
          <p:cNvPicPr preferRelativeResize="0"/>
          <p:nvPr/>
        </p:nvPicPr>
        <p:blipFill rotWithShape="1">
          <a:blip r:embed="rId3">
            <a:alphaModFix/>
          </a:blip>
          <a:srcRect b="19621" l="28370" r="49228" t="24417"/>
          <a:stretch/>
        </p:blipFill>
        <p:spPr>
          <a:xfrm>
            <a:off x="7535825" y="1423450"/>
            <a:ext cx="3528701" cy="4958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6"/>
          <p:cNvPicPr preferRelativeResize="0"/>
          <p:nvPr>
            <p:ph idx="14" type="pic"/>
          </p:nvPr>
        </p:nvPicPr>
        <p:blipFill rotWithShape="1">
          <a:blip r:embed="rId3">
            <a:alphaModFix/>
          </a:blip>
          <a:srcRect b="48005" l="0" r="0" t="26987"/>
          <a:stretch/>
        </p:blipFill>
        <p:spPr>
          <a:xfrm>
            <a:off x="788894" y="340862"/>
            <a:ext cx="11403106" cy="1903699"/>
          </a:xfrm>
          <a:prstGeom prst="rect">
            <a:avLst/>
          </a:prstGeom>
          <a:solidFill>
            <a:srgbClr val="BFBFBF"/>
          </a:solidFill>
          <a:ln>
            <a:noFill/>
          </a:ln>
        </p:spPr>
      </p:pic>
      <p:sp>
        <p:nvSpPr>
          <p:cNvPr id="290" name="Google Shape;290;p6"/>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01</a:t>
            </a:r>
            <a:endParaRPr/>
          </a:p>
        </p:txBody>
      </p:sp>
      <p:sp>
        <p:nvSpPr>
          <p:cNvPr id="291" name="Google Shape;291;p6"/>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Objective of the Module</a:t>
            </a:r>
            <a:endParaRPr/>
          </a:p>
        </p:txBody>
      </p:sp>
      <p:sp>
        <p:nvSpPr>
          <p:cNvPr id="292" name="Google Shape;292;p6"/>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02</a:t>
            </a:r>
            <a:endParaRPr/>
          </a:p>
        </p:txBody>
      </p:sp>
      <p:sp>
        <p:nvSpPr>
          <p:cNvPr id="293" name="Google Shape;293;p6"/>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Introduction - Inclusive Workplace Culture</a:t>
            </a:r>
            <a:endParaRPr/>
          </a:p>
        </p:txBody>
      </p:sp>
      <p:sp>
        <p:nvSpPr>
          <p:cNvPr id="294" name="Google Shape;294;p6"/>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03</a:t>
            </a:r>
            <a:endParaRPr/>
          </a:p>
        </p:txBody>
      </p:sp>
      <p:sp>
        <p:nvSpPr>
          <p:cNvPr id="295" name="Google Shape;295;p6"/>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1200"/>
              </a:spcAft>
              <a:buNone/>
            </a:pPr>
            <a:r>
              <a:rPr lang="en-US"/>
              <a:t>DEI Frameworks for Enterprises</a:t>
            </a:r>
            <a:endParaRPr/>
          </a:p>
        </p:txBody>
      </p:sp>
      <p:sp>
        <p:nvSpPr>
          <p:cNvPr id="296" name="Google Shape;296;p6"/>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04</a:t>
            </a:r>
            <a:endParaRPr/>
          </a:p>
        </p:txBody>
      </p:sp>
      <p:sp>
        <p:nvSpPr>
          <p:cNvPr id="297" name="Google Shape;297;p6"/>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Group </a:t>
            </a:r>
            <a:r>
              <a:rPr lang="en-US"/>
              <a:t>Exercise</a:t>
            </a:r>
            <a:endParaRPr/>
          </a:p>
        </p:txBody>
      </p:sp>
      <p:sp>
        <p:nvSpPr>
          <p:cNvPr id="298" name="Google Shape;298;p6"/>
          <p:cNvSpPr/>
          <p:nvPr/>
        </p:nvSpPr>
        <p:spPr>
          <a:xfrm>
            <a:off x="345172" y="1007603"/>
            <a:ext cx="297438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99" name="Google Shape;299;p6"/>
          <p:cNvSpPr txBox="1"/>
          <p:nvPr/>
        </p:nvSpPr>
        <p:spPr>
          <a:xfrm>
            <a:off x="529195" y="1059901"/>
            <a:ext cx="257769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CONTENTS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3be1933bf29_2_0"/>
          <p:cNvSpPr txBox="1"/>
          <p:nvPr>
            <p:ph idx="1" type="body"/>
          </p:nvPr>
        </p:nvSpPr>
        <p:spPr>
          <a:xfrm>
            <a:off x="595850" y="478000"/>
            <a:ext cx="9810900" cy="63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Recruitment and Onboarding </a:t>
            </a:r>
            <a:endParaRPr/>
          </a:p>
        </p:txBody>
      </p:sp>
      <p:sp>
        <p:nvSpPr>
          <p:cNvPr id="446" name="Google Shape;446;g3be1933bf29_2_0"/>
          <p:cNvSpPr txBox="1"/>
          <p:nvPr/>
        </p:nvSpPr>
        <p:spPr>
          <a:xfrm>
            <a:off x="607350" y="1116400"/>
            <a:ext cx="10977300" cy="538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US" sz="2400">
                <a:solidFill>
                  <a:srgbClr val="633547"/>
                </a:solidFill>
                <a:latin typeface="Calibri"/>
                <a:ea typeface="Calibri"/>
                <a:cs typeface="Calibri"/>
                <a:sym typeface="Calibri"/>
              </a:rPr>
              <a:t>Cultural Differences &amp; Refugee Context</a:t>
            </a:r>
            <a:endParaRPr b="1" sz="1800"/>
          </a:p>
          <a:p>
            <a:pPr indent="0" lvl="0" marL="0" rtl="0" algn="l">
              <a:lnSpc>
                <a:spcPct val="115000"/>
              </a:lnSpc>
              <a:spcBef>
                <a:spcPts val="1200"/>
              </a:spcBef>
              <a:spcAft>
                <a:spcPts val="0"/>
              </a:spcAft>
              <a:buNone/>
            </a:pPr>
            <a:r>
              <a:rPr b="1" lang="en-US" sz="2400">
                <a:solidFill>
                  <a:srgbClr val="633547"/>
                </a:solidFill>
                <a:latin typeface="Calibri"/>
                <a:ea typeface="Calibri"/>
                <a:cs typeface="Calibri"/>
                <a:sym typeface="Calibri"/>
              </a:rPr>
              <a:t>Why this matters</a:t>
            </a:r>
            <a:r>
              <a:rPr lang="en-US" sz="2400">
                <a:solidFill>
                  <a:srgbClr val="633547"/>
                </a:solidFill>
                <a:latin typeface="Calibri"/>
                <a:ea typeface="Calibri"/>
                <a:cs typeface="Calibri"/>
                <a:sym typeface="Calibri"/>
              </a:rPr>
              <a:t>: Recruitment is shaped by cultural norms and by life circumstances — not everyone enters the labour market on an </a:t>
            </a:r>
            <a:r>
              <a:rPr lang="en-US" sz="2400">
                <a:solidFill>
                  <a:srgbClr val="633547"/>
                </a:solidFill>
                <a:latin typeface="Calibri"/>
                <a:ea typeface="Calibri"/>
                <a:cs typeface="Calibri"/>
                <a:sym typeface="Calibri"/>
                <a:extLst>
                  <a:ext uri="http://customooxmlschemas.google.com/">
                    <go:slidesCustomData xmlns:go="http://customooxmlschemas.google.com/" textRoundtripDataId="6"/>
                  </a:ext>
                </a:extLst>
              </a:rPr>
              <a:t>equal</a:t>
            </a:r>
            <a:r>
              <a:rPr lang="en-US" sz="2400">
                <a:solidFill>
                  <a:srgbClr val="633547"/>
                </a:solidFill>
                <a:latin typeface="Calibri"/>
                <a:ea typeface="Calibri"/>
                <a:cs typeface="Calibri"/>
                <a:sym typeface="Calibri"/>
              </a:rPr>
              <a:t> footing.</a:t>
            </a:r>
            <a:endParaRPr sz="2400">
              <a:solidFill>
                <a:srgbClr val="633547"/>
              </a:solidFill>
              <a:latin typeface="Calibri"/>
              <a:ea typeface="Calibri"/>
              <a:cs typeface="Calibri"/>
              <a:sym typeface="Calibri"/>
            </a:endParaRPr>
          </a:p>
          <a:p>
            <a:pPr indent="0" lvl="0" marL="0" rtl="0" algn="l">
              <a:lnSpc>
                <a:spcPct val="115000"/>
              </a:lnSpc>
              <a:spcBef>
                <a:spcPts val="1200"/>
              </a:spcBef>
              <a:spcAft>
                <a:spcPts val="0"/>
              </a:spcAft>
              <a:buNone/>
            </a:pPr>
            <a:r>
              <a:rPr lang="en-US" sz="2500">
                <a:solidFill>
                  <a:srgbClr val="633547"/>
                </a:solidFill>
                <a:latin typeface="Calibri"/>
                <a:ea typeface="Calibri"/>
                <a:cs typeface="Calibri"/>
                <a:sym typeface="Calibri"/>
              </a:rPr>
              <a:t> </a:t>
            </a:r>
            <a:r>
              <a:rPr b="1" lang="en-US" sz="1800">
                <a:solidFill>
                  <a:srgbClr val="633547"/>
                </a:solidFill>
                <a:latin typeface="Calibri"/>
                <a:ea typeface="Calibri"/>
                <a:cs typeface="Calibri"/>
                <a:sym typeface="Calibri"/>
              </a:rPr>
              <a:t>Key points for employers</a:t>
            </a:r>
            <a:endParaRPr b="1" sz="1800">
              <a:solidFill>
                <a:srgbClr val="633547"/>
              </a:solidFill>
              <a:latin typeface="Calibri"/>
              <a:ea typeface="Calibri"/>
              <a:cs typeface="Calibri"/>
              <a:sym typeface="Calibri"/>
            </a:endParaRPr>
          </a:p>
          <a:p>
            <a:pPr indent="-260350" lvl="0" marL="457200" rtl="0" algn="l">
              <a:lnSpc>
                <a:spcPct val="115000"/>
              </a:lnSpc>
              <a:spcBef>
                <a:spcPts val="1200"/>
              </a:spcBef>
              <a:spcAft>
                <a:spcPts val="0"/>
              </a:spcAft>
              <a:buSzPts val="500"/>
              <a:buChar char="●"/>
            </a:pPr>
            <a:r>
              <a:rPr b="1" lang="en-US" sz="1800">
                <a:solidFill>
                  <a:srgbClr val="633547"/>
                </a:solidFill>
                <a:latin typeface="Calibri"/>
                <a:ea typeface="Calibri"/>
                <a:cs typeface="Calibri"/>
                <a:sym typeface="Calibri"/>
              </a:rPr>
              <a:t>Cultural differences affect recruitment</a:t>
            </a:r>
            <a:br>
              <a:rPr lang="en-US" sz="1800">
                <a:solidFill>
                  <a:srgbClr val="633547"/>
                </a:solidFill>
                <a:latin typeface="Calibri"/>
                <a:ea typeface="Calibri"/>
                <a:cs typeface="Calibri"/>
                <a:sym typeface="Calibri"/>
              </a:rPr>
            </a:br>
            <a:r>
              <a:rPr lang="en-US" sz="1800">
                <a:solidFill>
                  <a:srgbClr val="633547"/>
                </a:solidFill>
                <a:latin typeface="Calibri"/>
                <a:ea typeface="Calibri"/>
                <a:cs typeface="Calibri"/>
                <a:sym typeface="Calibri"/>
              </a:rPr>
              <a:t>Communication styles, attitudes to hierarchy, feedback, and self-promotion vary across cultures.</a:t>
            </a:r>
            <a:endParaRPr sz="1800">
              <a:solidFill>
                <a:srgbClr val="633547"/>
              </a:solidFill>
              <a:latin typeface="Calibri"/>
              <a:ea typeface="Calibri"/>
              <a:cs typeface="Calibri"/>
              <a:sym typeface="Calibri"/>
            </a:endParaRPr>
          </a:p>
          <a:p>
            <a:pPr indent="-260350" lvl="0" marL="457200" rtl="0" algn="l">
              <a:lnSpc>
                <a:spcPct val="115000"/>
              </a:lnSpc>
              <a:spcBef>
                <a:spcPts val="0"/>
              </a:spcBef>
              <a:spcAft>
                <a:spcPts val="0"/>
              </a:spcAft>
              <a:buSzPts val="500"/>
              <a:buChar char="●"/>
            </a:pPr>
            <a:r>
              <a:rPr b="1" lang="en-US" sz="1800">
                <a:solidFill>
                  <a:srgbClr val="633547"/>
                </a:solidFill>
                <a:latin typeface="Calibri"/>
                <a:ea typeface="Calibri"/>
                <a:cs typeface="Calibri"/>
                <a:sym typeface="Calibri"/>
              </a:rPr>
              <a:t>Refugee experiences add complexity</a:t>
            </a:r>
            <a:br>
              <a:rPr lang="en-US" sz="1800">
                <a:solidFill>
                  <a:srgbClr val="633547"/>
                </a:solidFill>
                <a:latin typeface="Calibri"/>
                <a:ea typeface="Calibri"/>
                <a:cs typeface="Calibri"/>
                <a:sym typeface="Calibri"/>
              </a:rPr>
            </a:br>
            <a:r>
              <a:rPr lang="en-US" sz="1800">
                <a:solidFill>
                  <a:srgbClr val="633547"/>
                </a:solidFill>
                <a:latin typeface="Calibri"/>
                <a:ea typeface="Calibri"/>
                <a:cs typeface="Calibri"/>
                <a:sym typeface="Calibri"/>
              </a:rPr>
              <a:t>Many refugees face displacement, career interruptions, legal insecurity, and high stress.</a:t>
            </a:r>
            <a:endParaRPr sz="1800">
              <a:solidFill>
                <a:srgbClr val="633547"/>
              </a:solidFill>
              <a:latin typeface="Calibri"/>
              <a:ea typeface="Calibri"/>
              <a:cs typeface="Calibri"/>
              <a:sym typeface="Calibri"/>
            </a:endParaRPr>
          </a:p>
          <a:p>
            <a:pPr indent="-260350" lvl="0" marL="457200" rtl="0" algn="l">
              <a:lnSpc>
                <a:spcPct val="115000"/>
              </a:lnSpc>
              <a:spcBef>
                <a:spcPts val="0"/>
              </a:spcBef>
              <a:spcAft>
                <a:spcPts val="0"/>
              </a:spcAft>
              <a:buSzPts val="500"/>
              <a:buChar char="●"/>
            </a:pPr>
            <a:r>
              <a:rPr b="1" lang="en-US" sz="1800">
                <a:solidFill>
                  <a:srgbClr val="633547"/>
                </a:solidFill>
                <a:latin typeface="Calibri"/>
                <a:ea typeface="Calibri"/>
                <a:cs typeface="Calibri"/>
                <a:sym typeface="Calibri"/>
              </a:rPr>
              <a:t>Impact on hiring &amp; onboarding</a:t>
            </a:r>
            <a:endParaRPr b="1" sz="1800">
              <a:solidFill>
                <a:srgbClr val="633547"/>
              </a:solidFill>
              <a:latin typeface="Calibri"/>
              <a:ea typeface="Calibri"/>
              <a:cs typeface="Calibri"/>
              <a:sym typeface="Calibri"/>
            </a:endParaRPr>
          </a:p>
          <a:p>
            <a:pPr indent="-260350" lvl="1" marL="914400" rtl="0" algn="l">
              <a:lnSpc>
                <a:spcPct val="115000"/>
              </a:lnSpc>
              <a:spcBef>
                <a:spcPts val="0"/>
              </a:spcBef>
              <a:spcAft>
                <a:spcPts val="0"/>
              </a:spcAft>
              <a:buSzPts val="500"/>
              <a:buChar char="○"/>
            </a:pPr>
            <a:r>
              <a:rPr lang="en-US" sz="1800">
                <a:solidFill>
                  <a:srgbClr val="633547"/>
                </a:solidFill>
                <a:latin typeface="Calibri"/>
                <a:ea typeface="Calibri"/>
                <a:cs typeface="Calibri"/>
                <a:sym typeface="Calibri"/>
              </a:rPr>
              <a:t>CV gaps ≠ lack of skills</a:t>
            </a:r>
            <a:endParaRPr sz="1800">
              <a:solidFill>
                <a:srgbClr val="633547"/>
              </a:solidFill>
              <a:latin typeface="Calibri"/>
              <a:ea typeface="Calibri"/>
              <a:cs typeface="Calibri"/>
              <a:sym typeface="Calibri"/>
            </a:endParaRPr>
          </a:p>
          <a:p>
            <a:pPr indent="-260350" lvl="1" marL="914400" rtl="0" algn="l">
              <a:lnSpc>
                <a:spcPct val="115000"/>
              </a:lnSpc>
              <a:spcBef>
                <a:spcPts val="0"/>
              </a:spcBef>
              <a:spcAft>
                <a:spcPts val="0"/>
              </a:spcAft>
              <a:buSzPts val="500"/>
              <a:buChar char="○"/>
            </a:pPr>
            <a:r>
              <a:rPr lang="en-US" sz="1800">
                <a:solidFill>
                  <a:srgbClr val="633547"/>
                </a:solidFill>
                <a:latin typeface="Calibri"/>
                <a:ea typeface="Calibri"/>
                <a:cs typeface="Calibri"/>
                <a:sym typeface="Calibri"/>
              </a:rPr>
              <a:t>Lower confidence ≠ lower competence</a:t>
            </a:r>
            <a:endParaRPr sz="1800">
              <a:solidFill>
                <a:srgbClr val="633547"/>
              </a:solidFill>
              <a:latin typeface="Calibri"/>
              <a:ea typeface="Calibri"/>
              <a:cs typeface="Calibri"/>
              <a:sym typeface="Calibri"/>
            </a:endParaRPr>
          </a:p>
          <a:p>
            <a:pPr indent="-260350" lvl="1" marL="914400" rtl="0" algn="l">
              <a:lnSpc>
                <a:spcPct val="115000"/>
              </a:lnSpc>
              <a:spcBef>
                <a:spcPts val="0"/>
              </a:spcBef>
              <a:spcAft>
                <a:spcPts val="0"/>
              </a:spcAft>
              <a:buSzPts val="500"/>
              <a:buChar char="○"/>
            </a:pPr>
            <a:r>
              <a:rPr lang="en-US" sz="1800">
                <a:solidFill>
                  <a:srgbClr val="633547"/>
                </a:solidFill>
                <a:latin typeface="Calibri"/>
                <a:ea typeface="Calibri"/>
                <a:cs typeface="Calibri"/>
                <a:sym typeface="Calibri"/>
              </a:rPr>
              <a:t>Stress may affect communication and focus</a:t>
            </a:r>
            <a:endParaRPr sz="1800">
              <a:solidFill>
                <a:srgbClr val="633547"/>
              </a:solidFill>
              <a:latin typeface="Calibri"/>
              <a:ea typeface="Calibri"/>
              <a:cs typeface="Calibri"/>
              <a:sym typeface="Calibri"/>
            </a:endParaRPr>
          </a:p>
          <a:p>
            <a:pPr indent="-260350" lvl="0" marL="457200" rtl="0" algn="l">
              <a:lnSpc>
                <a:spcPct val="115000"/>
              </a:lnSpc>
              <a:spcBef>
                <a:spcPts val="0"/>
              </a:spcBef>
              <a:spcAft>
                <a:spcPts val="0"/>
              </a:spcAft>
              <a:buSzPts val="500"/>
              <a:buChar char="●"/>
            </a:pPr>
            <a:r>
              <a:rPr b="1" lang="en-US" sz="1800">
                <a:solidFill>
                  <a:srgbClr val="633547"/>
                </a:solidFill>
                <a:latin typeface="Calibri"/>
                <a:ea typeface="Calibri"/>
                <a:cs typeface="Calibri"/>
                <a:sym typeface="Calibri"/>
              </a:rPr>
              <a:t>Good practice</a:t>
            </a:r>
            <a:br>
              <a:rPr lang="en-US" sz="1800">
                <a:solidFill>
                  <a:srgbClr val="633547"/>
                </a:solidFill>
                <a:latin typeface="Calibri"/>
                <a:ea typeface="Calibri"/>
                <a:cs typeface="Calibri"/>
                <a:sym typeface="Calibri"/>
              </a:rPr>
            </a:br>
            <a:r>
              <a:rPr lang="en-US" sz="1800">
                <a:solidFill>
                  <a:srgbClr val="633547"/>
                </a:solidFill>
                <a:latin typeface="Calibri"/>
                <a:ea typeface="Calibri"/>
                <a:cs typeface="Calibri"/>
                <a:sym typeface="Calibri"/>
              </a:rPr>
              <a:t>Use clear processes, avoid cultural bias in interviews, and offer structured onboarding.</a:t>
            </a:r>
            <a:endParaRPr sz="1800">
              <a:solidFill>
                <a:srgbClr val="633547"/>
              </a:solidFill>
              <a:latin typeface="Calibri"/>
              <a:ea typeface="Calibri"/>
              <a:cs typeface="Calibri"/>
              <a:sym typeface="Calibri"/>
            </a:endParaRPr>
          </a:p>
          <a:p>
            <a:pPr indent="0" lvl="0" marL="0" rtl="0" algn="l">
              <a:spcBef>
                <a:spcPts val="1200"/>
              </a:spcBef>
              <a:spcAft>
                <a:spcPts val="0"/>
              </a:spcAft>
              <a:buNone/>
            </a:pPr>
            <a:r>
              <a:t/>
            </a:r>
            <a:endParaRPr sz="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ccb77580e9_0_0"/>
          <p:cNvSpPr txBox="1"/>
          <p:nvPr>
            <p:ph idx="1" type="body"/>
          </p:nvPr>
        </p:nvSpPr>
        <p:spPr>
          <a:xfrm>
            <a:off x="595850" y="478000"/>
            <a:ext cx="3351600" cy="1884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Recruitment and Onboarding </a:t>
            </a:r>
            <a:endParaRPr/>
          </a:p>
        </p:txBody>
      </p:sp>
      <p:pic>
        <p:nvPicPr>
          <p:cNvPr id="452" name="Google Shape;452;g3ccb77580e9_0_0"/>
          <p:cNvPicPr preferRelativeResize="0"/>
          <p:nvPr/>
        </p:nvPicPr>
        <p:blipFill rotWithShape="1">
          <a:blip r:embed="rId3">
            <a:alphaModFix/>
          </a:blip>
          <a:srcRect b="4189" l="19675" r="18589" t="8536"/>
          <a:stretch/>
        </p:blipFill>
        <p:spPr>
          <a:xfrm>
            <a:off x="3988250" y="433450"/>
            <a:ext cx="7225776" cy="5746000"/>
          </a:xfrm>
          <a:prstGeom prst="rect">
            <a:avLst/>
          </a:prstGeom>
          <a:noFill/>
          <a:ln>
            <a:noFill/>
          </a:ln>
        </p:spPr>
      </p:pic>
      <p:sp>
        <p:nvSpPr>
          <p:cNvPr id="453" name="Google Shape;453;g3ccb77580e9_0_0"/>
          <p:cNvSpPr txBox="1"/>
          <p:nvPr/>
        </p:nvSpPr>
        <p:spPr>
          <a:xfrm>
            <a:off x="428625" y="6107783"/>
            <a:ext cx="52134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Source: https://culturalatlas.sbs.com.au/ukrainian-culture</a:t>
            </a:r>
            <a:endParaRPr sz="1100"/>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c9cdbd11a4_1_0"/>
          <p:cNvSpPr txBox="1"/>
          <p:nvPr>
            <p:ph idx="1" type="body"/>
          </p:nvPr>
        </p:nvSpPr>
        <p:spPr>
          <a:xfrm>
            <a:off x="595850" y="478000"/>
            <a:ext cx="9681300" cy="71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Working with Ukrainian Women Refugees</a:t>
            </a:r>
            <a:r>
              <a:rPr lang="en-US"/>
              <a:t> </a:t>
            </a:r>
            <a:endParaRPr/>
          </a:p>
        </p:txBody>
      </p:sp>
      <p:sp>
        <p:nvSpPr>
          <p:cNvPr id="459" name="Google Shape;459;g3c9cdbd11a4_1_0"/>
          <p:cNvSpPr txBox="1"/>
          <p:nvPr/>
        </p:nvSpPr>
        <p:spPr>
          <a:xfrm>
            <a:off x="388750" y="6460658"/>
            <a:ext cx="52134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Source: </a:t>
            </a:r>
            <a:r>
              <a:rPr lang="en-US" sz="1100"/>
              <a:t>https://uwf.org.ua/en/</a:t>
            </a:r>
            <a:endParaRPr sz="1100"/>
          </a:p>
          <a:p>
            <a:pPr indent="0" lvl="0" marL="0" rtl="0" algn="l">
              <a:spcBef>
                <a:spcPts val="0"/>
              </a:spcBef>
              <a:spcAft>
                <a:spcPts val="0"/>
              </a:spcAft>
              <a:buNone/>
            </a:pPr>
            <a:r>
              <a:t/>
            </a:r>
            <a:endParaRPr/>
          </a:p>
        </p:txBody>
      </p:sp>
      <p:sp>
        <p:nvSpPr>
          <p:cNvPr id="460" name="Google Shape;460;g3c9cdbd11a4_1_0"/>
          <p:cNvSpPr txBox="1"/>
          <p:nvPr/>
        </p:nvSpPr>
        <p:spPr>
          <a:xfrm>
            <a:off x="528300" y="1046650"/>
            <a:ext cx="10935000" cy="558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700">
                <a:solidFill>
                  <a:srgbClr val="633547"/>
                </a:solidFill>
                <a:latin typeface="Calibri"/>
                <a:ea typeface="Calibri"/>
                <a:cs typeface="Calibri"/>
                <a:sym typeface="Calibri"/>
              </a:rPr>
              <a:t>Ukrainian women refugees often combine war-related trauma, gendered expectations, and high professional skills.</a:t>
            </a:r>
            <a:endParaRPr b="1" sz="1700">
              <a:solidFill>
                <a:srgbClr val="633547"/>
              </a:solidFill>
              <a:latin typeface="Calibri"/>
              <a:ea typeface="Calibri"/>
              <a:cs typeface="Calibri"/>
              <a:sym typeface="Calibri"/>
            </a:endParaRPr>
          </a:p>
          <a:p>
            <a:pPr indent="0" lvl="0" marL="0" rtl="0" algn="l">
              <a:lnSpc>
                <a:spcPct val="115000"/>
              </a:lnSpc>
              <a:spcBef>
                <a:spcPts val="1200"/>
              </a:spcBef>
              <a:spcAft>
                <a:spcPts val="0"/>
              </a:spcAft>
              <a:buNone/>
            </a:pPr>
            <a:r>
              <a:rPr b="1" lang="en-US" sz="1700">
                <a:solidFill>
                  <a:srgbClr val="633547"/>
                </a:solidFill>
                <a:latin typeface="Calibri"/>
                <a:ea typeface="Calibri"/>
                <a:cs typeface="Calibri"/>
                <a:sym typeface="Calibri"/>
              </a:rPr>
              <a:t> Key considerations</a:t>
            </a:r>
            <a:endParaRPr b="1" sz="1700">
              <a:solidFill>
                <a:srgbClr val="633547"/>
              </a:solidFill>
              <a:latin typeface="Calibri"/>
              <a:ea typeface="Calibri"/>
              <a:cs typeface="Calibri"/>
              <a:sym typeface="Calibri"/>
            </a:endParaRPr>
          </a:p>
          <a:p>
            <a:pPr indent="-336550" lvl="0" marL="457200" rtl="0" algn="l">
              <a:lnSpc>
                <a:spcPct val="115000"/>
              </a:lnSpc>
              <a:spcBef>
                <a:spcPts val="1200"/>
              </a:spcBef>
              <a:spcAft>
                <a:spcPts val="0"/>
              </a:spcAft>
              <a:buSzPts val="1700"/>
              <a:buChar char="●"/>
            </a:pPr>
            <a:r>
              <a:rPr b="1" lang="en-US" sz="1700">
                <a:solidFill>
                  <a:srgbClr val="633547"/>
                </a:solidFill>
                <a:latin typeface="Calibri"/>
                <a:ea typeface="Calibri"/>
                <a:cs typeface="Calibri"/>
                <a:sym typeface="Calibri"/>
              </a:rPr>
              <a:t>War &amp; care responsibilities</a:t>
            </a:r>
            <a:br>
              <a:rPr lang="en-US" sz="1700">
                <a:solidFill>
                  <a:srgbClr val="633547"/>
                </a:solidFill>
                <a:latin typeface="Calibri"/>
                <a:ea typeface="Calibri"/>
                <a:cs typeface="Calibri"/>
                <a:sym typeface="Calibri"/>
              </a:rPr>
            </a:br>
            <a:r>
              <a:rPr lang="en-US" sz="1700">
                <a:solidFill>
                  <a:srgbClr val="633547"/>
                </a:solidFill>
                <a:latin typeface="Calibri"/>
                <a:ea typeface="Calibri"/>
                <a:cs typeface="Calibri"/>
                <a:sym typeface="Calibri"/>
              </a:rPr>
              <a:t>Many are widows, single parents, or have partners fighting or injured due to the war.</a:t>
            </a:r>
            <a:endParaRPr sz="1700">
              <a:solidFill>
                <a:srgbClr val="633547"/>
              </a:solidFill>
              <a:latin typeface="Calibri"/>
              <a:ea typeface="Calibri"/>
              <a:cs typeface="Calibri"/>
              <a:sym typeface="Calibri"/>
            </a:endParaRPr>
          </a:p>
          <a:p>
            <a:pPr indent="-336550" lvl="0" marL="457200" rtl="0" algn="l">
              <a:lnSpc>
                <a:spcPct val="115000"/>
              </a:lnSpc>
              <a:spcBef>
                <a:spcPts val="0"/>
              </a:spcBef>
              <a:spcAft>
                <a:spcPts val="0"/>
              </a:spcAft>
              <a:buSzPts val="1700"/>
              <a:buChar char="●"/>
            </a:pPr>
            <a:r>
              <a:rPr b="1" lang="en-US" sz="1700">
                <a:solidFill>
                  <a:srgbClr val="633547"/>
                </a:solidFill>
                <a:latin typeface="Calibri"/>
                <a:ea typeface="Calibri"/>
                <a:cs typeface="Calibri"/>
                <a:sym typeface="Calibri"/>
              </a:rPr>
              <a:t>Gendered cultural norms</a:t>
            </a:r>
            <a:br>
              <a:rPr lang="en-US" sz="1700">
                <a:solidFill>
                  <a:srgbClr val="633547"/>
                </a:solidFill>
                <a:latin typeface="Calibri"/>
                <a:ea typeface="Calibri"/>
                <a:cs typeface="Calibri"/>
                <a:sym typeface="Calibri"/>
              </a:rPr>
            </a:br>
            <a:r>
              <a:rPr lang="en-US" sz="1700">
                <a:solidFill>
                  <a:srgbClr val="633547"/>
                </a:solidFill>
                <a:latin typeface="Calibri"/>
                <a:ea typeface="Calibri"/>
                <a:cs typeface="Calibri"/>
                <a:sym typeface="Calibri"/>
              </a:rPr>
              <a:t>Strong sense of duty, reliability, and quality of work — often less self-promotion in interviews.</a:t>
            </a:r>
            <a:endParaRPr sz="1700">
              <a:solidFill>
                <a:srgbClr val="633547"/>
              </a:solidFill>
              <a:latin typeface="Calibri"/>
              <a:ea typeface="Calibri"/>
              <a:cs typeface="Calibri"/>
              <a:sym typeface="Calibri"/>
            </a:endParaRPr>
          </a:p>
          <a:p>
            <a:pPr indent="-336550" lvl="0" marL="457200" rtl="0" algn="l">
              <a:lnSpc>
                <a:spcPct val="115000"/>
              </a:lnSpc>
              <a:spcBef>
                <a:spcPts val="0"/>
              </a:spcBef>
              <a:spcAft>
                <a:spcPts val="0"/>
              </a:spcAft>
              <a:buSzPts val="1700"/>
              <a:buChar char="●"/>
            </a:pPr>
            <a:r>
              <a:rPr b="1" lang="en-US" sz="1700">
                <a:solidFill>
                  <a:srgbClr val="633547"/>
                </a:solidFill>
                <a:latin typeface="Calibri"/>
                <a:ea typeface="Calibri"/>
                <a:cs typeface="Calibri"/>
                <a:sym typeface="Calibri"/>
              </a:rPr>
              <a:t>Highly skilled profiles</a:t>
            </a:r>
            <a:br>
              <a:rPr lang="en-US" sz="1700">
                <a:solidFill>
                  <a:srgbClr val="633547"/>
                </a:solidFill>
                <a:latin typeface="Calibri"/>
                <a:ea typeface="Calibri"/>
                <a:cs typeface="Calibri"/>
                <a:sym typeface="Calibri"/>
              </a:rPr>
            </a:br>
            <a:r>
              <a:rPr lang="en-US" sz="1700">
                <a:solidFill>
                  <a:srgbClr val="633547"/>
                </a:solidFill>
                <a:latin typeface="Calibri"/>
                <a:ea typeface="Calibri"/>
                <a:cs typeface="Calibri"/>
                <a:sym typeface="Calibri"/>
              </a:rPr>
              <a:t>Many have backgrounds in STEM, technical, engineering, or medical fields, with under-recognised qualifications.</a:t>
            </a:r>
            <a:endParaRPr sz="1700">
              <a:solidFill>
                <a:srgbClr val="633547"/>
              </a:solidFill>
              <a:latin typeface="Calibri"/>
              <a:ea typeface="Calibri"/>
              <a:cs typeface="Calibri"/>
              <a:sym typeface="Calibri"/>
            </a:endParaRPr>
          </a:p>
          <a:p>
            <a:pPr indent="0" lvl="0" marL="0" rtl="0" algn="l">
              <a:lnSpc>
                <a:spcPct val="115000"/>
              </a:lnSpc>
              <a:spcBef>
                <a:spcPts val="1200"/>
              </a:spcBef>
              <a:spcAft>
                <a:spcPts val="0"/>
              </a:spcAft>
              <a:buNone/>
            </a:pPr>
            <a:r>
              <a:rPr b="1" lang="en-US" sz="1700">
                <a:solidFill>
                  <a:srgbClr val="633547"/>
                </a:solidFill>
                <a:latin typeface="Calibri"/>
                <a:ea typeface="Calibri"/>
                <a:cs typeface="Calibri"/>
                <a:sym typeface="Calibri"/>
              </a:rPr>
              <a:t> What employers can do</a:t>
            </a:r>
            <a:endParaRPr b="1" sz="1700">
              <a:solidFill>
                <a:srgbClr val="633547"/>
              </a:solidFill>
              <a:latin typeface="Calibri"/>
              <a:ea typeface="Calibri"/>
              <a:cs typeface="Calibri"/>
              <a:sym typeface="Calibri"/>
            </a:endParaRPr>
          </a:p>
          <a:p>
            <a:pPr indent="-336550" lvl="0" marL="457200" rtl="0" algn="l">
              <a:lnSpc>
                <a:spcPct val="115000"/>
              </a:lnSpc>
              <a:spcBef>
                <a:spcPts val="1200"/>
              </a:spcBef>
              <a:spcAft>
                <a:spcPts val="0"/>
              </a:spcAft>
              <a:buSzPts val="1700"/>
              <a:buChar char="●"/>
            </a:pPr>
            <a:r>
              <a:rPr lang="en-US" sz="1700">
                <a:solidFill>
                  <a:srgbClr val="633547"/>
                </a:solidFill>
                <a:latin typeface="Calibri"/>
                <a:ea typeface="Calibri"/>
                <a:cs typeface="Calibri"/>
                <a:sym typeface="Calibri"/>
              </a:rPr>
              <a:t>Assess skills beyond confidence and “selling oneself”</a:t>
            </a:r>
            <a:endParaRPr sz="1700">
              <a:solidFill>
                <a:srgbClr val="633547"/>
              </a:solidFill>
              <a:latin typeface="Calibri"/>
              <a:ea typeface="Calibri"/>
              <a:cs typeface="Calibri"/>
              <a:sym typeface="Calibri"/>
            </a:endParaRPr>
          </a:p>
          <a:p>
            <a:pPr indent="-336550" lvl="0" marL="457200" rtl="0" algn="l">
              <a:lnSpc>
                <a:spcPct val="115000"/>
              </a:lnSpc>
              <a:spcBef>
                <a:spcPts val="0"/>
              </a:spcBef>
              <a:spcAft>
                <a:spcPts val="0"/>
              </a:spcAft>
              <a:buSzPts val="1700"/>
              <a:buChar char="●"/>
            </a:pPr>
            <a:r>
              <a:rPr lang="en-US" sz="1700">
                <a:solidFill>
                  <a:srgbClr val="633547"/>
                </a:solidFill>
                <a:latin typeface="Calibri"/>
                <a:ea typeface="Calibri"/>
                <a:cs typeface="Calibri"/>
                <a:sym typeface="Calibri"/>
              </a:rPr>
              <a:t>Actively recognise qualifications and experience</a:t>
            </a:r>
            <a:endParaRPr sz="1700">
              <a:solidFill>
                <a:srgbClr val="633547"/>
              </a:solidFill>
              <a:latin typeface="Calibri"/>
              <a:ea typeface="Calibri"/>
              <a:cs typeface="Calibri"/>
              <a:sym typeface="Calibri"/>
            </a:endParaRPr>
          </a:p>
          <a:p>
            <a:pPr indent="-336550" lvl="0" marL="457200" rtl="0" algn="l">
              <a:lnSpc>
                <a:spcPct val="115000"/>
              </a:lnSpc>
              <a:spcBef>
                <a:spcPts val="0"/>
              </a:spcBef>
              <a:spcAft>
                <a:spcPts val="0"/>
              </a:spcAft>
              <a:buSzPts val="1700"/>
              <a:buChar char="●"/>
            </a:pPr>
            <a:r>
              <a:rPr lang="en-US" sz="1700">
                <a:solidFill>
                  <a:srgbClr val="633547"/>
                </a:solidFill>
                <a:latin typeface="Calibri"/>
                <a:ea typeface="Calibri"/>
                <a:cs typeface="Calibri"/>
                <a:sym typeface="Calibri"/>
              </a:rPr>
              <a:t>Offer clarity, flexibility, and psychologically safe onboarding</a:t>
            </a:r>
            <a:endParaRPr sz="1700">
              <a:solidFill>
                <a:srgbClr val="633547"/>
              </a:solidFill>
              <a:latin typeface="Calibri"/>
              <a:ea typeface="Calibri"/>
              <a:cs typeface="Calibri"/>
              <a:sym typeface="Calibri"/>
            </a:endParaRPr>
          </a:p>
          <a:p>
            <a:pPr indent="0" lvl="0" marL="0" rtl="0" algn="l">
              <a:lnSpc>
                <a:spcPct val="115000"/>
              </a:lnSpc>
              <a:spcBef>
                <a:spcPts val="1200"/>
              </a:spcBef>
              <a:spcAft>
                <a:spcPts val="0"/>
              </a:spcAft>
              <a:buNone/>
            </a:pPr>
            <a:r>
              <a:rPr lang="en-US" sz="1700">
                <a:solidFill>
                  <a:srgbClr val="633547"/>
                </a:solidFill>
                <a:latin typeface="Calibri"/>
                <a:ea typeface="Calibri"/>
                <a:cs typeface="Calibri"/>
                <a:sym typeface="Calibri"/>
              </a:rPr>
              <a:t> </a:t>
            </a:r>
            <a:r>
              <a:rPr b="1" lang="en-US" sz="1700">
                <a:solidFill>
                  <a:srgbClr val="633547"/>
                </a:solidFill>
                <a:latin typeface="Calibri"/>
                <a:ea typeface="Calibri"/>
                <a:cs typeface="Calibri"/>
                <a:sym typeface="Calibri"/>
              </a:rPr>
              <a:t>Key message</a:t>
            </a:r>
            <a:endParaRPr b="1" sz="1700">
              <a:solidFill>
                <a:srgbClr val="633547"/>
              </a:solidFill>
              <a:latin typeface="Calibri"/>
              <a:ea typeface="Calibri"/>
              <a:cs typeface="Calibri"/>
              <a:sym typeface="Calibri"/>
            </a:endParaRPr>
          </a:p>
          <a:p>
            <a:pPr indent="0" lvl="0" marL="0" rtl="0" algn="l">
              <a:lnSpc>
                <a:spcPct val="115000"/>
              </a:lnSpc>
              <a:spcBef>
                <a:spcPts val="1200"/>
              </a:spcBef>
              <a:spcAft>
                <a:spcPts val="1200"/>
              </a:spcAft>
              <a:buNone/>
            </a:pPr>
            <a:r>
              <a:rPr lang="en-US" sz="1700">
                <a:solidFill>
                  <a:srgbClr val="633547"/>
                </a:solidFill>
                <a:latin typeface="Calibri"/>
                <a:ea typeface="Calibri"/>
                <a:cs typeface="Calibri"/>
                <a:sym typeface="Calibri"/>
              </a:rPr>
              <a:t>Inclusive recruitment means seeing Ukrainian women refugees as both skilled professionals and people shaped by extraordinary circumstances.</a:t>
            </a:r>
            <a:endParaRPr sz="1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3be1933bf29_2_10"/>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rPr lang="en-US"/>
              <a:t>Group </a:t>
            </a:r>
            <a:r>
              <a:rPr lang="en-US"/>
              <a:t>exercise</a:t>
            </a:r>
            <a:r>
              <a:rPr lang="en-US"/>
              <a:t>:</a:t>
            </a:r>
            <a:endParaRPr/>
          </a:p>
        </p:txBody>
      </p:sp>
      <p:sp>
        <p:nvSpPr>
          <p:cNvPr id="466" name="Google Shape;466;g3be1933bf29_2_10"/>
          <p:cNvSpPr txBox="1"/>
          <p:nvPr>
            <p:ph idx="2" type="body"/>
          </p:nvPr>
        </p:nvSpPr>
        <p:spPr>
          <a:xfrm>
            <a:off x="904850" y="1630600"/>
            <a:ext cx="10053000" cy="4998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a:t>Work together in small groups and share </a:t>
            </a:r>
            <a:r>
              <a:rPr b="1" lang="en-US" u="sng"/>
              <a:t>best practice examples</a:t>
            </a:r>
            <a:r>
              <a:rPr b="1" lang="en-US"/>
              <a:t> from your own experience. </a:t>
            </a:r>
            <a:r>
              <a:rPr b="1" lang="en-US"/>
              <a:t>Keep the discussion practical and solution-oriented.</a:t>
            </a:r>
            <a:endParaRPr b="1"/>
          </a:p>
          <a:p>
            <a:pPr indent="-381000" lvl="0" marL="457200" rtl="0" algn="l">
              <a:lnSpc>
                <a:spcPct val="115000"/>
              </a:lnSpc>
              <a:spcBef>
                <a:spcPts val="1000"/>
              </a:spcBef>
              <a:spcAft>
                <a:spcPts val="0"/>
              </a:spcAft>
              <a:buSzPts val="2400"/>
              <a:buAutoNum type="arabicPeriod"/>
            </a:pPr>
            <a:r>
              <a:rPr lang="en-US"/>
              <a:t>How can misunderstandings be avoided in daily collaboration?</a:t>
            </a:r>
            <a:br>
              <a:rPr lang="en-US"/>
            </a:br>
            <a:br>
              <a:rPr lang="en-US"/>
            </a:br>
            <a:r>
              <a:rPr lang="en-US" sz="2100"/>
              <a:t>Context: Consider different cultures, differences which might influence communication</a:t>
            </a:r>
            <a:br>
              <a:rPr lang="en-US"/>
            </a:br>
            <a:endParaRPr/>
          </a:p>
          <a:p>
            <a:pPr indent="-381000" lvl="0" marL="457200" rtl="0" algn="l">
              <a:lnSpc>
                <a:spcPct val="115000"/>
              </a:lnSpc>
              <a:spcBef>
                <a:spcPts val="0"/>
              </a:spcBef>
              <a:spcAft>
                <a:spcPts val="0"/>
              </a:spcAft>
              <a:buSzPts val="2400"/>
              <a:buAutoNum type="arabicPeriod"/>
            </a:pPr>
            <a:r>
              <a:rPr lang="en-US"/>
              <a:t>Are there already guidelines in place ?</a:t>
            </a:r>
            <a:endParaRPr/>
          </a:p>
          <a:p>
            <a:pPr indent="-298450" lvl="0" marL="457200" rtl="0" algn="l">
              <a:lnSpc>
                <a:spcPct val="115000"/>
              </a:lnSpc>
              <a:spcBef>
                <a:spcPts val="0"/>
              </a:spcBef>
              <a:spcAft>
                <a:spcPts val="0"/>
              </a:spcAft>
              <a:buClr>
                <a:srgbClr val="000000"/>
              </a:buClr>
              <a:buSzPts val="1100"/>
              <a:buChar char="●"/>
            </a:pPr>
            <a:r>
              <a:rPr lang="en-US"/>
              <a:t>If yes – are they working?</a:t>
            </a:r>
            <a:endParaRPr/>
          </a:p>
          <a:p>
            <a:pPr indent="-298450" lvl="0" marL="457200" rtl="0" algn="l">
              <a:lnSpc>
                <a:spcPct val="115000"/>
              </a:lnSpc>
              <a:spcBef>
                <a:spcPts val="0"/>
              </a:spcBef>
              <a:spcAft>
                <a:spcPts val="0"/>
              </a:spcAft>
              <a:buClr>
                <a:srgbClr val="000000"/>
              </a:buClr>
              <a:buSzPts val="1100"/>
              <a:buChar char="●"/>
            </a:pPr>
            <a:r>
              <a:rPr lang="en-US"/>
              <a:t>If not – what should be created or improved?</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a:p>
          <a:p>
            <a:pPr indent="0" lvl="0" marL="0" rtl="0" algn="l">
              <a:lnSpc>
                <a:spcPct val="103333"/>
              </a:lnSpc>
              <a:spcBef>
                <a:spcPts val="100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br>
              <a:rPr lang="en-US"/>
            </a:br>
            <a:endParaRPr/>
          </a:p>
        </p:txBody>
      </p:sp>
      <p:pic>
        <p:nvPicPr>
          <p:cNvPr id="467" name="Google Shape;467;g3be1933bf29_2_10"/>
          <p:cNvPicPr preferRelativeResize="0"/>
          <p:nvPr>
            <p:ph idx="2" type="pic"/>
          </p:nvPr>
        </p:nvPicPr>
        <p:blipFill rotWithShape="1">
          <a:blip r:embed="rId3">
            <a:alphaModFix/>
          </a:blip>
          <a:srcRect b="0" l="816" r="826" t="0"/>
          <a:stretch/>
        </p:blipFill>
        <p:spPr>
          <a:xfrm>
            <a:off x="8971224" y="4636649"/>
            <a:ext cx="2371000" cy="1808348"/>
          </a:xfrm>
          <a:prstGeom prst="rect">
            <a:avLst/>
          </a:prstGeom>
          <a:solidFill>
            <a:srgbClr val="D8D8D8"/>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3bcca6932bb_0_0"/>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Call for Action - Using the session´s momentum</a:t>
            </a:r>
            <a:endParaRPr/>
          </a:p>
        </p:txBody>
      </p:sp>
      <p:sp>
        <p:nvSpPr>
          <p:cNvPr id="473" name="Google Shape;473;g3bcca6932bb_0_0"/>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a:p>
          <a:p>
            <a:pPr indent="-381000" lvl="0" marL="457200" rtl="0" algn="l">
              <a:lnSpc>
                <a:spcPct val="115000"/>
              </a:lnSpc>
              <a:spcBef>
                <a:spcPts val="1000"/>
              </a:spcBef>
              <a:spcAft>
                <a:spcPts val="0"/>
              </a:spcAft>
              <a:buSzPts val="2400"/>
              <a:buChar char="●"/>
            </a:pPr>
            <a:r>
              <a:rPr lang="en-US"/>
              <a:t>Action plan: Will you try to start something in your work </a:t>
            </a:r>
            <a:br>
              <a:rPr lang="en-US"/>
            </a:br>
            <a:r>
              <a:rPr lang="en-US"/>
              <a:t>regarding DEI after this session? </a:t>
            </a:r>
            <a:br>
              <a:rPr lang="en-US"/>
            </a:br>
            <a:r>
              <a:rPr lang="en-US"/>
              <a:t>If yes, </a:t>
            </a:r>
            <a:r>
              <a:rPr lang="en-US">
                <a:extLst>
                  <a:ext uri="http://customooxmlschemas.google.com/">
                    <go:slidesCustomData xmlns:go="http://customooxmlschemas.google.com/" textRoundtripDataId="7"/>
                  </a:ext>
                </a:extLst>
              </a:rPr>
              <a:t>how</a:t>
            </a:r>
            <a:r>
              <a:rPr lang="en-US"/>
              <a:t> could it look like?</a:t>
            </a:r>
            <a:endParaRPr/>
          </a:p>
          <a:p>
            <a:pPr indent="0" lvl="0" marL="457200" rtl="0" algn="l">
              <a:lnSpc>
                <a:spcPct val="115000"/>
              </a:lnSpc>
              <a:spcBef>
                <a:spcPts val="1000"/>
              </a:spcBef>
              <a:spcAft>
                <a:spcPts val="0"/>
              </a:spcAft>
              <a:buNone/>
            </a:pPr>
            <a:r>
              <a:t/>
            </a:r>
            <a:endParaRPr/>
          </a:p>
          <a:p>
            <a:pPr indent="-381000" lvl="0" marL="457200" rtl="0" algn="l">
              <a:lnSpc>
                <a:spcPct val="115000"/>
              </a:lnSpc>
              <a:spcBef>
                <a:spcPts val="1000"/>
              </a:spcBef>
              <a:spcAft>
                <a:spcPts val="0"/>
              </a:spcAft>
              <a:buSzPts val="2400"/>
              <a:buChar char="●"/>
            </a:pPr>
            <a:r>
              <a:rPr lang="en-US"/>
              <a:t>How do you monitor progress in the future </a:t>
            </a:r>
            <a:br>
              <a:rPr lang="en-US"/>
            </a:br>
            <a:r>
              <a:rPr lang="en-US"/>
              <a:t>(e.g., surveys, feedback, metrics)?</a:t>
            </a:r>
            <a:endParaRPr/>
          </a:p>
          <a:p>
            <a:pPr indent="0" lvl="0" marL="0" rtl="0" algn="l">
              <a:lnSpc>
                <a:spcPct val="115000"/>
              </a:lnSpc>
              <a:spcBef>
                <a:spcPts val="1000"/>
              </a:spcBef>
              <a:spcAft>
                <a:spcPts val="0"/>
              </a:spcAft>
              <a:buNone/>
            </a:pPr>
            <a:br>
              <a:rPr lang="en-US"/>
            </a:br>
            <a:endParaRPr/>
          </a:p>
          <a:p>
            <a:pPr indent="0" lvl="0" marL="0" rtl="0" algn="l">
              <a:lnSpc>
                <a:spcPct val="115000"/>
              </a:lnSpc>
              <a:spcBef>
                <a:spcPts val="1000"/>
              </a:spcBef>
              <a:spcAft>
                <a:spcPts val="0"/>
              </a:spcAft>
              <a:buNone/>
            </a:pPr>
            <a:r>
              <a:t/>
            </a:r>
            <a:endParaRPr>
              <a:highlight>
                <a:srgbClr val="FFFF00"/>
              </a:highlight>
            </a:endParaRPr>
          </a:p>
          <a:p>
            <a:pPr indent="-228600" lvl="0" marL="228600" rtl="0" algn="l">
              <a:lnSpc>
                <a:spcPct val="103333"/>
              </a:lnSpc>
              <a:spcBef>
                <a:spcPts val="1000"/>
              </a:spcBef>
              <a:spcAft>
                <a:spcPts val="0"/>
              </a:spcAft>
              <a:buClr>
                <a:srgbClr val="633547"/>
              </a:buClr>
              <a:buSzPts val="2400"/>
              <a:buNone/>
            </a:pPr>
            <a:r>
              <a:t/>
            </a:r>
            <a:endParaRPr/>
          </a:p>
        </p:txBody>
      </p:sp>
      <p:pic>
        <p:nvPicPr>
          <p:cNvPr id="474" name="Google Shape;474;g3bcca6932bb_0_0"/>
          <p:cNvPicPr preferRelativeResize="0"/>
          <p:nvPr>
            <p:ph idx="2" type="pic"/>
          </p:nvPr>
        </p:nvPicPr>
        <p:blipFill rotWithShape="1">
          <a:blip r:embed="rId3">
            <a:alphaModFix/>
          </a:blip>
          <a:srcRect b="0" l="7720" r="7720" t="0"/>
          <a:stretch/>
        </p:blipFill>
        <p:spPr>
          <a:xfrm>
            <a:off x="8932387" y="2157625"/>
            <a:ext cx="2444126" cy="4336988"/>
          </a:xfrm>
          <a:prstGeom prst="rect">
            <a:avLst/>
          </a:prstGeom>
          <a:solidFill>
            <a:srgbClr val="D8D8D8"/>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be1933bf29_2_15"/>
          <p:cNvSpPr txBox="1"/>
          <p:nvPr>
            <p:ph idx="1" type="body"/>
          </p:nvPr>
        </p:nvSpPr>
        <p:spPr>
          <a:xfrm>
            <a:off x="904856" y="826894"/>
            <a:ext cx="10053000" cy="803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More information :</a:t>
            </a:r>
            <a:endParaRPr/>
          </a:p>
        </p:txBody>
      </p:sp>
      <p:sp>
        <p:nvSpPr>
          <p:cNvPr id="481" name="Google Shape;481;g3be1933bf29_2_15"/>
          <p:cNvSpPr txBox="1"/>
          <p:nvPr>
            <p:ph idx="2" type="body"/>
          </p:nvPr>
        </p:nvSpPr>
        <p:spPr>
          <a:xfrm>
            <a:off x="904856" y="1989039"/>
            <a:ext cx="10053000" cy="42504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a:t>C</a:t>
            </a:r>
            <a:r>
              <a:rPr lang="en-US" sz="1900"/>
              <a:t>ultural Atlas (2026), </a:t>
            </a:r>
            <a:r>
              <a:rPr lang="en-US" sz="1900" u="sng">
                <a:solidFill>
                  <a:schemeClr val="hlink"/>
                </a:solidFill>
                <a:hlinkClick r:id="rId3"/>
              </a:rPr>
              <a:t>https://culturalatlas.sbs.com.au/ukrainian-culture</a:t>
            </a:r>
            <a:endParaRPr sz="1900"/>
          </a:p>
          <a:p>
            <a:pPr indent="-349250" lvl="0" marL="457200" rtl="0" algn="l">
              <a:spcBef>
                <a:spcPts val="0"/>
              </a:spcBef>
              <a:spcAft>
                <a:spcPts val="0"/>
              </a:spcAft>
              <a:buSzPts val="1900"/>
              <a:buChar char="●"/>
            </a:pPr>
            <a:r>
              <a:rPr lang="en-US" sz="1900"/>
              <a:t>WECF (2018), Our policy on Gender Equality, Diversity, Equity and Inclusion</a:t>
            </a:r>
            <a:endParaRPr sz="1900"/>
          </a:p>
          <a:p>
            <a:pPr indent="-349250" lvl="0" marL="457200" rtl="0" algn="l">
              <a:spcBef>
                <a:spcPts val="0"/>
              </a:spcBef>
              <a:spcAft>
                <a:spcPts val="0"/>
              </a:spcAft>
              <a:buSzPts val="1900"/>
              <a:buChar char="●"/>
            </a:pPr>
            <a:r>
              <a:rPr lang="en-US" sz="1900"/>
              <a:t>EU Diversity Charta (2026), </a:t>
            </a:r>
            <a:r>
              <a:rPr lang="en-US" sz="1900" u="sng">
                <a:solidFill>
                  <a:schemeClr val="hlink"/>
                </a:solidFill>
                <a:hlinkClick r:id="rId4"/>
              </a:rPr>
              <a:t>https://eu-diversity-inclusion.campaign.europa.eu/eu-platform-diversity-charters_en</a:t>
            </a:r>
            <a:endParaRPr sz="1900"/>
          </a:p>
          <a:p>
            <a:pPr indent="-349250" lvl="0" marL="457200" rtl="0" algn="l">
              <a:spcBef>
                <a:spcPts val="0"/>
              </a:spcBef>
              <a:spcAft>
                <a:spcPts val="0"/>
              </a:spcAft>
              <a:buSzPts val="1900"/>
              <a:buChar char="●"/>
            </a:pPr>
            <a:r>
              <a:rPr lang="en-US" sz="1900"/>
              <a:t>EU Diversity Self Assessment Tool (2026) </a:t>
            </a:r>
            <a:r>
              <a:rPr lang="en-US" sz="1900" u="sng">
                <a:solidFill>
                  <a:schemeClr val="hlink"/>
                </a:solidFill>
                <a:hlinkClick r:id="rId5"/>
              </a:rPr>
              <a:t>https://vo-europe.swoogo.com/self-assesment-tool</a:t>
            </a:r>
            <a:endParaRPr sz="1900"/>
          </a:p>
          <a:p>
            <a:pPr indent="-349250" lvl="0" marL="457200" rtl="0" algn="l">
              <a:spcBef>
                <a:spcPts val="0"/>
              </a:spcBef>
              <a:spcAft>
                <a:spcPts val="0"/>
              </a:spcAft>
              <a:buSzPts val="1900"/>
              <a:buChar char="●"/>
            </a:pPr>
            <a:r>
              <a:rPr lang="en-US" sz="1900"/>
              <a:t>Edmondson, A.C. (2018) The Fearless Organization: Creating Psychological Safety in the Workplace for Learning, Innovation, and Growth. Hoboken, NJ: Wiley.</a:t>
            </a:r>
            <a:endParaRPr sz="1900"/>
          </a:p>
          <a:p>
            <a:pPr indent="-349250" lvl="0" marL="457200" rtl="0" algn="l">
              <a:spcBef>
                <a:spcPts val="0"/>
              </a:spcBef>
              <a:spcAft>
                <a:spcPts val="0"/>
              </a:spcAft>
              <a:buSzPts val="1900"/>
              <a:buChar char="●"/>
            </a:pPr>
            <a:r>
              <a:rPr lang="en-US" sz="1900"/>
              <a:t>Ferdman, B.M. (2014) ‘The Practice of Inclusion in Diverse Organizations: Toward a Systemic Whole’, in Ferdman, B.M. and Deane, B.R. (eds.) </a:t>
            </a:r>
            <a:endParaRPr sz="1900"/>
          </a:p>
          <a:p>
            <a:pPr indent="-349250" lvl="0" marL="457200" rtl="0" algn="l">
              <a:spcBef>
                <a:spcPts val="0"/>
              </a:spcBef>
              <a:spcAft>
                <a:spcPts val="0"/>
              </a:spcAft>
              <a:buSzPts val="1900"/>
              <a:buChar char="●"/>
            </a:pPr>
            <a:r>
              <a:rPr lang="en-US" sz="1900"/>
              <a:t>PROMOTE Project (2024), </a:t>
            </a:r>
            <a:r>
              <a:rPr lang="en-US" sz="1700" u="sng">
                <a:solidFill>
                  <a:schemeClr val="hlink"/>
                </a:solidFill>
                <a:latin typeface="Arial"/>
                <a:ea typeface="Arial"/>
                <a:cs typeface="Arial"/>
                <a:sym typeface="Arial"/>
                <a:hlinkClick r:id="rId6"/>
              </a:rPr>
              <a:t>https://promote-project.eu/diversity-inclusion-participation-strategy/</a:t>
            </a:r>
            <a:r>
              <a:rPr lang="en-US" sz="1700">
                <a:solidFill>
                  <a:srgbClr val="000000"/>
                </a:solidFill>
                <a:latin typeface="Arial"/>
                <a:ea typeface="Arial"/>
                <a:cs typeface="Arial"/>
                <a:sym typeface="Arial"/>
              </a:rPr>
              <a:t> </a:t>
            </a:r>
            <a:endParaRPr sz="2500"/>
          </a:p>
          <a:p>
            <a:pPr indent="0" lvl="0" marL="457200" rtl="0" algn="l">
              <a:spcBef>
                <a:spcPts val="0"/>
              </a:spcBef>
              <a:spcAft>
                <a:spcPts val="0"/>
              </a:spcAft>
              <a:buNone/>
            </a:pPr>
            <a:r>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20"/>
          <p:cNvPicPr preferRelativeResize="0"/>
          <p:nvPr>
            <p:ph idx="2" type="pic"/>
          </p:nvPr>
        </p:nvPicPr>
        <p:blipFill rotWithShape="1">
          <a:blip r:embed="rId3">
            <a:alphaModFix/>
          </a:blip>
          <a:srcRect b="25527" l="0" r="0" t="25527"/>
          <a:stretch/>
        </p:blipFill>
        <p:spPr>
          <a:xfrm>
            <a:off x="0" y="1643594"/>
            <a:ext cx="12192000" cy="3977264"/>
          </a:xfrm>
          <a:prstGeom prst="rect">
            <a:avLst/>
          </a:prstGeom>
          <a:solidFill>
            <a:srgbClr val="D8D8D8"/>
          </a:solidFill>
          <a:ln>
            <a:noFill/>
          </a:ln>
        </p:spPr>
      </p:pic>
      <p:sp>
        <p:nvSpPr>
          <p:cNvPr id="488" name="Google Shape;488;p20"/>
          <p:cNvSpPr/>
          <p:nvPr/>
        </p:nvSpPr>
        <p:spPr>
          <a:xfrm>
            <a:off x="0" y="1667657"/>
            <a:ext cx="12192000" cy="3977264"/>
          </a:xfrm>
          <a:custGeom>
            <a:rect b="b" l="l" r="r" t="t"/>
            <a:pathLst>
              <a:path extrusionOk="0" h="3977264" w="12192000">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0">
                <a:srgbClr val="FFFFFF">
                  <a:alpha val="0"/>
                </a:srgbClr>
              </a:gs>
              <a:gs pos="39000">
                <a:srgbClr val="FFFFFF">
                  <a:alpha val="0"/>
                </a:srgbClr>
              </a:gs>
              <a:gs pos="82000">
                <a:srgbClr val="633547"/>
              </a:gs>
              <a:gs pos="100000">
                <a:srgbClr val="63354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9" name="Google Shape;489;p20"/>
          <p:cNvSpPr txBox="1"/>
          <p:nvPr>
            <p:ph idx="1" type="body"/>
          </p:nvPr>
        </p:nvSpPr>
        <p:spPr>
          <a:xfrm>
            <a:off x="7491985" y="5502281"/>
            <a:ext cx="4381736" cy="4661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000"/>
              <a:buNone/>
            </a:pPr>
            <a:r>
              <a:rPr lang="en-US" sz="3000">
                <a:solidFill>
                  <a:schemeClr val="lt1"/>
                </a:solidFill>
              </a:rPr>
              <a:t>www.</a:t>
            </a:r>
            <a:r>
              <a:rPr b="1" lang="en-US" sz="3000">
                <a:solidFill>
                  <a:schemeClr val="lt1"/>
                </a:solidFill>
              </a:rPr>
              <a:t>promoteproject.</a:t>
            </a:r>
            <a:r>
              <a:rPr lang="en-US" sz="3000">
                <a:solidFill>
                  <a:schemeClr val="lt1"/>
                </a:solidFill>
              </a:rPr>
              <a:t>eu</a:t>
            </a:r>
            <a:endParaRPr sz="3000">
              <a:solidFill>
                <a:schemeClr val="lt1"/>
              </a:solidFill>
            </a:endParaRPr>
          </a:p>
          <a:p>
            <a:pPr indent="0" lvl="0" marL="0" rtl="0" algn="r">
              <a:lnSpc>
                <a:spcPct val="100000"/>
              </a:lnSpc>
              <a:spcBef>
                <a:spcPts val="0"/>
              </a:spcBef>
              <a:spcAft>
                <a:spcPts val="0"/>
              </a:spcAft>
              <a:buClr>
                <a:schemeClr val="lt1"/>
              </a:buClr>
              <a:buSzPts val="2400"/>
              <a:buNone/>
            </a:pPr>
            <a:r>
              <a:t/>
            </a:r>
            <a:endParaRPr/>
          </a:p>
        </p:txBody>
      </p:sp>
      <p:sp>
        <p:nvSpPr>
          <p:cNvPr id="490" name="Google Shape;490;p20"/>
          <p:cNvSpPr txBox="1"/>
          <p:nvPr>
            <p:ph idx="3" type="body"/>
          </p:nvPr>
        </p:nvSpPr>
        <p:spPr>
          <a:xfrm>
            <a:off x="420737" y="4233012"/>
            <a:ext cx="5881764" cy="6342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Follow our journey</a:t>
            </a:r>
            <a:endParaRPr/>
          </a:p>
        </p:txBody>
      </p:sp>
      <p:grpSp>
        <p:nvGrpSpPr>
          <p:cNvPr id="491" name="Google Shape;491;p20"/>
          <p:cNvGrpSpPr/>
          <p:nvPr/>
        </p:nvGrpSpPr>
        <p:grpSpPr>
          <a:xfrm>
            <a:off x="565116" y="4874118"/>
            <a:ext cx="512588" cy="512588"/>
            <a:chOff x="511833" y="8294184"/>
            <a:chExt cx="398945" cy="398945"/>
          </a:xfrm>
        </p:grpSpPr>
        <p:sp>
          <p:nvSpPr>
            <p:cNvPr id="492" name="Google Shape;492;p20"/>
            <p:cNvSpPr txBox="1"/>
            <p:nvPr/>
          </p:nvSpPr>
          <p:spPr>
            <a:xfrm>
              <a:off x="528461" y="8312781"/>
              <a:ext cx="3823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4">
                    <a:extLst>
                      <a:ext uri="{A12FA001-AC4F-418D-AE19-62706E023703}">
                        <ahyp:hlinkClr val="tx"/>
                      </a:ext>
                    </a:extLst>
                  </a:hlinkClick>
                </a:rPr>
                <a:t>li</a:t>
              </a:r>
              <a:endParaRPr b="0" i="0" sz="2400" u="none" cap="none" strike="noStrike">
                <a:solidFill>
                  <a:srgbClr val="0B3A5B"/>
                </a:solidFill>
                <a:latin typeface="Calibri"/>
                <a:ea typeface="Calibri"/>
                <a:cs typeface="Calibri"/>
                <a:sym typeface="Calibri"/>
              </a:endParaRPr>
            </a:p>
          </p:txBody>
        </p:sp>
        <p:grpSp>
          <p:nvGrpSpPr>
            <p:cNvPr id="493" name="Google Shape;493;p20"/>
            <p:cNvGrpSpPr/>
            <p:nvPr/>
          </p:nvGrpSpPr>
          <p:grpSpPr>
            <a:xfrm>
              <a:off x="511833" y="8294184"/>
              <a:ext cx="398945" cy="398945"/>
              <a:chOff x="3094393" y="4759137"/>
              <a:chExt cx="1074283" cy="1074283"/>
            </a:xfrm>
          </p:grpSpPr>
          <p:sp>
            <p:nvSpPr>
              <p:cNvPr id="494" name="Google Shape;494;p20"/>
              <p:cNvSpPr/>
              <p:nvPr/>
            </p:nvSpPr>
            <p:spPr>
              <a:xfrm>
                <a:off x="3094393" y="4759137"/>
                <a:ext cx="1074283" cy="107428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495" name="Google Shape;495;p20"/>
              <p:cNvGrpSpPr/>
              <p:nvPr/>
            </p:nvGrpSpPr>
            <p:grpSpPr>
              <a:xfrm>
                <a:off x="3303016" y="4946695"/>
                <a:ext cx="685139" cy="655838"/>
                <a:chOff x="3303016" y="4946695"/>
                <a:chExt cx="685139" cy="655838"/>
              </a:xfrm>
            </p:grpSpPr>
            <p:sp>
              <p:nvSpPr>
                <p:cNvPr id="496" name="Google Shape;496;p20"/>
                <p:cNvSpPr/>
                <p:nvPr/>
              </p:nvSpPr>
              <p:spPr>
                <a:xfrm>
                  <a:off x="3540110" y="5149321"/>
                  <a:ext cx="448045" cy="453212"/>
                </a:xfrm>
                <a:custGeom>
                  <a:rect b="b" l="l" r="r" t="t"/>
                  <a:pathLst>
                    <a:path extrusionOk="0" h="453212" w="448045">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97" name="Google Shape;497;p20"/>
                <p:cNvSpPr/>
                <p:nvPr/>
              </p:nvSpPr>
              <p:spPr>
                <a:xfrm>
                  <a:off x="3311799" y="5159950"/>
                  <a:ext cx="146847" cy="442047"/>
                </a:xfrm>
                <a:custGeom>
                  <a:rect b="b" l="l" r="r" t="t"/>
                  <a:pathLst>
                    <a:path extrusionOk="0" h="442047" w="1468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98" name="Google Shape;498;p20"/>
                <p:cNvSpPr/>
                <p:nvPr/>
              </p:nvSpPr>
              <p:spPr>
                <a:xfrm>
                  <a:off x="3303016" y="4946695"/>
                  <a:ext cx="165330" cy="153521"/>
                </a:xfrm>
                <a:custGeom>
                  <a:rect b="b" l="l" r="r" t="t"/>
                  <a:pathLst>
                    <a:path extrusionOk="0" h="153521" w="16533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grpSp>
      <p:grpSp>
        <p:nvGrpSpPr>
          <p:cNvPr id="499" name="Google Shape;499;p20"/>
          <p:cNvGrpSpPr/>
          <p:nvPr/>
        </p:nvGrpSpPr>
        <p:grpSpPr>
          <a:xfrm>
            <a:off x="1181273" y="4874118"/>
            <a:ext cx="512588" cy="512588"/>
            <a:chOff x="1003362" y="8294184"/>
            <a:chExt cx="398945" cy="398945"/>
          </a:xfrm>
        </p:grpSpPr>
        <p:sp>
          <p:nvSpPr>
            <p:cNvPr id="500" name="Google Shape;500;p20"/>
            <p:cNvSpPr txBox="1"/>
            <p:nvPr/>
          </p:nvSpPr>
          <p:spPr>
            <a:xfrm>
              <a:off x="1030599" y="8313350"/>
              <a:ext cx="35884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5">
                    <a:extLst>
                      <a:ext uri="{A12FA001-AC4F-418D-AE19-62706E023703}">
                        <ahyp:hlinkClr val="tx"/>
                      </a:ext>
                    </a:extLst>
                  </a:hlinkClick>
                </a:rPr>
                <a:t>in</a:t>
              </a:r>
              <a:endParaRPr b="0" i="0" sz="2400" u="none" cap="none" strike="noStrike">
                <a:solidFill>
                  <a:srgbClr val="0B3A5B"/>
                </a:solidFill>
                <a:latin typeface="Calibri"/>
                <a:ea typeface="Calibri"/>
                <a:cs typeface="Calibri"/>
                <a:sym typeface="Calibri"/>
              </a:endParaRPr>
            </a:p>
          </p:txBody>
        </p:sp>
        <p:grpSp>
          <p:nvGrpSpPr>
            <p:cNvPr id="501" name="Google Shape;501;p20"/>
            <p:cNvGrpSpPr/>
            <p:nvPr/>
          </p:nvGrpSpPr>
          <p:grpSpPr>
            <a:xfrm>
              <a:off x="1003362" y="8294184"/>
              <a:ext cx="398945" cy="398945"/>
              <a:chOff x="1950027" y="2499889"/>
              <a:chExt cx="850463" cy="850463"/>
            </a:xfrm>
          </p:grpSpPr>
          <p:sp>
            <p:nvSpPr>
              <p:cNvPr id="502" name="Google Shape;502;p20"/>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503" name="Google Shape;503;p20"/>
              <p:cNvGrpSpPr/>
              <p:nvPr/>
            </p:nvGrpSpPr>
            <p:grpSpPr>
              <a:xfrm>
                <a:off x="2107521" y="2657382"/>
                <a:ext cx="535476" cy="535477"/>
                <a:chOff x="2107521" y="2657382"/>
                <a:chExt cx="535476" cy="535477"/>
              </a:xfrm>
            </p:grpSpPr>
            <p:sp>
              <p:nvSpPr>
                <p:cNvPr id="504" name="Google Shape;504;p20"/>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5" name="Google Shape;505;p20"/>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6" name="Google Shape;506;p20"/>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3"/>
          <p:cNvPicPr preferRelativeResize="0"/>
          <p:nvPr>
            <p:ph idx="2" type="pic"/>
          </p:nvPr>
        </p:nvPicPr>
        <p:blipFill rotWithShape="1">
          <a:blip r:embed="rId3">
            <a:alphaModFix/>
          </a:blip>
          <a:srcRect b="19165" l="0" r="0" t="19171"/>
          <a:stretch/>
        </p:blipFill>
        <p:spPr>
          <a:xfrm flipH="1">
            <a:off x="238773" y="2626822"/>
            <a:ext cx="7708194" cy="3396829"/>
          </a:xfrm>
          <a:prstGeom prst="rect">
            <a:avLst/>
          </a:prstGeom>
          <a:solidFill>
            <a:srgbClr val="BFBFBF"/>
          </a:solidFill>
          <a:ln>
            <a:noFill/>
          </a:ln>
        </p:spPr>
      </p:pic>
      <p:sp>
        <p:nvSpPr>
          <p:cNvPr id="306" name="Google Shape;306;p13"/>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01</a:t>
            </a:r>
            <a:endParaRPr/>
          </a:p>
        </p:txBody>
      </p:sp>
      <p:sp>
        <p:nvSpPr>
          <p:cNvPr id="307" name="Google Shape;307;p13"/>
          <p:cNvSpPr/>
          <p:nvPr/>
        </p:nvSpPr>
        <p:spPr>
          <a:xfrm>
            <a:off x="7946973" y="3429000"/>
            <a:ext cx="2818500" cy="69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08" name="Google Shape;308;p13"/>
          <p:cNvSpPr txBox="1"/>
          <p:nvPr/>
        </p:nvSpPr>
        <p:spPr>
          <a:xfrm>
            <a:off x="7946970" y="3455098"/>
            <a:ext cx="2522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Objective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1"/>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a:t>Module Focus:</a:t>
            </a:r>
            <a:endParaRPr b="1"/>
          </a:p>
          <a:p>
            <a:pPr indent="-298450" lvl="0" marL="457200" rtl="0" algn="l">
              <a:lnSpc>
                <a:spcPct val="115000"/>
              </a:lnSpc>
              <a:spcBef>
                <a:spcPts val="1200"/>
              </a:spcBef>
              <a:spcAft>
                <a:spcPts val="0"/>
              </a:spcAft>
              <a:buClr>
                <a:srgbClr val="000000"/>
              </a:buClr>
              <a:buSzPts val="1100"/>
              <a:buChar char="●"/>
            </a:pPr>
            <a:r>
              <a:rPr lang="en-US"/>
              <a:t>Recognise the elements of an inclusive workplace culture</a:t>
            </a:r>
            <a:endParaRPr/>
          </a:p>
          <a:p>
            <a:pPr indent="-298450" lvl="0" marL="457200" rtl="0" algn="l">
              <a:lnSpc>
                <a:spcPct val="115000"/>
              </a:lnSpc>
              <a:spcBef>
                <a:spcPts val="0"/>
              </a:spcBef>
              <a:spcAft>
                <a:spcPts val="0"/>
              </a:spcAft>
              <a:buClr>
                <a:srgbClr val="000000"/>
              </a:buClr>
              <a:buSzPts val="1100"/>
              <a:buChar char="●"/>
            </a:pPr>
            <a:r>
              <a:rPr lang="en-US"/>
              <a:t>Establish communication norms that reduce conflict</a:t>
            </a:r>
            <a:endParaRPr/>
          </a:p>
          <a:p>
            <a:pPr indent="-298450" lvl="0" marL="457200" rtl="0" algn="l">
              <a:lnSpc>
                <a:spcPct val="115000"/>
              </a:lnSpc>
              <a:spcBef>
                <a:spcPts val="0"/>
              </a:spcBef>
              <a:spcAft>
                <a:spcPts val="0"/>
              </a:spcAft>
              <a:buClr>
                <a:srgbClr val="000000"/>
              </a:buClr>
              <a:buSzPts val="1100"/>
              <a:buChar char="●"/>
            </a:pPr>
            <a:r>
              <a:rPr lang="en-US"/>
              <a:t>Introduce simple mechanisms for listening to employee experiences</a:t>
            </a:r>
            <a:endParaRPr/>
          </a:p>
          <a:p>
            <a:pPr indent="-298450" lvl="0" marL="457200" rtl="0" algn="l">
              <a:lnSpc>
                <a:spcPct val="115000"/>
              </a:lnSpc>
              <a:spcBef>
                <a:spcPts val="0"/>
              </a:spcBef>
              <a:spcAft>
                <a:spcPts val="0"/>
              </a:spcAft>
              <a:buClr>
                <a:srgbClr val="000000"/>
              </a:buClr>
              <a:buSzPts val="1100"/>
              <a:buChar char="●"/>
            </a:pPr>
            <a:r>
              <a:rPr lang="en-US"/>
              <a:t>Respond constructively to cultural misunderstandings</a:t>
            </a:r>
            <a:endParaRPr/>
          </a:p>
          <a:p>
            <a:pPr indent="-298450" lvl="0" marL="457200" rtl="0" algn="l">
              <a:lnSpc>
                <a:spcPct val="115000"/>
              </a:lnSpc>
              <a:spcBef>
                <a:spcPts val="0"/>
              </a:spcBef>
              <a:spcAft>
                <a:spcPts val="0"/>
              </a:spcAft>
              <a:buClr>
                <a:srgbClr val="000000"/>
              </a:buClr>
              <a:buSzPts val="1100"/>
              <a:buChar char="●"/>
            </a:pPr>
            <a:r>
              <a:rPr lang="en-US"/>
              <a:t>Build a safer, more supportive environment for all staff</a:t>
            </a:r>
            <a:endParaRPr/>
          </a:p>
          <a:p>
            <a:pPr indent="-228600" lvl="0" marL="228600" rtl="0" algn="l">
              <a:lnSpc>
                <a:spcPct val="103333"/>
              </a:lnSpc>
              <a:spcBef>
                <a:spcPts val="1200"/>
              </a:spcBef>
              <a:spcAft>
                <a:spcPts val="0"/>
              </a:spcAft>
              <a:buClr>
                <a:srgbClr val="633547"/>
              </a:buClr>
              <a:buSzPts val="2400"/>
              <a:buNone/>
            </a:pPr>
            <a:r>
              <a:t/>
            </a:r>
            <a:endParaRPr/>
          </a:p>
        </p:txBody>
      </p:sp>
      <p:sp>
        <p:nvSpPr>
          <p:cNvPr id="314" name="Google Shape;314;p11"/>
          <p:cNvSpPr/>
          <p:nvPr/>
        </p:nvSpPr>
        <p:spPr>
          <a:xfrm>
            <a:off x="0" y="969155"/>
            <a:ext cx="3096127"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15" name="Google Shape;315;p11"/>
          <p:cNvSpPr txBox="1"/>
          <p:nvPr/>
        </p:nvSpPr>
        <p:spPr>
          <a:xfrm>
            <a:off x="381001" y="1021450"/>
            <a:ext cx="262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01 Objective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7"/>
          <p:cNvPicPr preferRelativeResize="0"/>
          <p:nvPr>
            <p:ph idx="2" type="pic"/>
          </p:nvPr>
        </p:nvPicPr>
        <p:blipFill rotWithShape="1">
          <a:blip r:embed="rId3">
            <a:alphaModFix/>
          </a:blip>
          <a:srcRect b="16965" l="0" r="0" t="16966"/>
          <a:stretch/>
        </p:blipFill>
        <p:spPr>
          <a:xfrm flipH="1">
            <a:off x="238772" y="2626822"/>
            <a:ext cx="7708195" cy="3396829"/>
          </a:xfrm>
          <a:prstGeom prst="rect">
            <a:avLst/>
          </a:prstGeom>
          <a:solidFill>
            <a:srgbClr val="BFBFBF"/>
          </a:solidFill>
          <a:ln>
            <a:noFill/>
          </a:ln>
        </p:spPr>
      </p:pic>
      <p:sp>
        <p:nvSpPr>
          <p:cNvPr id="322" name="Google Shape;322;p7"/>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02</a:t>
            </a:r>
            <a:endParaRPr/>
          </a:p>
        </p:txBody>
      </p:sp>
      <p:sp>
        <p:nvSpPr>
          <p:cNvPr id="323" name="Google Shape;323;p7"/>
          <p:cNvSpPr/>
          <p:nvPr/>
        </p:nvSpPr>
        <p:spPr>
          <a:xfrm>
            <a:off x="5722297" y="3429000"/>
            <a:ext cx="3901131"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24" name="Google Shape;324;p7"/>
          <p:cNvSpPr txBox="1"/>
          <p:nvPr/>
        </p:nvSpPr>
        <p:spPr>
          <a:xfrm>
            <a:off x="5906320" y="3481298"/>
            <a:ext cx="371710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INTRODUCTION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7"/>
          <p:cNvSpPr txBox="1"/>
          <p:nvPr>
            <p:ph idx="1" type="body"/>
          </p:nvPr>
        </p:nvSpPr>
        <p:spPr>
          <a:xfrm>
            <a:off x="0" y="1595700"/>
            <a:ext cx="6222900" cy="507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br>
              <a:rPr lang="en-US"/>
            </a:br>
            <a:endParaRPr/>
          </a:p>
          <a:p>
            <a:pPr indent="-381000" lvl="0" marL="457200" rtl="0" algn="l">
              <a:lnSpc>
                <a:spcPct val="115000"/>
              </a:lnSpc>
              <a:spcBef>
                <a:spcPts val="1200"/>
              </a:spcBef>
              <a:spcAft>
                <a:spcPts val="0"/>
              </a:spcAft>
              <a:buClr>
                <a:schemeClr val="lt1"/>
              </a:buClr>
              <a:buSzPts val="2400"/>
              <a:buFont typeface="Calibri"/>
              <a:buChar char="●"/>
            </a:pPr>
            <a:r>
              <a:rPr lang="en-US"/>
              <a:t>Workplace culture shapes how employees experience their day-to-day work</a:t>
            </a:r>
            <a:endParaRPr/>
          </a:p>
          <a:p>
            <a:pPr indent="-381000" lvl="0" marL="457200" rtl="0" algn="l">
              <a:lnSpc>
                <a:spcPct val="115000"/>
              </a:lnSpc>
              <a:spcBef>
                <a:spcPts val="0"/>
              </a:spcBef>
              <a:spcAft>
                <a:spcPts val="0"/>
              </a:spcAft>
              <a:buClr>
                <a:schemeClr val="lt1"/>
              </a:buClr>
              <a:buSzPts val="2400"/>
              <a:buFont typeface="Calibri"/>
              <a:buChar char="●"/>
            </a:pPr>
            <a:r>
              <a:rPr lang="en-US"/>
              <a:t>Inclusive cultures foster trust, cooperation, and engagement</a:t>
            </a:r>
            <a:endParaRPr/>
          </a:p>
          <a:p>
            <a:pPr indent="-381000" lvl="0" marL="457200" rtl="0" algn="l">
              <a:lnSpc>
                <a:spcPct val="115000"/>
              </a:lnSpc>
              <a:spcBef>
                <a:spcPts val="0"/>
              </a:spcBef>
              <a:spcAft>
                <a:spcPts val="0"/>
              </a:spcAft>
              <a:buClr>
                <a:schemeClr val="lt1"/>
              </a:buClr>
              <a:buSzPts val="2400"/>
              <a:buFont typeface="Calibri"/>
              <a:buChar char="●"/>
            </a:pPr>
            <a:r>
              <a:rPr lang="en-US"/>
              <a:t>Exclusion—often unintentional—can create misunderstandings and disengagement</a:t>
            </a:r>
            <a:endParaRPr/>
          </a:p>
          <a:p>
            <a:pPr indent="-381000" lvl="0" marL="457200" rtl="0" algn="l">
              <a:lnSpc>
                <a:spcPct val="115000"/>
              </a:lnSpc>
              <a:spcBef>
                <a:spcPts val="0"/>
              </a:spcBef>
              <a:spcAft>
                <a:spcPts val="0"/>
              </a:spcAft>
              <a:buClr>
                <a:schemeClr val="lt1"/>
              </a:buClr>
              <a:buSzPts val="2400"/>
              <a:buFont typeface="Calibri"/>
              <a:buChar char="●"/>
            </a:pPr>
            <a:r>
              <a:rPr lang="en-US"/>
              <a:t>These dynamics directly influence retention and staff turnover</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a:p>
          <a:p>
            <a:pPr indent="-228600" lvl="0" marL="228600" rtl="0" algn="l">
              <a:lnSpc>
                <a:spcPct val="90000"/>
              </a:lnSpc>
              <a:spcBef>
                <a:spcPts val="12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sp>
        <p:nvSpPr>
          <p:cNvPr id="330" name="Google Shape;330;p17"/>
          <p:cNvSpPr/>
          <p:nvPr/>
        </p:nvSpPr>
        <p:spPr>
          <a:xfrm>
            <a:off x="0" y="728525"/>
            <a:ext cx="5619900" cy="143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31" name="Google Shape;331;p17"/>
          <p:cNvSpPr txBox="1"/>
          <p:nvPr/>
        </p:nvSpPr>
        <p:spPr>
          <a:xfrm>
            <a:off x="724730" y="780825"/>
            <a:ext cx="4260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Why Workplace Culture Matters:</a:t>
            </a:r>
            <a:endParaRPr b="0" i="0" sz="1400" u="none" cap="none" strike="noStrike">
              <a:solidFill>
                <a:srgbClr val="000000"/>
              </a:solidFill>
              <a:latin typeface="Arial"/>
              <a:ea typeface="Arial"/>
              <a:cs typeface="Arial"/>
              <a:sym typeface="Arial"/>
            </a:endParaRPr>
          </a:p>
        </p:txBody>
      </p:sp>
      <p:pic>
        <p:nvPicPr>
          <p:cNvPr id="332" name="Google Shape;332;p17"/>
          <p:cNvPicPr preferRelativeResize="0"/>
          <p:nvPr>
            <p:ph idx="3" type="pic"/>
          </p:nvPr>
        </p:nvPicPr>
        <p:blipFill rotWithShape="1">
          <a:blip r:embed="rId3">
            <a:alphaModFix/>
          </a:blip>
          <a:srcRect b="0" l="23943" r="23943" t="0"/>
          <a:stretch/>
        </p:blipFill>
        <p:spPr>
          <a:xfrm>
            <a:off x="6083676" y="0"/>
            <a:ext cx="5361069" cy="6858002"/>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4"/>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Benefits and Challenges for the employer</a:t>
            </a:r>
            <a:endParaRPr/>
          </a:p>
        </p:txBody>
      </p:sp>
      <p:sp>
        <p:nvSpPr>
          <p:cNvPr id="338" name="Google Shape;338;p14"/>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b="1" lang="en-US"/>
              <a:t>Benefits:</a:t>
            </a:r>
            <a:endParaRPr b="1"/>
          </a:p>
          <a:p>
            <a:pPr indent="0" lvl="0" marL="0" rtl="0" algn="l">
              <a:lnSpc>
                <a:spcPct val="103333"/>
              </a:lnSpc>
              <a:spcBef>
                <a:spcPts val="0"/>
              </a:spcBef>
              <a:spcAft>
                <a:spcPts val="0"/>
              </a:spcAft>
              <a:buClr>
                <a:srgbClr val="633547"/>
              </a:buClr>
              <a:buSzPts val="2400"/>
              <a:buNone/>
            </a:pPr>
            <a:r>
              <a:t/>
            </a:r>
            <a:endParaRPr/>
          </a:p>
          <a:p>
            <a:pPr indent="-298450" lvl="0" marL="457200" rtl="0" algn="l">
              <a:lnSpc>
                <a:spcPct val="115000"/>
              </a:lnSpc>
              <a:spcBef>
                <a:spcPts val="0"/>
              </a:spcBef>
              <a:spcAft>
                <a:spcPts val="0"/>
              </a:spcAft>
              <a:buClr>
                <a:srgbClr val="000000"/>
              </a:buClr>
              <a:buSzPts val="1100"/>
              <a:buChar char="●"/>
            </a:pPr>
            <a:r>
              <a:rPr lang="en-US"/>
              <a:t>Improved collaboration and productivity</a:t>
            </a:r>
            <a:endParaRPr/>
          </a:p>
          <a:p>
            <a:pPr indent="-298450" lvl="0" marL="457200" rtl="0" algn="l">
              <a:lnSpc>
                <a:spcPct val="115000"/>
              </a:lnSpc>
              <a:spcBef>
                <a:spcPts val="0"/>
              </a:spcBef>
              <a:spcAft>
                <a:spcPts val="0"/>
              </a:spcAft>
              <a:buClr>
                <a:srgbClr val="000000"/>
              </a:buClr>
              <a:buSzPts val="1100"/>
              <a:buChar char="●"/>
            </a:pPr>
            <a:r>
              <a:rPr lang="en-US"/>
              <a:t>Reduced conflict and miscommunication</a:t>
            </a:r>
            <a:endParaRPr/>
          </a:p>
          <a:p>
            <a:pPr indent="-298450" lvl="0" marL="457200" rtl="0" algn="l">
              <a:lnSpc>
                <a:spcPct val="115000"/>
              </a:lnSpc>
              <a:spcBef>
                <a:spcPts val="0"/>
              </a:spcBef>
              <a:spcAft>
                <a:spcPts val="0"/>
              </a:spcAft>
              <a:buClr>
                <a:srgbClr val="000000"/>
              </a:buClr>
              <a:buSzPts val="1100"/>
              <a:buChar char="●"/>
            </a:pPr>
            <a:r>
              <a:rPr lang="en-US"/>
              <a:t>Stronger employee retention</a:t>
            </a:r>
            <a:endParaRPr/>
          </a:p>
          <a:p>
            <a:pPr indent="-298450" lvl="0" marL="457200" rtl="0" algn="l">
              <a:lnSpc>
                <a:spcPct val="115000"/>
              </a:lnSpc>
              <a:spcBef>
                <a:spcPts val="0"/>
              </a:spcBef>
              <a:spcAft>
                <a:spcPts val="0"/>
              </a:spcAft>
              <a:buClr>
                <a:srgbClr val="000000"/>
              </a:buClr>
              <a:buSzPts val="1100"/>
              <a:buChar char="●"/>
            </a:pPr>
            <a:r>
              <a:rPr lang="en-US"/>
              <a:t>Better use of existing skills within the workforce</a:t>
            </a:r>
            <a:endParaRPr/>
          </a:p>
          <a:p>
            <a:pPr indent="0" lvl="0" marL="0" rtl="0" algn="l">
              <a:lnSpc>
                <a:spcPct val="115000"/>
              </a:lnSpc>
              <a:spcBef>
                <a:spcPts val="1200"/>
              </a:spcBef>
              <a:spcAft>
                <a:spcPts val="0"/>
              </a:spcAft>
              <a:buNone/>
            </a:pPr>
            <a:br>
              <a:rPr lang="en-US"/>
            </a:br>
            <a:r>
              <a:rPr b="1" lang="en-US"/>
              <a:t>Challenges: </a:t>
            </a:r>
            <a:br>
              <a:rPr b="1" lang="en-US"/>
            </a:br>
            <a:r>
              <a:rPr lang="en-US"/>
              <a:t>In many cases, challenges arise not from a lack of goodwill, but from unclear expectations, unspoken norms, or differences in communication styles.</a:t>
            </a:r>
            <a:endParaRPr/>
          </a:p>
          <a:p>
            <a:pPr indent="-228600" lvl="0" marL="228600" rtl="0" algn="l">
              <a:lnSpc>
                <a:spcPct val="103333"/>
              </a:lnSpc>
              <a:spcBef>
                <a:spcPts val="1200"/>
              </a:spcBef>
              <a:spcAft>
                <a:spcPts val="0"/>
              </a:spcAft>
              <a:buClr>
                <a:srgbClr val="633547"/>
              </a:buClr>
              <a:buSzPts val="24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
          <p:cNvPicPr preferRelativeResize="0"/>
          <p:nvPr>
            <p:ph idx="2" type="pic"/>
          </p:nvPr>
        </p:nvPicPr>
        <p:blipFill rotWithShape="1">
          <a:blip r:embed="rId3">
            <a:alphaModFix/>
          </a:blip>
          <a:srcRect b="644" l="0" r="0" t="645"/>
          <a:stretch/>
        </p:blipFill>
        <p:spPr>
          <a:xfrm>
            <a:off x="388401" y="385460"/>
            <a:ext cx="4107750" cy="6087079"/>
          </a:xfrm>
          <a:prstGeom prst="rect">
            <a:avLst/>
          </a:prstGeom>
          <a:solidFill>
            <a:srgbClr val="BFBFBF"/>
          </a:solidFill>
          <a:ln>
            <a:noFill/>
          </a:ln>
        </p:spPr>
      </p:pic>
      <p:sp>
        <p:nvSpPr>
          <p:cNvPr id="345" name="Google Shape;345;p5"/>
          <p:cNvSpPr txBox="1"/>
          <p:nvPr>
            <p:ph idx="1" type="body"/>
          </p:nvPr>
        </p:nvSpPr>
        <p:spPr>
          <a:xfrm>
            <a:off x="4781875" y="2367049"/>
            <a:ext cx="6414600" cy="32526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US">
                <a:extLst>
                  <a:ext uri="http://customooxmlschemas.google.com/">
                    <go:slidesCustomData xmlns:go="http://customooxmlschemas.google.com/" textRoundtripDataId="0"/>
                  </a:ext>
                </a:extLst>
              </a:rPr>
              <a:t>Psychological safety</a:t>
            </a:r>
            <a:endParaRPr/>
          </a:p>
          <a:p>
            <a:pPr indent="-381000" lvl="0" marL="457200" rtl="0" algn="l">
              <a:lnSpc>
                <a:spcPct val="115000"/>
              </a:lnSpc>
              <a:spcBef>
                <a:spcPts val="0"/>
              </a:spcBef>
              <a:spcAft>
                <a:spcPts val="0"/>
              </a:spcAft>
              <a:buSzPts val="2400"/>
              <a:buChar char="●"/>
            </a:pPr>
            <a:r>
              <a:rPr lang="en-US"/>
              <a:t>Clear and respectful communication norms</a:t>
            </a:r>
            <a:endParaRPr/>
          </a:p>
          <a:p>
            <a:pPr indent="-381000" lvl="0" marL="457200" rtl="0" algn="l">
              <a:lnSpc>
                <a:spcPct val="115000"/>
              </a:lnSpc>
              <a:spcBef>
                <a:spcPts val="0"/>
              </a:spcBef>
              <a:spcAft>
                <a:spcPts val="0"/>
              </a:spcAft>
              <a:buSzPts val="2400"/>
              <a:buChar char="●"/>
            </a:pPr>
            <a:r>
              <a:rPr lang="en-US"/>
              <a:t>Fair and transparent processes</a:t>
            </a:r>
            <a:endParaRPr/>
          </a:p>
          <a:p>
            <a:pPr indent="-381000" lvl="0" marL="457200" rtl="0" algn="l">
              <a:lnSpc>
                <a:spcPct val="115000"/>
              </a:lnSpc>
              <a:spcBef>
                <a:spcPts val="0"/>
              </a:spcBef>
              <a:spcAft>
                <a:spcPts val="0"/>
              </a:spcAft>
              <a:buSzPts val="2400"/>
              <a:buChar char="●"/>
            </a:pPr>
            <a:r>
              <a:rPr lang="en-US"/>
              <a:t>Regular opportunities for employees to share experiences and feedback</a:t>
            </a:r>
            <a:endParaRPr/>
          </a:p>
          <a:p>
            <a:pPr indent="-381000" lvl="0" marL="457200" rtl="0" algn="l">
              <a:lnSpc>
                <a:spcPct val="115000"/>
              </a:lnSpc>
              <a:spcBef>
                <a:spcPts val="0"/>
              </a:spcBef>
              <a:spcAft>
                <a:spcPts val="0"/>
              </a:spcAft>
              <a:buSzPts val="2400"/>
              <a:buChar char="●"/>
            </a:pPr>
            <a:r>
              <a:rPr lang="en-US"/>
              <a:t>Constructive approaches to addressing misunderstandings</a:t>
            </a:r>
            <a:endParaRPr/>
          </a:p>
          <a:p>
            <a:pPr indent="-228600" lvl="0" marL="228600" rtl="0" algn="l">
              <a:lnSpc>
                <a:spcPct val="90000"/>
              </a:lnSpc>
              <a:spcBef>
                <a:spcPts val="1200"/>
              </a:spcBef>
              <a:spcAft>
                <a:spcPts val="0"/>
              </a:spcAft>
              <a:buClr>
                <a:schemeClr val="lt1"/>
              </a:buClr>
              <a:buSzPts val="2400"/>
              <a:buNone/>
            </a:pPr>
            <a:r>
              <a:t/>
            </a:r>
            <a:endParaRPr/>
          </a:p>
        </p:txBody>
      </p:sp>
      <p:sp>
        <p:nvSpPr>
          <p:cNvPr id="346" name="Google Shape;346;p5"/>
          <p:cNvSpPr/>
          <p:nvPr/>
        </p:nvSpPr>
        <p:spPr>
          <a:xfrm>
            <a:off x="3111500" y="125280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47" name="Google Shape;347;p5"/>
          <p:cNvSpPr txBox="1"/>
          <p:nvPr/>
        </p:nvSpPr>
        <p:spPr>
          <a:xfrm>
            <a:off x="3111525" y="1252800"/>
            <a:ext cx="854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rgbClr val="E36C34"/>
                </a:solidFill>
                <a:latin typeface="Calibri"/>
                <a:ea typeface="Calibri"/>
                <a:cs typeface="Calibri"/>
                <a:sym typeface="Calibri"/>
              </a:rPr>
              <a:t>Core Elements of an inclusive Workplace</a:t>
            </a:r>
            <a:endParaRPr b="1" sz="3600">
              <a:solidFill>
                <a:srgbClr val="E36C34"/>
              </a:solidFill>
              <a:latin typeface="Calibri"/>
              <a:ea typeface="Calibri"/>
              <a:cs typeface="Calibri"/>
              <a:sym typeface="Calibri"/>
            </a:endParaRPr>
          </a:p>
        </p:txBody>
      </p:sp>
      <p:sp>
        <p:nvSpPr>
          <p:cNvPr id="348" name="Google Shape;348;p5"/>
          <p:cNvSpPr txBox="1"/>
          <p:nvPr/>
        </p:nvSpPr>
        <p:spPr>
          <a:xfrm>
            <a:off x="4596000" y="6109875"/>
            <a:ext cx="7056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100"/>
              <a:t>Source: </a:t>
            </a:r>
            <a:br>
              <a:rPr lang="en-US" sz="1100"/>
            </a:br>
            <a:r>
              <a:rPr b="1" lang="en-US" sz="1100"/>
              <a:t>Edmondson, A. C.</a:t>
            </a:r>
            <a:r>
              <a:rPr lang="en-US" sz="1100"/>
              <a:t> (2018). </a:t>
            </a:r>
            <a:r>
              <a:rPr i="1" lang="en-US" sz="1100"/>
              <a:t>The Fearless Organization</a:t>
            </a:r>
            <a:br>
              <a:rPr i="1" lang="en-US" sz="1100"/>
            </a:br>
            <a:r>
              <a:rPr b="1" lang="en-US" sz="1100"/>
              <a:t>Ferdman, B. M.</a:t>
            </a:r>
            <a:r>
              <a:rPr lang="en-US" sz="1100"/>
              <a:t> (2014). The Practice of Inclusion in Diverse Organizations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8"/>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Implications</a:t>
            </a:r>
            <a:r>
              <a:rPr lang="en-US"/>
              <a:t> of Inclusive Workplace Culture</a:t>
            </a:r>
            <a:endParaRPr sz="1100">
              <a:solidFill>
                <a:srgbClr val="000000"/>
              </a:solidFill>
              <a:latin typeface="Arial"/>
              <a:ea typeface="Arial"/>
              <a:cs typeface="Arial"/>
              <a:sym typeface="Arial"/>
            </a:endParaRPr>
          </a:p>
          <a:p>
            <a:pPr indent="0" lvl="0" marL="0" rtl="0" algn="l">
              <a:lnSpc>
                <a:spcPct val="90000"/>
              </a:lnSpc>
              <a:spcBef>
                <a:spcPts val="0"/>
              </a:spcBef>
              <a:spcAft>
                <a:spcPts val="0"/>
              </a:spcAft>
              <a:buClr>
                <a:srgbClr val="E36C34"/>
              </a:buClr>
              <a:buSzPts val="3600"/>
              <a:buNone/>
            </a:pPr>
            <a:r>
              <a:t/>
            </a:r>
            <a:endParaRPr/>
          </a:p>
        </p:txBody>
      </p:sp>
      <p:sp>
        <p:nvSpPr>
          <p:cNvPr id="354" name="Google Shape;354;p8"/>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b="1" lang="en-US"/>
              <a:t>An inclusive workplace culture is one in which employees:</a:t>
            </a:r>
            <a:endParaRPr b="1"/>
          </a:p>
          <a:p>
            <a:pPr indent="-228600" lvl="0" marL="228600" rtl="0" algn="l">
              <a:lnSpc>
                <a:spcPct val="103333"/>
              </a:lnSpc>
              <a:spcBef>
                <a:spcPts val="0"/>
              </a:spcBef>
              <a:spcAft>
                <a:spcPts val="0"/>
              </a:spcAft>
              <a:buClr>
                <a:srgbClr val="633547"/>
              </a:buClr>
              <a:buSzPts val="2400"/>
              <a:buNone/>
            </a:pPr>
            <a:r>
              <a:t/>
            </a:r>
            <a:endParaRPr/>
          </a:p>
          <a:p>
            <a:pPr indent="-298450" lvl="0" marL="457200" rtl="0" algn="l">
              <a:lnSpc>
                <a:spcPct val="115000"/>
              </a:lnSpc>
              <a:spcBef>
                <a:spcPts val="0"/>
              </a:spcBef>
              <a:spcAft>
                <a:spcPts val="0"/>
              </a:spcAft>
              <a:buClr>
                <a:srgbClr val="000000"/>
              </a:buClr>
              <a:buSzPts val="1100"/>
              <a:buChar char="●"/>
            </a:pPr>
            <a:r>
              <a:rPr lang="en-US"/>
              <a:t>Feel safe to speak up and ask questions</a:t>
            </a:r>
            <a:endParaRPr/>
          </a:p>
          <a:p>
            <a:pPr indent="-298450" lvl="0" marL="457200" rtl="0" algn="l">
              <a:lnSpc>
                <a:spcPct val="115000"/>
              </a:lnSpc>
              <a:spcBef>
                <a:spcPts val="0"/>
              </a:spcBef>
              <a:spcAft>
                <a:spcPts val="0"/>
              </a:spcAft>
              <a:buClr>
                <a:srgbClr val="000000"/>
              </a:buClr>
              <a:buSzPts val="1100"/>
              <a:buChar char="●"/>
            </a:pPr>
            <a:r>
              <a:rPr lang="en-US"/>
              <a:t>Feel respected, regardless of background, personal characteristics, hierarchy level</a:t>
            </a:r>
            <a:endParaRPr/>
          </a:p>
          <a:p>
            <a:pPr indent="-298450" lvl="0" marL="457200" rtl="0" algn="l">
              <a:lnSpc>
                <a:spcPct val="115000"/>
              </a:lnSpc>
              <a:spcBef>
                <a:spcPts val="0"/>
              </a:spcBef>
              <a:spcAft>
                <a:spcPts val="0"/>
              </a:spcAft>
              <a:buClr>
                <a:srgbClr val="000000"/>
              </a:buClr>
              <a:buSzPts val="1100"/>
              <a:buChar char="●"/>
            </a:pPr>
            <a:r>
              <a:rPr lang="en-US"/>
              <a:t>Feel a sense of belonging within the team</a:t>
            </a:r>
            <a:endParaRPr/>
          </a:p>
          <a:p>
            <a:pPr indent="-298450" lvl="0" marL="457200" rtl="0" algn="l">
              <a:lnSpc>
                <a:spcPct val="115000"/>
              </a:lnSpc>
              <a:spcBef>
                <a:spcPts val="0"/>
              </a:spcBef>
              <a:spcAft>
                <a:spcPts val="0"/>
              </a:spcAft>
              <a:buClr>
                <a:srgbClr val="000000"/>
              </a:buClr>
              <a:buSzPts val="1100"/>
              <a:buChar char="●"/>
            </a:pPr>
            <a:r>
              <a:rPr lang="en-US"/>
              <a:t>Are able to contribute their skills, ideas, and opinions openly and effectively</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lang="en-US"/>
              <a:t>-</a:t>
            </a:r>
            <a:r>
              <a:rPr b="1" lang="en-US"/>
              <a:t>&gt; But how do you </a:t>
            </a:r>
            <a:r>
              <a:rPr b="1" lang="en-US">
                <a:extLst>
                  <a:ext uri="http://customooxmlschemas.google.com/">
                    <go:slidesCustomData xmlns:go="http://customooxmlschemas.google.com/" textRoundtripDataId="1"/>
                  </a:ext>
                </a:extLst>
              </a:rPr>
              <a:t>establish</a:t>
            </a:r>
            <a:r>
              <a:rPr b="1" lang="en-US"/>
              <a:t> an inclusive workplace culture?</a:t>
            </a:r>
            <a:endParaRPr b="1"/>
          </a:p>
          <a:p>
            <a:pPr indent="-228600" lvl="0" marL="228600" rtl="0" algn="l">
              <a:lnSpc>
                <a:spcPct val="103333"/>
              </a:lnSpc>
              <a:spcBef>
                <a:spcPts val="1200"/>
              </a:spcBef>
              <a:spcAft>
                <a:spcPts val="0"/>
              </a:spcAft>
              <a:buClr>
                <a:srgbClr val="633547"/>
              </a:buClr>
              <a:buSzPts val="24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