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6858000" cx="12192000"/>
  <p:notesSz cx="6858000" cy="9144000"/>
  <p:embeddedFontLst>
    <p:embeddedFont>
      <p:font typeface="Montserrat"/>
      <p:regular r:id="rId45"/>
      <p:bold r:id="rId46"/>
      <p:italic r:id="rId47"/>
      <p:boldItalic r:id="rId48"/>
    </p:embeddedFont>
    <p:embeddedFont>
      <p:font typeface="Montserrat Light"/>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3" roundtripDataSignature="AMtx7mhjiEhxV+lRvMFOzOvxJvdefbGaP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FCC9CA-CDEB-4CE4-947E-EDF274F3330F}">
  <a:tblStyle styleId="{0FFCC9CA-CDEB-4CE4-947E-EDF274F3330F}" styleName="Table_0">
    <a:wholeTbl>
      <a:tcTxStyle b="off" i="off">
        <a:font>
          <a:latin typeface="Arial"/>
          <a:ea typeface="Arial"/>
          <a:cs typeface="Arial"/>
        </a:font>
        <a:schemeClr val="dk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tcBdr>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tcBdr>
      </a:tcStyle>
    </a:band1H>
    <a:band2H>
      <a:tcTxStyle b="off" i="off"/>
    </a:band2H>
    <a:band1V>
      <a:tcTxStyle b="off"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cBdr>
      </a:tcStyle>
    </a:band1V>
    <a:band2V>
      <a:tcTxStyle b="off"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tcStyle>
    </a:lastRow>
    <a:seCell>
      <a:tcTxStyle b="off" i="off"/>
    </a:seCell>
    <a:swCell>
      <a:tcTxStyle b="off" i="off"/>
    </a:swCell>
    <a:firstRow>
      <a:tcTxStyle b="on" i="off">
        <a:font>
          <a:latin typeface="Arial"/>
          <a:ea typeface="Arial"/>
          <a:cs typeface="Arial"/>
        </a:font>
        <a:schemeClr val="lt1"/>
      </a:tcTxStyle>
      <a:tcStyle>
        <a:fill>
          <a:solidFill>
            <a:schemeClr val="accent5"/>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MontserratLight-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Light-italic.fntdata"/><Relationship Id="rId50" Type="http://schemas.openxmlformats.org/officeDocument/2006/relationships/font" Target="fonts/MontserratLight-bold.fntdata"/><Relationship Id="rId53" Type="http://customschemas.google.com/relationships/presentationmetadata" Target="metadata"/><Relationship Id="rId52" Type="http://schemas.openxmlformats.org/officeDocument/2006/relationships/font" Target="fonts/MontserratLight-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ed96f0b152_1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3ed96f0b152_1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bb8c80c955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3bb8c80c955_1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 name="Google Shape;382;g3bb8c80c955_1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bb8c80c955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8" name="Google Shape;398;g3bb8c80c955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bb8c80c955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3bb8c80c955_1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6" name="Google Shape;406;g3bb8c80c955_1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bb8c80c955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3bb8c80c955_1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g3bb8c80c955_1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bb8c80c955_1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g3bb8c80c955_1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be1933bf29_2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g3be1933bf29_2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bb8c80c955_1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g3bb8c80c955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be1933bf29_2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g3be1933bf29_2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bcca6932b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9" name="Google Shape;449;g3bcca6932b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4" name="Google Shape;46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3" name="Google Shape;49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7" name="Google Shape;52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9" name="Google Shape;53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6" name="Google Shape;54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hyperlink" Target="https://gamma.app/?utm_source=made-with-gamma" TargetMode="Externa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showMasterSp="0">
  <p:cSld name="Cover 01">
    <p:spTree>
      <p:nvGrpSpPr>
        <p:cNvPr id="12" name="Shape 12"/>
        <p:cNvGrpSpPr/>
        <p:nvPr/>
      </p:nvGrpSpPr>
      <p:grpSpPr>
        <a:xfrm>
          <a:off x="0" y="0"/>
          <a:ext cx="0" cy="0"/>
          <a:chOff x="0" y="0"/>
          <a:chExt cx="0" cy="0"/>
        </a:xfrm>
      </p:grpSpPr>
      <p:sp>
        <p:nvSpPr>
          <p:cNvPr id="13" name="Google Shape;13;p23"/>
          <p:cNvSpPr/>
          <p:nvPr/>
        </p:nvSpPr>
        <p:spPr>
          <a:xfrm>
            <a:off x="0" y="4006900"/>
            <a:ext cx="4883406" cy="2433658"/>
          </a:xfrm>
          <a:prstGeom prst="rect">
            <a:avLst/>
          </a:prstGeom>
          <a:solidFill>
            <a:srgbClr val="C9636E"/>
          </a:solidFill>
          <a:ln>
            <a:noFill/>
          </a:ln>
        </p:spPr>
        <p:txBody>
          <a:bodyPr anchorCtr="0" anchor="ctr" bIns="24650" lIns="49325" spcFirstLastPara="1" rIns="49325" wrap="square" tIns="24650">
            <a:noAutofit/>
          </a:bodyPr>
          <a:lstStyle/>
          <a:p>
            <a:pPr indent="0" lvl="0" marL="0" marR="0" rtl="0" algn="l">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pic>
        <p:nvPicPr>
          <p:cNvPr id="14" name="Google Shape;14;p23"/>
          <p:cNvPicPr preferRelativeResize="0"/>
          <p:nvPr/>
        </p:nvPicPr>
        <p:blipFill rotWithShape="1">
          <a:blip r:embed="rId2">
            <a:alphaModFix/>
          </a:blip>
          <a:srcRect b="0" l="0" r="0" t="0"/>
          <a:stretch/>
        </p:blipFill>
        <p:spPr>
          <a:xfrm>
            <a:off x="9562531" y="6188703"/>
            <a:ext cx="2054262" cy="457426"/>
          </a:xfrm>
          <a:prstGeom prst="rect">
            <a:avLst/>
          </a:prstGeom>
          <a:noFill/>
          <a:ln>
            <a:noFill/>
          </a:ln>
        </p:spPr>
      </p:pic>
      <p:sp>
        <p:nvSpPr>
          <p:cNvPr id="15" name="Google Shape;15;p23"/>
          <p:cNvSpPr/>
          <p:nvPr>
            <p:ph idx="2" type="pic"/>
          </p:nvPr>
        </p:nvSpPr>
        <p:spPr>
          <a:xfrm>
            <a:off x="0" y="1821716"/>
            <a:ext cx="12192000" cy="4102976"/>
          </a:xfrm>
          <a:prstGeom prst="rect">
            <a:avLst/>
          </a:prstGeom>
          <a:solidFill>
            <a:srgbClr val="D8D8D8"/>
          </a:solidFill>
          <a:ln>
            <a:noFill/>
          </a:ln>
        </p:spPr>
      </p:sp>
      <p:pic>
        <p:nvPicPr>
          <p:cNvPr id="16" name="Google Shape;16;p23"/>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79" name="Shape 79"/>
        <p:cNvGrpSpPr/>
        <p:nvPr/>
      </p:nvGrpSpPr>
      <p:grpSpPr>
        <a:xfrm>
          <a:off x="0" y="0"/>
          <a:ext cx="0" cy="0"/>
          <a:chOff x="0" y="0"/>
          <a:chExt cx="0" cy="0"/>
        </a:xfrm>
      </p:grpSpPr>
      <p:sp>
        <p:nvSpPr>
          <p:cNvPr id="80" name="Google Shape;80;p39"/>
          <p:cNvSpPr/>
          <p:nvPr/>
        </p:nvSpPr>
        <p:spPr>
          <a:xfrm>
            <a:off x="7396842" y="5431639"/>
            <a:ext cx="4795157" cy="697353"/>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39"/>
          <p:cNvSpPr/>
          <p:nvPr>
            <p:ph idx="2" type="pic"/>
          </p:nvPr>
        </p:nvSpPr>
        <p:spPr>
          <a:xfrm>
            <a:off x="0" y="1643594"/>
            <a:ext cx="12192000" cy="3977264"/>
          </a:xfrm>
          <a:prstGeom prst="rect">
            <a:avLst/>
          </a:prstGeom>
          <a:solidFill>
            <a:srgbClr val="D8D8D8"/>
          </a:solidFill>
          <a:ln>
            <a:noFill/>
          </a:ln>
        </p:spPr>
      </p:sp>
      <p:sp>
        <p:nvSpPr>
          <p:cNvPr id="82" name="Google Shape;82;p39"/>
          <p:cNvSpPr txBox="1"/>
          <p:nvPr>
            <p:ph idx="1" type="body"/>
          </p:nvPr>
        </p:nvSpPr>
        <p:spPr>
          <a:xfrm>
            <a:off x="7551945" y="5547251"/>
            <a:ext cx="4381736" cy="46612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39"/>
          <p:cNvSpPr txBox="1"/>
          <p:nvPr>
            <p:ph idx="3" type="body"/>
          </p:nvPr>
        </p:nvSpPr>
        <p:spPr>
          <a:xfrm>
            <a:off x="639015" y="3790144"/>
            <a:ext cx="5881764" cy="63424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4" name="Google Shape;84;p39"/>
          <p:cNvPicPr preferRelativeResize="0"/>
          <p:nvPr/>
        </p:nvPicPr>
        <p:blipFill rotWithShape="1">
          <a:blip r:embed="rId2">
            <a:alphaModFix/>
          </a:blip>
          <a:srcRect b="0" l="0" r="0" t="0"/>
          <a:stretch/>
        </p:blipFill>
        <p:spPr>
          <a:xfrm>
            <a:off x="565420" y="5916072"/>
            <a:ext cx="2054262" cy="457426"/>
          </a:xfrm>
          <a:prstGeom prst="rect">
            <a:avLst/>
          </a:prstGeom>
          <a:noFill/>
          <a:ln>
            <a:noFill/>
          </a:ln>
        </p:spPr>
      </p:pic>
      <p:pic>
        <p:nvPicPr>
          <p:cNvPr id="85" name="Google Shape;85;p39"/>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2" showMasterSp="0">
  <p:cSld name="Cover 02">
    <p:spTree>
      <p:nvGrpSpPr>
        <p:cNvPr id="86" name="Shape 86"/>
        <p:cNvGrpSpPr/>
        <p:nvPr/>
      </p:nvGrpSpPr>
      <p:grpSpPr>
        <a:xfrm>
          <a:off x="0" y="0"/>
          <a:ext cx="0" cy="0"/>
          <a:chOff x="0" y="0"/>
          <a:chExt cx="0" cy="0"/>
        </a:xfrm>
      </p:grpSpPr>
      <p:pic>
        <p:nvPicPr>
          <p:cNvPr id="87" name="Google Shape;87;p24"/>
          <p:cNvPicPr preferRelativeResize="0"/>
          <p:nvPr/>
        </p:nvPicPr>
        <p:blipFill rotWithShape="1">
          <a:blip r:embed="rId2">
            <a:alphaModFix/>
          </a:blip>
          <a:srcRect b="0" l="0" r="0" t="0"/>
          <a:stretch/>
        </p:blipFill>
        <p:spPr>
          <a:xfrm>
            <a:off x="500106" y="6030484"/>
            <a:ext cx="2054262" cy="457426"/>
          </a:xfrm>
          <a:prstGeom prst="rect">
            <a:avLst/>
          </a:prstGeom>
          <a:noFill/>
          <a:ln>
            <a:noFill/>
          </a:ln>
        </p:spPr>
      </p:pic>
      <p:sp>
        <p:nvSpPr>
          <p:cNvPr id="88" name="Google Shape;88;p24"/>
          <p:cNvSpPr/>
          <p:nvPr>
            <p:ph idx="2" type="pic"/>
          </p:nvPr>
        </p:nvSpPr>
        <p:spPr>
          <a:xfrm>
            <a:off x="0" y="1841863"/>
            <a:ext cx="12192000" cy="3973272"/>
          </a:xfrm>
          <a:prstGeom prst="rect">
            <a:avLst/>
          </a:prstGeom>
          <a:solidFill>
            <a:srgbClr val="BFBFBF"/>
          </a:solidFill>
          <a:ln>
            <a:noFill/>
          </a:ln>
        </p:spPr>
      </p:sp>
      <p:pic>
        <p:nvPicPr>
          <p:cNvPr id="89" name="Google Shape;89;p24"/>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02" showMasterSp="0">
  <p:cSld name="1_Cover 02">
    <p:spTree>
      <p:nvGrpSpPr>
        <p:cNvPr id="90" name="Shape 90"/>
        <p:cNvGrpSpPr/>
        <p:nvPr/>
      </p:nvGrpSpPr>
      <p:grpSpPr>
        <a:xfrm>
          <a:off x="0" y="0"/>
          <a:ext cx="0" cy="0"/>
          <a:chOff x="0" y="0"/>
          <a:chExt cx="0" cy="0"/>
        </a:xfrm>
      </p:grpSpPr>
      <p:pic>
        <p:nvPicPr>
          <p:cNvPr id="91" name="Google Shape;91;p25"/>
          <p:cNvPicPr preferRelativeResize="0"/>
          <p:nvPr/>
        </p:nvPicPr>
        <p:blipFill rotWithShape="1">
          <a:blip r:embed="rId2">
            <a:alphaModFix/>
          </a:blip>
          <a:srcRect b="0" l="0" r="0" t="0"/>
          <a:stretch/>
        </p:blipFill>
        <p:spPr>
          <a:xfrm>
            <a:off x="500106" y="6030484"/>
            <a:ext cx="2054262" cy="457426"/>
          </a:xfrm>
          <a:prstGeom prst="rect">
            <a:avLst/>
          </a:prstGeom>
          <a:noFill/>
          <a:ln>
            <a:noFill/>
          </a:ln>
        </p:spPr>
      </p:pic>
      <p:sp>
        <p:nvSpPr>
          <p:cNvPr id="92" name="Google Shape;92;p25"/>
          <p:cNvSpPr/>
          <p:nvPr>
            <p:ph idx="2" type="pic"/>
          </p:nvPr>
        </p:nvSpPr>
        <p:spPr>
          <a:xfrm>
            <a:off x="482600" y="1841499"/>
            <a:ext cx="2095500" cy="3733801"/>
          </a:xfrm>
          <a:prstGeom prst="rect">
            <a:avLst/>
          </a:prstGeom>
          <a:solidFill>
            <a:srgbClr val="BFBFBF"/>
          </a:solidFill>
          <a:ln>
            <a:noFill/>
          </a:ln>
        </p:spPr>
      </p:sp>
      <p:pic>
        <p:nvPicPr>
          <p:cNvPr id="93" name="Google Shape;93;p25"/>
          <p:cNvPicPr preferRelativeResize="0"/>
          <p:nvPr/>
        </p:nvPicPr>
        <p:blipFill rotWithShape="1">
          <a:blip r:embed="rId3">
            <a:alphaModFix/>
          </a:blip>
          <a:srcRect b="0" l="0" r="0" t="0"/>
          <a:stretch/>
        </p:blipFill>
        <p:spPr>
          <a:xfrm>
            <a:off x="358685" y="290843"/>
            <a:ext cx="4551245" cy="1326363"/>
          </a:xfrm>
          <a:prstGeom prst="rect">
            <a:avLst/>
          </a:prstGeom>
          <a:noFill/>
          <a:ln>
            <a:noFill/>
          </a:ln>
        </p:spPr>
      </p:pic>
      <p:sp>
        <p:nvSpPr>
          <p:cNvPr id="94" name="Google Shape;94;p25"/>
          <p:cNvSpPr/>
          <p:nvPr>
            <p:ph idx="3" type="pic"/>
          </p:nvPr>
        </p:nvSpPr>
        <p:spPr>
          <a:xfrm>
            <a:off x="2781300" y="1841499"/>
            <a:ext cx="2095500" cy="3733801"/>
          </a:xfrm>
          <a:prstGeom prst="rect">
            <a:avLst/>
          </a:prstGeom>
          <a:solidFill>
            <a:srgbClr val="BFBFBF"/>
          </a:solidFill>
          <a:ln>
            <a:noFill/>
          </a:ln>
        </p:spPr>
      </p:sp>
      <p:sp>
        <p:nvSpPr>
          <p:cNvPr id="95" name="Google Shape;95;p25"/>
          <p:cNvSpPr/>
          <p:nvPr>
            <p:ph idx="4" type="pic"/>
          </p:nvPr>
        </p:nvSpPr>
        <p:spPr>
          <a:xfrm>
            <a:off x="5080000" y="1841499"/>
            <a:ext cx="2095500" cy="3733801"/>
          </a:xfrm>
          <a:prstGeom prst="rect">
            <a:avLst/>
          </a:prstGeom>
          <a:solidFill>
            <a:srgbClr val="BFBFBF"/>
          </a:solidFill>
          <a:ln>
            <a:noFill/>
          </a:ln>
        </p:spPr>
      </p:sp>
      <p:sp>
        <p:nvSpPr>
          <p:cNvPr id="96" name="Google Shape;96;p25"/>
          <p:cNvSpPr/>
          <p:nvPr>
            <p:ph idx="5" type="pic"/>
          </p:nvPr>
        </p:nvSpPr>
        <p:spPr>
          <a:xfrm>
            <a:off x="7378700" y="1841499"/>
            <a:ext cx="2095500" cy="3733801"/>
          </a:xfrm>
          <a:prstGeom prst="rect">
            <a:avLst/>
          </a:prstGeom>
          <a:solidFill>
            <a:srgbClr val="BFBFBF"/>
          </a:solidFill>
          <a:ln>
            <a:noFill/>
          </a:ln>
        </p:spPr>
      </p:sp>
      <p:sp>
        <p:nvSpPr>
          <p:cNvPr id="97" name="Google Shape;97;p25"/>
          <p:cNvSpPr/>
          <p:nvPr>
            <p:ph idx="6" type="pic"/>
          </p:nvPr>
        </p:nvSpPr>
        <p:spPr>
          <a:xfrm>
            <a:off x="9677400" y="1841499"/>
            <a:ext cx="2095500" cy="3733801"/>
          </a:xfrm>
          <a:prstGeom prst="rect">
            <a:avLst/>
          </a:prstGeom>
          <a:solidFill>
            <a:srgbClr val="BFBFBF"/>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 Navy" showMasterSp="0">
  <p:cSld name="Laptop Slide - Navy">
    <p:spTree>
      <p:nvGrpSpPr>
        <p:cNvPr id="98" name="Shape 98"/>
        <p:cNvGrpSpPr/>
        <p:nvPr/>
      </p:nvGrpSpPr>
      <p:grpSpPr>
        <a:xfrm>
          <a:off x="0" y="0"/>
          <a:ext cx="0" cy="0"/>
          <a:chOff x="0" y="0"/>
          <a:chExt cx="0" cy="0"/>
        </a:xfrm>
      </p:grpSpPr>
      <p:pic>
        <p:nvPicPr>
          <p:cNvPr id="99" name="Google Shape;99;p31"/>
          <p:cNvPicPr preferRelativeResize="0"/>
          <p:nvPr/>
        </p:nvPicPr>
        <p:blipFill rotWithShape="1">
          <a:blip r:embed="rId2">
            <a:alphaModFix/>
          </a:blip>
          <a:srcRect b="11083" l="-18315" r="29196" t="15976"/>
          <a:stretch/>
        </p:blipFill>
        <p:spPr>
          <a:xfrm flipH="1">
            <a:off x="812090" y="1837630"/>
            <a:ext cx="7881344" cy="5020370"/>
          </a:xfrm>
          <a:prstGeom prst="rect">
            <a:avLst/>
          </a:prstGeom>
          <a:noFill/>
          <a:ln>
            <a:noFill/>
          </a:ln>
        </p:spPr>
      </p:pic>
      <p:sp>
        <p:nvSpPr>
          <p:cNvPr id="100" name="Google Shape;100;p31"/>
          <p:cNvSpPr/>
          <p:nvPr>
            <p:ph idx="2" type="pic"/>
          </p:nvPr>
        </p:nvSpPr>
        <p:spPr>
          <a:xfrm>
            <a:off x="838567" y="2042830"/>
            <a:ext cx="4791696" cy="3654558"/>
          </a:xfrm>
          <a:prstGeom prst="rect">
            <a:avLst/>
          </a:prstGeom>
          <a:solidFill>
            <a:srgbClr val="D8D8D8"/>
          </a:solidFill>
          <a:ln>
            <a:noFill/>
          </a:ln>
        </p:spPr>
      </p:sp>
      <p:sp>
        <p:nvSpPr>
          <p:cNvPr id="101" name="Google Shape;101;p31"/>
          <p:cNvSpPr txBox="1"/>
          <p:nvPr>
            <p:ph idx="1" type="body"/>
          </p:nvPr>
        </p:nvSpPr>
        <p:spPr>
          <a:xfrm>
            <a:off x="6578872" y="593866"/>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31"/>
          <p:cNvSpPr txBox="1"/>
          <p:nvPr>
            <p:ph idx="3" type="body"/>
          </p:nvPr>
        </p:nvSpPr>
        <p:spPr>
          <a:xfrm>
            <a:off x="6578871" y="1890384"/>
            <a:ext cx="4990998" cy="41029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31"/>
          <p:cNvSpPr/>
          <p:nvPr/>
        </p:nvSpPr>
        <p:spPr>
          <a:xfrm flipH="1" rot="10800000">
            <a:off x="0" y="0"/>
            <a:ext cx="847493"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04" name="Google Shape;104;p31"/>
          <p:cNvCxnSpPr/>
          <p:nvPr/>
        </p:nvCxnSpPr>
        <p:spPr>
          <a:xfrm>
            <a:off x="319172" y="6535423"/>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105" name="Google Shape;105;p31"/>
          <p:cNvSpPr txBox="1"/>
          <p:nvPr/>
        </p:nvSpPr>
        <p:spPr>
          <a:xfrm rot="-5400000">
            <a:off x="-1499073" y="4502834"/>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3">
  <p:cSld name="Quote/Photo Slide 03">
    <p:spTree>
      <p:nvGrpSpPr>
        <p:cNvPr id="106" name="Shape 106"/>
        <p:cNvGrpSpPr/>
        <p:nvPr/>
      </p:nvGrpSpPr>
      <p:grpSpPr>
        <a:xfrm>
          <a:off x="0" y="0"/>
          <a:ext cx="0" cy="0"/>
          <a:chOff x="0" y="0"/>
          <a:chExt cx="0" cy="0"/>
        </a:xfrm>
      </p:grpSpPr>
      <p:sp>
        <p:nvSpPr>
          <p:cNvPr id="107" name="Google Shape;107;p34"/>
          <p:cNvSpPr/>
          <p:nvPr>
            <p:ph idx="2" type="pic"/>
          </p:nvPr>
        </p:nvSpPr>
        <p:spPr>
          <a:xfrm>
            <a:off x="0" y="-12469"/>
            <a:ext cx="12192000" cy="6870469"/>
          </a:xfrm>
          <a:prstGeom prst="rect">
            <a:avLst/>
          </a:prstGeom>
          <a:solidFill>
            <a:srgbClr val="BFBFBF"/>
          </a:solidFill>
          <a:ln>
            <a:noFill/>
          </a:ln>
        </p:spPr>
      </p:sp>
      <p:sp>
        <p:nvSpPr>
          <p:cNvPr id="108" name="Google Shape;108;p34"/>
          <p:cNvSpPr txBox="1"/>
          <p:nvPr>
            <p:ph idx="1" type="body"/>
          </p:nvPr>
        </p:nvSpPr>
        <p:spPr>
          <a:xfrm>
            <a:off x="4063536" y="4333157"/>
            <a:ext cx="4064926" cy="577734"/>
          </a:xfrm>
          <a:prstGeom prst="rect">
            <a:avLst/>
          </a:prstGeom>
          <a:solidFill>
            <a:srgbClr val="E36C34"/>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 name="Google Shape;109;p34"/>
          <p:cNvSpPr txBox="1"/>
          <p:nvPr>
            <p:ph idx="3" type="body"/>
          </p:nvPr>
        </p:nvSpPr>
        <p:spPr>
          <a:xfrm>
            <a:off x="2031074" y="2070919"/>
            <a:ext cx="8129850" cy="198569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633547"/>
              </a:buClr>
              <a:buSzPts val="3000"/>
              <a:buFont typeface="Arial"/>
              <a:buNone/>
              <a:defRPr b="0" i="0" sz="30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2 - Navy">
  <p:cSld name="Quote/Photo Slide 02 - Navy">
    <p:spTree>
      <p:nvGrpSpPr>
        <p:cNvPr id="110" name="Shape 110"/>
        <p:cNvGrpSpPr/>
        <p:nvPr/>
      </p:nvGrpSpPr>
      <p:grpSpPr>
        <a:xfrm>
          <a:off x="0" y="0"/>
          <a:ext cx="0" cy="0"/>
          <a:chOff x="0" y="0"/>
          <a:chExt cx="0" cy="0"/>
        </a:xfrm>
      </p:grpSpPr>
      <p:sp>
        <p:nvSpPr>
          <p:cNvPr id="111" name="Google Shape;111;p37"/>
          <p:cNvSpPr/>
          <p:nvPr/>
        </p:nvSpPr>
        <p:spPr>
          <a:xfrm rot="-5400000">
            <a:off x="4192375" y="-642572"/>
            <a:ext cx="3807250" cy="812984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37"/>
          <p:cNvSpPr txBox="1"/>
          <p:nvPr>
            <p:ph idx="1" type="body"/>
          </p:nvPr>
        </p:nvSpPr>
        <p:spPr>
          <a:xfrm>
            <a:off x="4063536" y="4285031"/>
            <a:ext cx="4064926" cy="577734"/>
          </a:xfrm>
          <a:prstGeom prst="rect">
            <a:avLst/>
          </a:prstGeom>
          <a:solidFill>
            <a:srgbClr val="E1A44A"/>
          </a:solid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37"/>
          <p:cNvSpPr txBox="1"/>
          <p:nvPr>
            <p:ph idx="2" type="body"/>
          </p:nvPr>
        </p:nvSpPr>
        <p:spPr>
          <a:xfrm>
            <a:off x="2031074" y="2022793"/>
            <a:ext cx="8129850" cy="1985691"/>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 name="Google Shape;114;p37"/>
          <p:cNvSpPr/>
          <p:nvPr>
            <p:ph idx="3" type="pic"/>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02" showMasterSp="0">
  <p:cSld name="1_Cover 02">
    <p:spTree>
      <p:nvGrpSpPr>
        <p:cNvPr id="118" name="Shape 118"/>
        <p:cNvGrpSpPr/>
        <p:nvPr/>
      </p:nvGrpSpPr>
      <p:grpSpPr>
        <a:xfrm>
          <a:off x="0" y="0"/>
          <a:ext cx="0" cy="0"/>
          <a:chOff x="0" y="0"/>
          <a:chExt cx="0" cy="0"/>
        </a:xfrm>
      </p:grpSpPr>
      <p:sp>
        <p:nvSpPr>
          <p:cNvPr id="119" name="Google Shape;119;g3ed96f0b152_1_158"/>
          <p:cNvSpPr/>
          <p:nvPr>
            <p:ph idx="2" type="pic"/>
          </p:nvPr>
        </p:nvSpPr>
        <p:spPr>
          <a:xfrm>
            <a:off x="482600" y="1562099"/>
            <a:ext cx="2095500" cy="3733800"/>
          </a:xfrm>
          <a:prstGeom prst="rect">
            <a:avLst/>
          </a:prstGeom>
          <a:solidFill>
            <a:srgbClr val="BFBFBF"/>
          </a:solidFill>
          <a:ln>
            <a:noFill/>
          </a:ln>
        </p:spPr>
      </p:sp>
      <p:sp>
        <p:nvSpPr>
          <p:cNvPr id="120" name="Google Shape;120;g3ed96f0b152_1_158"/>
          <p:cNvSpPr/>
          <p:nvPr>
            <p:ph idx="3" type="pic"/>
          </p:nvPr>
        </p:nvSpPr>
        <p:spPr>
          <a:xfrm>
            <a:off x="2781300" y="1562099"/>
            <a:ext cx="2095500" cy="3733800"/>
          </a:xfrm>
          <a:prstGeom prst="rect">
            <a:avLst/>
          </a:prstGeom>
          <a:solidFill>
            <a:srgbClr val="BFBFBF"/>
          </a:solidFill>
          <a:ln>
            <a:noFill/>
          </a:ln>
        </p:spPr>
      </p:sp>
      <p:sp>
        <p:nvSpPr>
          <p:cNvPr id="121" name="Google Shape;121;g3ed96f0b152_1_158"/>
          <p:cNvSpPr/>
          <p:nvPr>
            <p:ph idx="4" type="pic"/>
          </p:nvPr>
        </p:nvSpPr>
        <p:spPr>
          <a:xfrm>
            <a:off x="5080000" y="1562099"/>
            <a:ext cx="2095500" cy="3733800"/>
          </a:xfrm>
          <a:prstGeom prst="rect">
            <a:avLst/>
          </a:prstGeom>
          <a:solidFill>
            <a:srgbClr val="BFBFBF"/>
          </a:solidFill>
          <a:ln>
            <a:noFill/>
          </a:ln>
        </p:spPr>
      </p:sp>
      <p:sp>
        <p:nvSpPr>
          <p:cNvPr id="122" name="Google Shape;122;g3ed96f0b152_1_158"/>
          <p:cNvSpPr/>
          <p:nvPr>
            <p:ph idx="5" type="pic"/>
          </p:nvPr>
        </p:nvSpPr>
        <p:spPr>
          <a:xfrm>
            <a:off x="7378700" y="1562099"/>
            <a:ext cx="2095500" cy="3733800"/>
          </a:xfrm>
          <a:prstGeom prst="rect">
            <a:avLst/>
          </a:prstGeom>
          <a:solidFill>
            <a:srgbClr val="BFBFBF"/>
          </a:solidFill>
          <a:ln>
            <a:noFill/>
          </a:ln>
        </p:spPr>
      </p:sp>
      <p:sp>
        <p:nvSpPr>
          <p:cNvPr id="123" name="Google Shape;123;g3ed96f0b152_1_158"/>
          <p:cNvSpPr/>
          <p:nvPr>
            <p:ph idx="6" type="pic"/>
          </p:nvPr>
        </p:nvSpPr>
        <p:spPr>
          <a:xfrm>
            <a:off x="9677400" y="1562099"/>
            <a:ext cx="2095500" cy="3733800"/>
          </a:xfrm>
          <a:prstGeom prst="rect">
            <a:avLst/>
          </a:prstGeom>
          <a:solidFill>
            <a:srgbClr val="BFBFBF"/>
          </a:solidFill>
          <a:ln>
            <a:noFill/>
          </a:ln>
        </p:spPr>
      </p:sp>
      <p:pic>
        <p:nvPicPr>
          <p:cNvPr id="124" name="Google Shape;124;g3ed96f0b152_1_158"/>
          <p:cNvPicPr preferRelativeResize="0"/>
          <p:nvPr/>
        </p:nvPicPr>
        <p:blipFill rotWithShape="1">
          <a:blip r:embed="rId2">
            <a:alphaModFix/>
          </a:blip>
          <a:srcRect b="0" l="0" r="0" t="0"/>
          <a:stretch/>
        </p:blipFill>
        <p:spPr>
          <a:xfrm>
            <a:off x="694879" y="5885360"/>
            <a:ext cx="9926231" cy="972640"/>
          </a:xfrm>
          <a:prstGeom prst="rect">
            <a:avLst/>
          </a:prstGeom>
          <a:noFill/>
          <a:ln>
            <a:noFill/>
          </a:ln>
        </p:spPr>
      </p:pic>
      <p:pic>
        <p:nvPicPr>
          <p:cNvPr id="125" name="Google Shape;125;g3ed96f0b152_1_158"/>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Intro - Navy ">
  <p:cSld name="Overview/Intro - Navy ">
    <p:spTree>
      <p:nvGrpSpPr>
        <p:cNvPr id="126" name="Shape 126"/>
        <p:cNvGrpSpPr/>
        <p:nvPr/>
      </p:nvGrpSpPr>
      <p:grpSpPr>
        <a:xfrm>
          <a:off x="0" y="0"/>
          <a:ext cx="0" cy="0"/>
          <a:chOff x="0" y="0"/>
          <a:chExt cx="0" cy="0"/>
        </a:xfrm>
      </p:grpSpPr>
      <p:sp>
        <p:nvSpPr>
          <p:cNvPr id="127" name="Google Shape;127;g3ed96f0b152_1_166"/>
          <p:cNvSpPr/>
          <p:nvPr/>
        </p:nvSpPr>
        <p:spPr>
          <a:xfrm>
            <a:off x="2167324" y="772371"/>
            <a:ext cx="9503700" cy="50631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128" name="Google Shape;128;g3ed96f0b152_1_166"/>
          <p:cNvSpPr/>
          <p:nvPr>
            <p:ph idx="2" type="pic"/>
          </p:nvPr>
        </p:nvSpPr>
        <p:spPr>
          <a:xfrm>
            <a:off x="388401" y="385460"/>
            <a:ext cx="4107900" cy="6087000"/>
          </a:xfrm>
          <a:prstGeom prst="rect">
            <a:avLst/>
          </a:prstGeom>
          <a:solidFill>
            <a:srgbClr val="BFBFBF"/>
          </a:solidFill>
          <a:ln>
            <a:noFill/>
          </a:ln>
        </p:spPr>
      </p:sp>
      <p:sp>
        <p:nvSpPr>
          <p:cNvPr id="129" name="Google Shape;129;g3ed96f0b152_1_166"/>
          <p:cNvSpPr txBox="1"/>
          <p:nvPr>
            <p:ph idx="1" type="body"/>
          </p:nvPr>
        </p:nvSpPr>
        <p:spPr>
          <a:xfrm>
            <a:off x="4940626" y="3429001"/>
            <a:ext cx="6414600" cy="21240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Navy">
  <p:cSld name="Content Slide - Navy">
    <p:spTree>
      <p:nvGrpSpPr>
        <p:cNvPr id="130" name="Shape 130"/>
        <p:cNvGrpSpPr/>
        <p:nvPr/>
      </p:nvGrpSpPr>
      <p:grpSpPr>
        <a:xfrm>
          <a:off x="0" y="0"/>
          <a:ext cx="0" cy="0"/>
          <a:chOff x="0" y="0"/>
          <a:chExt cx="0" cy="0"/>
        </a:xfrm>
      </p:grpSpPr>
      <p:sp>
        <p:nvSpPr>
          <p:cNvPr id="131" name="Google Shape;131;g3ed96f0b152_1_170"/>
          <p:cNvSpPr/>
          <p:nvPr/>
        </p:nvSpPr>
        <p:spPr>
          <a:xfrm flipH="1" rot="10800000">
            <a:off x="-1" y="0"/>
            <a:ext cx="13824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2" name="Google Shape;132;g3ed96f0b152_1_170"/>
          <p:cNvSpPr txBox="1"/>
          <p:nvPr>
            <p:ph idx="1" type="body"/>
          </p:nvPr>
        </p:nvSpPr>
        <p:spPr>
          <a:xfrm>
            <a:off x="2089770" y="2542435"/>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 name="Google Shape;133;g3ed96f0b152_1_170"/>
          <p:cNvSpPr txBox="1"/>
          <p:nvPr>
            <p:ph idx="2" type="body"/>
          </p:nvPr>
        </p:nvSpPr>
        <p:spPr>
          <a:xfrm>
            <a:off x="2815882" y="2542436"/>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 name="Google Shape;134;g3ed96f0b152_1_170"/>
          <p:cNvSpPr txBox="1"/>
          <p:nvPr>
            <p:ph idx="3" type="body"/>
          </p:nvPr>
        </p:nvSpPr>
        <p:spPr>
          <a:xfrm>
            <a:off x="2089770" y="3120297"/>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 name="Google Shape;135;g3ed96f0b152_1_170"/>
          <p:cNvSpPr txBox="1"/>
          <p:nvPr>
            <p:ph idx="4" type="body"/>
          </p:nvPr>
        </p:nvSpPr>
        <p:spPr>
          <a:xfrm>
            <a:off x="2815882" y="3120298"/>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 name="Google Shape;136;g3ed96f0b152_1_170"/>
          <p:cNvSpPr txBox="1"/>
          <p:nvPr>
            <p:ph idx="5" type="body"/>
          </p:nvPr>
        </p:nvSpPr>
        <p:spPr>
          <a:xfrm>
            <a:off x="2089770" y="3699366"/>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 name="Google Shape;137;g3ed96f0b152_1_170"/>
          <p:cNvSpPr txBox="1"/>
          <p:nvPr>
            <p:ph idx="6" type="body"/>
          </p:nvPr>
        </p:nvSpPr>
        <p:spPr>
          <a:xfrm>
            <a:off x="2815882" y="3699367"/>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 name="Google Shape;138;g3ed96f0b152_1_170"/>
          <p:cNvSpPr txBox="1"/>
          <p:nvPr>
            <p:ph idx="7" type="body"/>
          </p:nvPr>
        </p:nvSpPr>
        <p:spPr>
          <a:xfrm>
            <a:off x="2089770" y="4281692"/>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 name="Google Shape;139;g3ed96f0b152_1_170"/>
          <p:cNvSpPr txBox="1"/>
          <p:nvPr>
            <p:ph idx="8" type="body"/>
          </p:nvPr>
        </p:nvSpPr>
        <p:spPr>
          <a:xfrm>
            <a:off x="2815882" y="4281693"/>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 name="Google Shape;140;g3ed96f0b152_1_170"/>
          <p:cNvSpPr txBox="1"/>
          <p:nvPr>
            <p:ph idx="9" type="body"/>
          </p:nvPr>
        </p:nvSpPr>
        <p:spPr>
          <a:xfrm>
            <a:off x="2089770" y="4860791"/>
            <a:ext cx="7005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 name="Google Shape;141;g3ed96f0b152_1_170"/>
          <p:cNvSpPr txBox="1"/>
          <p:nvPr>
            <p:ph idx="13" type="body"/>
          </p:nvPr>
        </p:nvSpPr>
        <p:spPr>
          <a:xfrm>
            <a:off x="2815882" y="4860792"/>
            <a:ext cx="8298300" cy="566400"/>
          </a:xfrm>
          <a:prstGeom prst="rect">
            <a:avLst/>
          </a:prstGeom>
          <a:noFill/>
          <a:ln>
            <a:noFill/>
          </a:ln>
        </p:spPr>
        <p:txBody>
          <a:bodyPr anchorCtr="0" anchor="ctr"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 name="Google Shape;142;g3ed96f0b152_1_170"/>
          <p:cNvSpPr/>
          <p:nvPr>
            <p:ph idx="14" type="pic"/>
          </p:nvPr>
        </p:nvSpPr>
        <p:spPr>
          <a:xfrm>
            <a:off x="788894" y="340862"/>
            <a:ext cx="11403000" cy="1903800"/>
          </a:xfrm>
          <a:prstGeom prst="rect">
            <a:avLst/>
          </a:prstGeom>
          <a:solidFill>
            <a:srgbClr val="BFBFBF"/>
          </a:solidFill>
          <a:ln>
            <a:noFill/>
          </a:ln>
        </p:spPr>
      </p:sp>
      <p:cxnSp>
        <p:nvCxnSpPr>
          <p:cNvPr id="143" name="Google Shape;143;g3ed96f0b152_1_170"/>
          <p:cNvCxnSpPr/>
          <p:nvPr/>
        </p:nvCxnSpPr>
        <p:spPr>
          <a:xfrm flipH="1" rot="10800000">
            <a:off x="2006098" y="3111758"/>
            <a:ext cx="9108000" cy="14400"/>
          </a:xfrm>
          <a:prstGeom prst="straightConnector1">
            <a:avLst/>
          </a:prstGeom>
          <a:noFill/>
          <a:ln cap="flat" cmpd="sng" w="19050">
            <a:solidFill>
              <a:srgbClr val="E36C34"/>
            </a:solidFill>
            <a:prstDash val="solid"/>
            <a:miter lim="800000"/>
            <a:headEnd len="sm" w="sm" type="none"/>
            <a:tailEnd len="sm" w="sm" type="none"/>
          </a:ln>
        </p:spPr>
      </p:cxnSp>
      <p:cxnSp>
        <p:nvCxnSpPr>
          <p:cNvPr id="144" name="Google Shape;144;g3ed96f0b152_1_170"/>
          <p:cNvCxnSpPr/>
          <p:nvPr/>
        </p:nvCxnSpPr>
        <p:spPr>
          <a:xfrm flipH="1" rot="10800000">
            <a:off x="2006098" y="3689581"/>
            <a:ext cx="9108000" cy="14400"/>
          </a:xfrm>
          <a:prstGeom prst="straightConnector1">
            <a:avLst/>
          </a:prstGeom>
          <a:noFill/>
          <a:ln cap="flat" cmpd="sng" w="19050">
            <a:solidFill>
              <a:srgbClr val="E36C34"/>
            </a:solidFill>
            <a:prstDash val="solid"/>
            <a:miter lim="800000"/>
            <a:headEnd len="sm" w="sm" type="none"/>
            <a:tailEnd len="sm" w="sm" type="none"/>
          </a:ln>
        </p:spPr>
      </p:cxnSp>
      <p:cxnSp>
        <p:nvCxnSpPr>
          <p:cNvPr id="145" name="Google Shape;145;g3ed96f0b152_1_170"/>
          <p:cNvCxnSpPr/>
          <p:nvPr/>
        </p:nvCxnSpPr>
        <p:spPr>
          <a:xfrm flipH="1" rot="10800000">
            <a:off x="2006098" y="4267404"/>
            <a:ext cx="9108000" cy="14400"/>
          </a:xfrm>
          <a:prstGeom prst="straightConnector1">
            <a:avLst/>
          </a:prstGeom>
          <a:noFill/>
          <a:ln cap="flat" cmpd="sng" w="19050">
            <a:solidFill>
              <a:srgbClr val="E36C34"/>
            </a:solidFill>
            <a:prstDash val="solid"/>
            <a:miter lim="800000"/>
            <a:headEnd len="sm" w="sm" type="none"/>
            <a:tailEnd len="sm" w="sm" type="none"/>
          </a:ln>
        </p:spPr>
      </p:cxnSp>
      <p:cxnSp>
        <p:nvCxnSpPr>
          <p:cNvPr id="146" name="Google Shape;146;g3ed96f0b152_1_170"/>
          <p:cNvCxnSpPr/>
          <p:nvPr/>
        </p:nvCxnSpPr>
        <p:spPr>
          <a:xfrm flipH="1" rot="10800000">
            <a:off x="2006098" y="4845227"/>
            <a:ext cx="9108000" cy="14400"/>
          </a:xfrm>
          <a:prstGeom prst="straightConnector1">
            <a:avLst/>
          </a:prstGeom>
          <a:noFill/>
          <a:ln cap="flat" cmpd="sng" w="19050">
            <a:solidFill>
              <a:srgbClr val="E36C34"/>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1 - Navy">
  <p:cSld name="Text Slide 01 - Navy">
    <p:spTree>
      <p:nvGrpSpPr>
        <p:cNvPr id="147" name="Shape 147"/>
        <p:cNvGrpSpPr/>
        <p:nvPr/>
      </p:nvGrpSpPr>
      <p:grpSpPr>
        <a:xfrm>
          <a:off x="0" y="0"/>
          <a:ext cx="0" cy="0"/>
          <a:chOff x="0" y="0"/>
          <a:chExt cx="0" cy="0"/>
        </a:xfrm>
      </p:grpSpPr>
      <p:sp>
        <p:nvSpPr>
          <p:cNvPr id="148" name="Google Shape;148;g3ed96f0b152_1_187"/>
          <p:cNvSpPr/>
          <p:nvPr/>
        </p:nvSpPr>
        <p:spPr>
          <a:xfrm rot="-5400000">
            <a:off x="2667001" y="-2667000"/>
            <a:ext cx="68580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g3ed96f0b152_1_187"/>
          <p:cNvSpPr/>
          <p:nvPr/>
        </p:nvSpPr>
        <p:spPr>
          <a:xfrm rot="-5400000">
            <a:off x="2858331" y="-2026340"/>
            <a:ext cx="6141000" cy="10910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150" name="Google Shape;150;g3ed96f0b152_1_187"/>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1" name="Google Shape;151;g3ed96f0b152_1_187"/>
          <p:cNvSpPr txBox="1"/>
          <p:nvPr>
            <p:ph idx="2" type="body"/>
          </p:nvPr>
        </p:nvSpPr>
        <p:spPr>
          <a:xfrm>
            <a:off x="904856" y="1989039"/>
            <a:ext cx="10053000" cy="42504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52" name="Google Shape;152;g3ed96f0b152_1_187"/>
          <p:cNvCxnSpPr/>
          <p:nvPr/>
        </p:nvCxnSpPr>
        <p:spPr>
          <a:xfrm>
            <a:off x="11661249" y="6578238"/>
            <a:ext cx="190800" cy="0"/>
          </a:xfrm>
          <a:prstGeom prst="straightConnector1">
            <a:avLst/>
          </a:prstGeom>
          <a:noFill/>
          <a:ln cap="flat" cmpd="sng" w="12700">
            <a:solidFill>
              <a:schemeClr val="lt1"/>
            </a:solidFill>
            <a:prstDash val="solid"/>
            <a:miter lim="800000"/>
            <a:headEnd len="sm" w="sm" type="none"/>
            <a:tailEnd len="sm" w="sm" type="none"/>
          </a:ln>
        </p:spPr>
      </p:cxnSp>
      <p:sp>
        <p:nvSpPr>
          <p:cNvPr id="153" name="Google Shape;153;g3ed96f0b152_1_187"/>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Navy">
  <p:cSld name="Content Slide - Navy">
    <p:spTree>
      <p:nvGrpSpPr>
        <p:cNvPr id="17" name="Shape 17"/>
        <p:cNvGrpSpPr/>
        <p:nvPr/>
      </p:nvGrpSpPr>
      <p:grpSpPr>
        <a:xfrm>
          <a:off x="0" y="0"/>
          <a:ext cx="0" cy="0"/>
          <a:chOff x="0" y="0"/>
          <a:chExt cx="0" cy="0"/>
        </a:xfrm>
      </p:grpSpPr>
      <p:sp>
        <p:nvSpPr>
          <p:cNvPr id="18" name="Google Shape;18;p27"/>
          <p:cNvSpPr/>
          <p:nvPr/>
        </p:nvSpPr>
        <p:spPr>
          <a:xfrm flipH="1" rot="10800000">
            <a:off x="-1" y="-2"/>
            <a:ext cx="1382400" cy="6858002"/>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p27"/>
          <p:cNvSpPr txBox="1"/>
          <p:nvPr>
            <p:ph idx="1" type="body"/>
          </p:nvPr>
        </p:nvSpPr>
        <p:spPr>
          <a:xfrm>
            <a:off x="2089770" y="2542435"/>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27"/>
          <p:cNvSpPr txBox="1"/>
          <p:nvPr>
            <p:ph idx="2" type="body"/>
          </p:nvPr>
        </p:nvSpPr>
        <p:spPr>
          <a:xfrm>
            <a:off x="2815882" y="2542436"/>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p27"/>
          <p:cNvSpPr txBox="1"/>
          <p:nvPr>
            <p:ph idx="3" type="body"/>
          </p:nvPr>
        </p:nvSpPr>
        <p:spPr>
          <a:xfrm>
            <a:off x="2089770" y="3120297"/>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27"/>
          <p:cNvSpPr txBox="1"/>
          <p:nvPr>
            <p:ph idx="4" type="body"/>
          </p:nvPr>
        </p:nvSpPr>
        <p:spPr>
          <a:xfrm>
            <a:off x="2815882" y="3120298"/>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 name="Google Shape;23;p27"/>
          <p:cNvSpPr txBox="1"/>
          <p:nvPr>
            <p:ph idx="5" type="body"/>
          </p:nvPr>
        </p:nvSpPr>
        <p:spPr>
          <a:xfrm>
            <a:off x="2089770" y="3699366"/>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27"/>
          <p:cNvSpPr txBox="1"/>
          <p:nvPr>
            <p:ph idx="6" type="body"/>
          </p:nvPr>
        </p:nvSpPr>
        <p:spPr>
          <a:xfrm>
            <a:off x="2815882" y="3699367"/>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27"/>
          <p:cNvSpPr txBox="1"/>
          <p:nvPr>
            <p:ph idx="7" type="body"/>
          </p:nvPr>
        </p:nvSpPr>
        <p:spPr>
          <a:xfrm>
            <a:off x="2089770" y="4281692"/>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 name="Google Shape;26;p27"/>
          <p:cNvSpPr txBox="1"/>
          <p:nvPr>
            <p:ph idx="8" type="body"/>
          </p:nvPr>
        </p:nvSpPr>
        <p:spPr>
          <a:xfrm>
            <a:off x="2815882" y="4281693"/>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27"/>
          <p:cNvSpPr txBox="1"/>
          <p:nvPr>
            <p:ph idx="9" type="body"/>
          </p:nvPr>
        </p:nvSpPr>
        <p:spPr>
          <a:xfrm>
            <a:off x="2089770" y="4860791"/>
            <a:ext cx="700387" cy="56644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200"/>
              <a:buFont typeface="Arial"/>
              <a:buNone/>
              <a:defRPr b="1" i="0" sz="3200" u="none" cap="none" strike="noStrike">
                <a:solidFill>
                  <a:srgbClr val="E36C34"/>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Google Shape;28;p27"/>
          <p:cNvSpPr txBox="1"/>
          <p:nvPr>
            <p:ph idx="13" type="body"/>
          </p:nvPr>
        </p:nvSpPr>
        <p:spPr>
          <a:xfrm>
            <a:off x="2815882" y="4860792"/>
            <a:ext cx="8298215" cy="566444"/>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27"/>
          <p:cNvSpPr/>
          <p:nvPr/>
        </p:nvSpPr>
        <p:spPr>
          <a:xfrm>
            <a:off x="4166113" y="5855031"/>
            <a:ext cx="6528392" cy="5078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26324B"/>
              </a:buClr>
              <a:buSzPts val="900"/>
              <a:buFont typeface="Calibri"/>
              <a:buNone/>
            </a:pPr>
            <a:r>
              <a:rPr b="0" i="0" lang="en-US" sz="900" u="none" cap="none" strike="noStrike">
                <a:solidFill>
                  <a:srgbClr val="26324B"/>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850" u="none" cap="none" strike="noStrike">
              <a:solidFill>
                <a:srgbClr val="0B3A5B"/>
              </a:solidFill>
              <a:latin typeface="Calibri"/>
              <a:ea typeface="Calibri"/>
              <a:cs typeface="Calibri"/>
              <a:sym typeface="Calibri"/>
            </a:endParaRPr>
          </a:p>
        </p:txBody>
      </p:sp>
      <p:sp>
        <p:nvSpPr>
          <p:cNvPr id="30" name="Google Shape;30;p27"/>
          <p:cNvSpPr/>
          <p:nvPr>
            <p:ph idx="14" type="pic"/>
          </p:nvPr>
        </p:nvSpPr>
        <p:spPr>
          <a:xfrm>
            <a:off x="788894" y="340862"/>
            <a:ext cx="11403106" cy="1903699"/>
          </a:xfrm>
          <a:prstGeom prst="rect">
            <a:avLst/>
          </a:prstGeom>
          <a:solidFill>
            <a:srgbClr val="BFBFBF"/>
          </a:solidFill>
          <a:ln>
            <a:noFill/>
          </a:ln>
        </p:spPr>
      </p:sp>
      <p:pic>
        <p:nvPicPr>
          <p:cNvPr id="31" name="Google Shape;31;p27"/>
          <p:cNvPicPr preferRelativeResize="0"/>
          <p:nvPr/>
        </p:nvPicPr>
        <p:blipFill rotWithShape="1">
          <a:blip r:embed="rId2">
            <a:alphaModFix/>
          </a:blip>
          <a:srcRect b="0" l="0" r="0" t="0"/>
          <a:stretch/>
        </p:blipFill>
        <p:spPr>
          <a:xfrm>
            <a:off x="2089770" y="5855031"/>
            <a:ext cx="2054262" cy="457426"/>
          </a:xfrm>
          <a:prstGeom prst="rect">
            <a:avLst/>
          </a:prstGeom>
          <a:noFill/>
          <a:ln>
            <a:noFill/>
          </a:ln>
        </p:spPr>
      </p:pic>
      <p:cxnSp>
        <p:nvCxnSpPr>
          <p:cNvPr id="32" name="Google Shape;32;p27"/>
          <p:cNvCxnSpPr/>
          <p:nvPr/>
        </p:nvCxnSpPr>
        <p:spPr>
          <a:xfrm flipH="1" rot="10800000">
            <a:off x="2006098" y="3111615"/>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33" name="Google Shape;33;p27"/>
          <p:cNvCxnSpPr/>
          <p:nvPr/>
        </p:nvCxnSpPr>
        <p:spPr>
          <a:xfrm flipH="1" rot="10800000">
            <a:off x="2006098" y="3689438"/>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34" name="Google Shape;34;p27"/>
          <p:cNvCxnSpPr/>
          <p:nvPr/>
        </p:nvCxnSpPr>
        <p:spPr>
          <a:xfrm flipH="1" rot="10800000">
            <a:off x="2006098" y="4267261"/>
            <a:ext cx="9108000" cy="14543"/>
          </a:xfrm>
          <a:prstGeom prst="straightConnector1">
            <a:avLst/>
          </a:prstGeom>
          <a:noFill/>
          <a:ln cap="flat" cmpd="sng" w="19050">
            <a:solidFill>
              <a:srgbClr val="E36C34"/>
            </a:solidFill>
            <a:prstDash val="solid"/>
            <a:miter lim="800000"/>
            <a:headEnd len="sm" w="sm" type="none"/>
            <a:tailEnd len="sm" w="sm" type="none"/>
          </a:ln>
        </p:spPr>
      </p:cxnSp>
      <p:cxnSp>
        <p:nvCxnSpPr>
          <p:cNvPr id="35" name="Google Shape;35;p27"/>
          <p:cNvCxnSpPr/>
          <p:nvPr/>
        </p:nvCxnSpPr>
        <p:spPr>
          <a:xfrm flipH="1" rot="10800000">
            <a:off x="2006098" y="4845084"/>
            <a:ext cx="9108000" cy="14543"/>
          </a:xfrm>
          <a:prstGeom prst="straightConnector1">
            <a:avLst/>
          </a:prstGeom>
          <a:noFill/>
          <a:ln cap="flat" cmpd="sng" w="19050">
            <a:solidFill>
              <a:srgbClr val="E36C34"/>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Navy" showMasterSp="0">
  <p:cSld name="Divider - Navy">
    <p:spTree>
      <p:nvGrpSpPr>
        <p:cNvPr id="154" name="Shape 154"/>
        <p:cNvGrpSpPr/>
        <p:nvPr/>
      </p:nvGrpSpPr>
      <p:grpSpPr>
        <a:xfrm>
          <a:off x="0" y="0"/>
          <a:ext cx="0" cy="0"/>
          <a:chOff x="0" y="0"/>
          <a:chExt cx="0" cy="0"/>
        </a:xfrm>
      </p:grpSpPr>
      <p:sp>
        <p:nvSpPr>
          <p:cNvPr id="155" name="Google Shape;155;g3ed96f0b152_1_194"/>
          <p:cNvSpPr/>
          <p:nvPr/>
        </p:nvSpPr>
        <p:spPr>
          <a:xfrm>
            <a:off x="6982690" y="527858"/>
            <a:ext cx="4721100" cy="58023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156" name="Google Shape;156;g3ed96f0b152_1_194"/>
          <p:cNvSpPr txBox="1"/>
          <p:nvPr>
            <p:ph idx="1" type="body"/>
          </p:nvPr>
        </p:nvSpPr>
        <p:spPr>
          <a:xfrm>
            <a:off x="7276362" y="543238"/>
            <a:ext cx="2067000" cy="582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14000"/>
              <a:buFont typeface="Arial"/>
              <a:buNone/>
              <a:defRPr b="1" i="0" sz="140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g3ed96f0b152_1_194"/>
          <p:cNvSpPr/>
          <p:nvPr>
            <p:ph idx="2" type="pic"/>
          </p:nvPr>
        </p:nvSpPr>
        <p:spPr>
          <a:xfrm>
            <a:off x="238772" y="2626822"/>
            <a:ext cx="7708200" cy="3396900"/>
          </a:xfrm>
          <a:prstGeom prst="rect">
            <a:avLst/>
          </a:prstGeom>
          <a:solidFill>
            <a:srgbClr val="BFBFBF"/>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showMasterSp="0">
  <p:cSld name="Slide 1 master">
    <p:spTree>
      <p:nvGrpSpPr>
        <p:cNvPr id="158" name="Shape 158"/>
        <p:cNvGrpSpPr/>
        <p:nvPr/>
      </p:nvGrpSpPr>
      <p:grpSpPr>
        <a:xfrm>
          <a:off x="0" y="0"/>
          <a:ext cx="0" cy="0"/>
          <a:chOff x="0" y="0"/>
          <a:chExt cx="0" cy="0"/>
        </a:xfrm>
      </p:grpSpPr>
      <p:pic>
        <p:nvPicPr>
          <p:cNvPr descr="preencoded.png" id="159" name="Google Shape;159;g3ed96f0b152_1_19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0" name="Google Shape;160;g3ed96f0b152_1_198"/>
          <p:cNvSpPr/>
          <p:nvPr/>
        </p:nvSpPr>
        <p:spPr>
          <a:xfrm>
            <a:off x="0" y="0"/>
            <a:ext cx="12192000" cy="6858000"/>
          </a:xfrm>
          <a:prstGeom prst="rect">
            <a:avLst/>
          </a:prstGeom>
          <a:solidFill>
            <a:srgbClr val="FAF5E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67" u="none" cap="none" strike="noStrike">
              <a:solidFill>
                <a:srgbClr val="000000"/>
              </a:solidFill>
              <a:latin typeface="Arial"/>
              <a:ea typeface="Arial"/>
              <a:cs typeface="Arial"/>
              <a:sym typeface="Arial"/>
            </a:endParaRPr>
          </a:p>
        </p:txBody>
      </p:sp>
      <p:pic>
        <p:nvPicPr>
          <p:cNvPr descr="preencoded.png" id="161" name="Google Shape;161;g3ed96f0b152_1_198">
            <a:hlinkClick r:id="rId3"/>
          </p:cNvPr>
          <p:cNvPicPr preferRelativeResize="0"/>
          <p:nvPr/>
        </p:nvPicPr>
        <p:blipFill rotWithShape="1">
          <a:blip r:embed="rId4">
            <a:alphaModFix/>
          </a:blip>
          <a:srcRect b="0" l="0" r="0" t="0"/>
          <a:stretch/>
        </p:blipFill>
        <p:spPr>
          <a:xfrm>
            <a:off x="10699346" y="6457950"/>
            <a:ext cx="1435505" cy="3429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showMasterSp="0">
  <p:cSld name="Slide 2 master">
    <p:spTree>
      <p:nvGrpSpPr>
        <p:cNvPr id="162" name="Shape 162"/>
        <p:cNvGrpSpPr/>
        <p:nvPr/>
      </p:nvGrpSpPr>
      <p:grpSpPr>
        <a:xfrm>
          <a:off x="0" y="0"/>
          <a:ext cx="0" cy="0"/>
          <a:chOff x="0" y="0"/>
          <a:chExt cx="0" cy="0"/>
        </a:xfrm>
      </p:grpSpPr>
      <p:pic>
        <p:nvPicPr>
          <p:cNvPr descr="preencoded.png" id="163" name="Google Shape;163;g3ed96f0b152_1_20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4" name="Google Shape;164;g3ed96f0b152_1_202"/>
          <p:cNvSpPr/>
          <p:nvPr/>
        </p:nvSpPr>
        <p:spPr>
          <a:xfrm>
            <a:off x="0" y="0"/>
            <a:ext cx="12192000" cy="6858000"/>
          </a:xfrm>
          <a:prstGeom prst="rect">
            <a:avLst/>
          </a:prstGeom>
          <a:solidFill>
            <a:srgbClr val="FAF5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65" name="Google Shape;165;g3ed96f0b152_1_202">
            <a:hlinkClick r:id="rId3"/>
          </p:cNvPr>
          <p:cNvPicPr preferRelativeResize="0"/>
          <p:nvPr/>
        </p:nvPicPr>
        <p:blipFill rotWithShape="1">
          <a:blip r:embed="rId4">
            <a:alphaModFix/>
          </a:blip>
          <a:srcRect b="0" l="0" r="0" t="0"/>
          <a:stretch/>
        </p:blipFill>
        <p:spPr>
          <a:xfrm>
            <a:off x="10699346" y="6457950"/>
            <a:ext cx="1435505" cy="3429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 Navy">
  <p:cSld name="Photo Slide - Navy">
    <p:spTree>
      <p:nvGrpSpPr>
        <p:cNvPr id="166" name="Shape 166"/>
        <p:cNvGrpSpPr/>
        <p:nvPr/>
      </p:nvGrpSpPr>
      <p:grpSpPr>
        <a:xfrm>
          <a:off x="0" y="0"/>
          <a:ext cx="0" cy="0"/>
          <a:chOff x="0" y="0"/>
          <a:chExt cx="0" cy="0"/>
        </a:xfrm>
      </p:grpSpPr>
      <p:sp>
        <p:nvSpPr>
          <p:cNvPr id="167" name="Google Shape;167;g3ed96f0b152_1_206"/>
          <p:cNvSpPr/>
          <p:nvPr/>
        </p:nvSpPr>
        <p:spPr>
          <a:xfrm>
            <a:off x="0" y="-1"/>
            <a:ext cx="6096000" cy="68439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g3ed96f0b152_1_206"/>
          <p:cNvSpPr txBox="1"/>
          <p:nvPr>
            <p:ph idx="1" type="body"/>
          </p:nvPr>
        </p:nvSpPr>
        <p:spPr>
          <a:xfrm>
            <a:off x="701135" y="2344759"/>
            <a:ext cx="4866900" cy="36666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9" name="Google Shape;169;g3ed96f0b152_1_206"/>
          <p:cNvSpPr txBox="1"/>
          <p:nvPr>
            <p:ph idx="2" type="body"/>
          </p:nvPr>
        </p:nvSpPr>
        <p:spPr>
          <a:xfrm>
            <a:off x="701136" y="650590"/>
            <a:ext cx="4991100" cy="992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g3ed96f0b152_1_206"/>
          <p:cNvSpPr/>
          <p:nvPr>
            <p:ph idx="3" type="pic"/>
          </p:nvPr>
        </p:nvSpPr>
        <p:spPr>
          <a:xfrm>
            <a:off x="6083676" y="0"/>
            <a:ext cx="5361000" cy="6858000"/>
          </a:xfrm>
          <a:prstGeom prst="rect">
            <a:avLst/>
          </a:prstGeom>
          <a:solidFill>
            <a:srgbClr val="D8D8D8"/>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 Navy" showMasterSp="0">
  <p:cSld name="Laptop Slide - Navy">
    <p:spTree>
      <p:nvGrpSpPr>
        <p:cNvPr id="171" name="Shape 171"/>
        <p:cNvGrpSpPr/>
        <p:nvPr/>
      </p:nvGrpSpPr>
      <p:grpSpPr>
        <a:xfrm>
          <a:off x="0" y="0"/>
          <a:ext cx="0" cy="0"/>
          <a:chOff x="0" y="0"/>
          <a:chExt cx="0" cy="0"/>
        </a:xfrm>
      </p:grpSpPr>
      <p:pic>
        <p:nvPicPr>
          <p:cNvPr id="172" name="Google Shape;172;g3ed96f0b152_1_211"/>
          <p:cNvPicPr preferRelativeResize="0"/>
          <p:nvPr/>
        </p:nvPicPr>
        <p:blipFill rotWithShape="1">
          <a:blip r:embed="rId2">
            <a:alphaModFix/>
          </a:blip>
          <a:srcRect b="11087" l="-18314" r="29195" t="15974"/>
          <a:stretch/>
        </p:blipFill>
        <p:spPr>
          <a:xfrm flipH="1">
            <a:off x="812091" y="1837630"/>
            <a:ext cx="7881343" cy="5020370"/>
          </a:xfrm>
          <a:prstGeom prst="rect">
            <a:avLst/>
          </a:prstGeom>
          <a:noFill/>
          <a:ln>
            <a:noFill/>
          </a:ln>
        </p:spPr>
      </p:pic>
      <p:sp>
        <p:nvSpPr>
          <p:cNvPr id="173" name="Google Shape;173;g3ed96f0b152_1_211"/>
          <p:cNvSpPr/>
          <p:nvPr>
            <p:ph idx="2" type="pic"/>
          </p:nvPr>
        </p:nvSpPr>
        <p:spPr>
          <a:xfrm>
            <a:off x="838567" y="2042830"/>
            <a:ext cx="4791600" cy="3654600"/>
          </a:xfrm>
          <a:prstGeom prst="rect">
            <a:avLst/>
          </a:prstGeom>
          <a:solidFill>
            <a:srgbClr val="D8D8D8"/>
          </a:solidFill>
          <a:ln>
            <a:noFill/>
          </a:ln>
        </p:spPr>
      </p:sp>
      <p:sp>
        <p:nvSpPr>
          <p:cNvPr id="174" name="Google Shape;174;g3ed96f0b152_1_211"/>
          <p:cNvSpPr txBox="1"/>
          <p:nvPr>
            <p:ph idx="1" type="body"/>
          </p:nvPr>
        </p:nvSpPr>
        <p:spPr>
          <a:xfrm>
            <a:off x="6578872" y="593866"/>
            <a:ext cx="4991100" cy="992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5" name="Google Shape;175;g3ed96f0b152_1_211"/>
          <p:cNvSpPr txBox="1"/>
          <p:nvPr>
            <p:ph idx="3" type="body"/>
          </p:nvPr>
        </p:nvSpPr>
        <p:spPr>
          <a:xfrm>
            <a:off x="6578871" y="1890384"/>
            <a:ext cx="4991100" cy="41028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g3ed96f0b152_1_211"/>
          <p:cNvSpPr/>
          <p:nvPr/>
        </p:nvSpPr>
        <p:spPr>
          <a:xfrm flipH="1" rot="10800000">
            <a:off x="0" y="2"/>
            <a:ext cx="8475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77" name="Google Shape;177;g3ed96f0b152_1_211"/>
          <p:cNvCxnSpPr/>
          <p:nvPr/>
        </p:nvCxnSpPr>
        <p:spPr>
          <a:xfrm>
            <a:off x="319172" y="6535423"/>
            <a:ext cx="190800" cy="0"/>
          </a:xfrm>
          <a:prstGeom prst="straightConnector1">
            <a:avLst/>
          </a:prstGeom>
          <a:noFill/>
          <a:ln cap="flat" cmpd="sng" w="12700">
            <a:solidFill>
              <a:schemeClr val="lt1"/>
            </a:solidFill>
            <a:prstDash val="solid"/>
            <a:miter lim="800000"/>
            <a:headEnd len="sm" w="sm" type="none"/>
            <a:tailEnd len="sm" w="sm" type="none"/>
          </a:ln>
        </p:spPr>
      </p:cxnSp>
      <p:sp>
        <p:nvSpPr>
          <p:cNvPr id="178" name="Google Shape;178;g3ed96f0b152_1_211"/>
          <p:cNvSpPr txBox="1"/>
          <p:nvPr/>
        </p:nvSpPr>
        <p:spPr>
          <a:xfrm rot="-5400000">
            <a:off x="-1499138" y="4502779"/>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2 - Navy">
  <p:cSld name="Quote/Photo Slide 02 - Navy">
    <p:spTree>
      <p:nvGrpSpPr>
        <p:cNvPr id="179" name="Shape 179"/>
        <p:cNvGrpSpPr/>
        <p:nvPr/>
      </p:nvGrpSpPr>
      <p:grpSpPr>
        <a:xfrm>
          <a:off x="0" y="0"/>
          <a:ext cx="0" cy="0"/>
          <a:chOff x="0" y="0"/>
          <a:chExt cx="0" cy="0"/>
        </a:xfrm>
      </p:grpSpPr>
      <p:sp>
        <p:nvSpPr>
          <p:cNvPr id="180" name="Google Shape;180;g3ed96f0b152_1_219"/>
          <p:cNvSpPr/>
          <p:nvPr/>
        </p:nvSpPr>
        <p:spPr>
          <a:xfrm rot="-5400000">
            <a:off x="4192276" y="-642522"/>
            <a:ext cx="3807300" cy="81297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1" name="Google Shape;181;g3ed96f0b152_1_219"/>
          <p:cNvSpPr txBox="1"/>
          <p:nvPr>
            <p:ph idx="1" type="body"/>
          </p:nvPr>
        </p:nvSpPr>
        <p:spPr>
          <a:xfrm>
            <a:off x="4063536" y="4285031"/>
            <a:ext cx="4065000" cy="577800"/>
          </a:xfrm>
          <a:prstGeom prst="rect">
            <a:avLst/>
          </a:prstGeom>
          <a:solidFill>
            <a:srgbClr val="E1A44A"/>
          </a:solid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 name="Google Shape;182;g3ed96f0b152_1_219"/>
          <p:cNvSpPr txBox="1"/>
          <p:nvPr>
            <p:ph idx="2" type="body"/>
          </p:nvPr>
        </p:nvSpPr>
        <p:spPr>
          <a:xfrm>
            <a:off x="2031074" y="2022793"/>
            <a:ext cx="8130000" cy="1985700"/>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3000"/>
              <a:buFont typeface="Arial"/>
              <a:buNone/>
              <a:defRPr b="0" i="0" sz="30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3" name="Google Shape;183;g3ed96f0b152_1_219"/>
          <p:cNvSpPr/>
          <p:nvPr>
            <p:ph idx="3" type="pic"/>
          </p:nvPr>
        </p:nvSpPr>
        <p:spPr>
          <a:xfrm>
            <a:off x="-2" y="-7299"/>
            <a:ext cx="12192000" cy="6865200"/>
          </a:xfrm>
          <a:prstGeom prst="rect">
            <a:avLst/>
          </a:prstGeom>
          <a:solidFill>
            <a:srgbClr val="BFBFBF"/>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84" name="Shape 184"/>
        <p:cNvGrpSpPr/>
        <p:nvPr/>
      </p:nvGrpSpPr>
      <p:grpSpPr>
        <a:xfrm>
          <a:off x="0" y="0"/>
          <a:ext cx="0" cy="0"/>
          <a:chOff x="0" y="0"/>
          <a:chExt cx="0" cy="0"/>
        </a:xfrm>
      </p:grpSpPr>
      <p:sp>
        <p:nvSpPr>
          <p:cNvPr id="185" name="Google Shape;185;g3ed96f0b152_1_224"/>
          <p:cNvSpPr/>
          <p:nvPr/>
        </p:nvSpPr>
        <p:spPr>
          <a:xfrm>
            <a:off x="7396842" y="5079821"/>
            <a:ext cx="4795200" cy="6975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6" name="Google Shape;186;g3ed96f0b152_1_224"/>
          <p:cNvSpPr/>
          <p:nvPr>
            <p:ph idx="2" type="pic"/>
          </p:nvPr>
        </p:nvSpPr>
        <p:spPr>
          <a:xfrm>
            <a:off x="0" y="1291776"/>
            <a:ext cx="12192000" cy="3977400"/>
          </a:xfrm>
          <a:prstGeom prst="rect">
            <a:avLst/>
          </a:prstGeom>
          <a:solidFill>
            <a:srgbClr val="D8D8D8"/>
          </a:solidFill>
          <a:ln>
            <a:noFill/>
          </a:ln>
        </p:spPr>
      </p:sp>
      <p:sp>
        <p:nvSpPr>
          <p:cNvPr id="187" name="Google Shape;187;g3ed96f0b152_1_224"/>
          <p:cNvSpPr txBox="1"/>
          <p:nvPr>
            <p:ph idx="1" type="body"/>
          </p:nvPr>
        </p:nvSpPr>
        <p:spPr>
          <a:xfrm>
            <a:off x="7551945" y="5195433"/>
            <a:ext cx="4381800" cy="466200"/>
          </a:xfrm>
          <a:prstGeom prst="rect">
            <a:avLst/>
          </a:prstGeom>
          <a:noFill/>
          <a:ln>
            <a:noFill/>
          </a:ln>
        </p:spPr>
        <p:txBody>
          <a:bodyPr anchorCtr="0" anchor="t" bIns="45700" lIns="91425" spcFirstLastPara="1" rIns="91425" wrap="square" tIns="45700">
            <a:noAutofit/>
          </a:bodyPr>
          <a:lstStyle>
            <a:lvl1pPr indent="-228600" lvl="0" marL="457200" marR="0" algn="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algn="l">
              <a:lnSpc>
                <a:spcPct val="90000"/>
              </a:lnSpc>
              <a:spcBef>
                <a:spcPts val="500"/>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8" name="Google Shape;188;g3ed96f0b152_1_224"/>
          <p:cNvSpPr txBox="1"/>
          <p:nvPr>
            <p:ph idx="3" type="body"/>
          </p:nvPr>
        </p:nvSpPr>
        <p:spPr>
          <a:xfrm>
            <a:off x="639015" y="3438326"/>
            <a:ext cx="5881800" cy="6342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89" name="Google Shape;189;g3ed96f0b152_1_224"/>
          <p:cNvPicPr preferRelativeResize="0"/>
          <p:nvPr/>
        </p:nvPicPr>
        <p:blipFill rotWithShape="1">
          <a:blip r:embed="rId2">
            <a:alphaModFix/>
          </a:blip>
          <a:srcRect b="0" l="0" r="0" t="0"/>
          <a:stretch/>
        </p:blipFill>
        <p:spPr>
          <a:xfrm>
            <a:off x="671433" y="5838468"/>
            <a:ext cx="9926231" cy="972640"/>
          </a:xfrm>
          <a:prstGeom prst="rect">
            <a:avLst/>
          </a:prstGeom>
          <a:noFill/>
          <a:ln>
            <a:noFill/>
          </a:ln>
        </p:spPr>
      </p:pic>
      <p:pic>
        <p:nvPicPr>
          <p:cNvPr id="190" name="Google Shape;190;g3ed96f0b152_1_224"/>
          <p:cNvPicPr preferRelativeResize="0"/>
          <p:nvPr/>
        </p:nvPicPr>
        <p:blipFill rotWithShape="1">
          <a:blip r:embed="rId3">
            <a:alphaModFix/>
          </a:blip>
          <a:srcRect b="0" l="0" r="0" t="0"/>
          <a:stretch/>
        </p:blipFill>
        <p:spPr>
          <a:xfrm>
            <a:off x="8784771" y="271218"/>
            <a:ext cx="2774184" cy="80847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91" name="Shape 191"/>
        <p:cNvGrpSpPr/>
        <p:nvPr/>
      </p:nvGrpSpPr>
      <p:grpSpPr>
        <a:xfrm>
          <a:off x="0" y="0"/>
          <a:ext cx="0" cy="0"/>
          <a:chOff x="0" y="0"/>
          <a:chExt cx="0" cy="0"/>
        </a:xfrm>
      </p:grpSpPr>
      <p:sp>
        <p:nvSpPr>
          <p:cNvPr id="192" name="Google Shape;192;g3ed96f0b152_1_231"/>
          <p:cNvSpPr/>
          <p:nvPr/>
        </p:nvSpPr>
        <p:spPr>
          <a:xfrm>
            <a:off x="0" y="0"/>
            <a:ext cx="121920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3" name="Google Shape;193;g3ed96f0b152_1_231"/>
          <p:cNvSpPr/>
          <p:nvPr/>
        </p:nvSpPr>
        <p:spPr>
          <a:xfrm>
            <a:off x="424669" y="528535"/>
            <a:ext cx="64986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194" name="Google Shape;194;g3ed96f0b152_1_231"/>
          <p:cNvSpPr/>
          <p:nvPr/>
        </p:nvSpPr>
        <p:spPr>
          <a:xfrm>
            <a:off x="7347983" y="564843"/>
            <a:ext cx="4589100" cy="470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24 point  -  Main Text Body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195" name="Google Shape;195;g3ed96f0b152_1_231"/>
          <p:cNvSpPr/>
          <p:nvPr/>
        </p:nvSpPr>
        <p:spPr>
          <a:xfrm>
            <a:off x="424669" y="2014904"/>
            <a:ext cx="5845500" cy="249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US" sz="2400" u="none" cap="none" strike="noStrike">
                <a:solidFill>
                  <a:schemeClr val="lt1"/>
                </a:solidFill>
                <a:latin typeface="Calibri"/>
                <a:ea typeface="Calibri"/>
                <a:cs typeface="Calibri"/>
                <a:sym typeface="Calibri"/>
              </a:rPr>
              <a:t>PROMOTE </a:t>
            </a:r>
            <a:r>
              <a:rPr b="0" i="0" lang="en-US" sz="2400" u="none" cap="none" strike="noStrike">
                <a:solidFill>
                  <a:schemeClr val="lt1"/>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U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196" name="Google Shape;196;g3ed96f0b152_1_231"/>
          <p:cNvCxnSpPr/>
          <p:nvPr/>
        </p:nvCxnSpPr>
        <p:spPr>
          <a:xfrm>
            <a:off x="7098716" y="-1"/>
            <a:ext cx="0" cy="5540400"/>
          </a:xfrm>
          <a:prstGeom prst="straightConnector1">
            <a:avLst/>
          </a:prstGeom>
          <a:noFill/>
          <a:ln cap="flat" cmpd="sng" w="9525">
            <a:solidFill>
              <a:schemeClr val="lt1"/>
            </a:solidFill>
            <a:prstDash val="solid"/>
            <a:miter lim="800000"/>
            <a:headEnd len="sm" w="sm" type="none"/>
            <a:tailEnd len="sm" w="sm" type="none"/>
          </a:ln>
        </p:spPr>
      </p:cxnSp>
      <p:cxnSp>
        <p:nvCxnSpPr>
          <p:cNvPr id="197" name="Google Shape;197;g3ed96f0b152_1_231"/>
          <p:cNvCxnSpPr/>
          <p:nvPr/>
        </p:nvCxnSpPr>
        <p:spPr>
          <a:xfrm rot="10800000">
            <a:off x="116" y="1620217"/>
            <a:ext cx="7098600" cy="0"/>
          </a:xfrm>
          <a:prstGeom prst="straightConnector1">
            <a:avLst/>
          </a:prstGeom>
          <a:noFill/>
          <a:ln cap="flat" cmpd="sng" w="9525">
            <a:solidFill>
              <a:schemeClr val="lt1"/>
            </a:solidFill>
            <a:prstDash val="solid"/>
            <a:miter lim="800000"/>
            <a:headEnd len="sm" w="sm" type="none"/>
            <a:tailEnd len="sm" w="sm" type="none"/>
          </a:ln>
        </p:spPr>
      </p:cxnSp>
      <p:sp>
        <p:nvSpPr>
          <p:cNvPr id="198" name="Google Shape;198;g3ed96f0b152_1_231"/>
          <p:cNvSpPr/>
          <p:nvPr/>
        </p:nvSpPr>
        <p:spPr>
          <a:xfrm>
            <a:off x="0" y="5968370"/>
            <a:ext cx="121920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a:t>
            </a:r>
            <a:r>
              <a:rPr b="1" i="0" lang="en-US" sz="2400" u="none" cap="none" strike="noStrike">
                <a:solidFill>
                  <a:schemeClr val="lt1"/>
                </a:solidFill>
                <a:latin typeface="Calibri"/>
                <a:ea typeface="Calibri"/>
                <a:cs typeface="Calibri"/>
                <a:sym typeface="Calibri"/>
              </a:rPr>
              <a:t>PLEASE DELETE THIS INSTRUCTION SLIDE BEFORE PRESENTING FINAL PRESENTATION </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199" name="Google Shape;199;g3ed96f0b152_1_231"/>
          <p:cNvCxnSpPr/>
          <p:nvPr/>
        </p:nvCxnSpPr>
        <p:spPr>
          <a:xfrm rot="10800000">
            <a:off x="0" y="5540407"/>
            <a:ext cx="121920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showMasterSp="0">
  <p:cSld name="Cover 01">
    <p:spTree>
      <p:nvGrpSpPr>
        <p:cNvPr id="200" name="Shape 200"/>
        <p:cNvGrpSpPr/>
        <p:nvPr/>
      </p:nvGrpSpPr>
      <p:grpSpPr>
        <a:xfrm>
          <a:off x="0" y="0"/>
          <a:ext cx="0" cy="0"/>
          <a:chOff x="0" y="0"/>
          <a:chExt cx="0" cy="0"/>
        </a:xfrm>
      </p:grpSpPr>
      <p:sp>
        <p:nvSpPr>
          <p:cNvPr id="201" name="Google Shape;201;g3ed96f0b152_1_240"/>
          <p:cNvSpPr/>
          <p:nvPr/>
        </p:nvSpPr>
        <p:spPr>
          <a:xfrm>
            <a:off x="0" y="3300983"/>
            <a:ext cx="4883400" cy="2433600"/>
          </a:xfrm>
          <a:prstGeom prst="rect">
            <a:avLst/>
          </a:prstGeom>
          <a:solidFill>
            <a:srgbClr val="C9636E"/>
          </a:solidFill>
          <a:ln>
            <a:noFill/>
          </a:ln>
        </p:spPr>
        <p:txBody>
          <a:bodyPr anchorCtr="0" anchor="ctr" bIns="24650" lIns="49325" spcFirstLastPara="1" rIns="49325" wrap="square" tIns="24650">
            <a:noAutofit/>
          </a:bodyPr>
          <a:lstStyle/>
          <a:p>
            <a:pPr indent="0" lvl="0" marL="0" marR="0" rtl="0" algn="l">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202" name="Google Shape;202;g3ed96f0b152_1_240"/>
          <p:cNvSpPr/>
          <p:nvPr>
            <p:ph idx="2" type="pic"/>
          </p:nvPr>
        </p:nvSpPr>
        <p:spPr>
          <a:xfrm>
            <a:off x="0" y="1504101"/>
            <a:ext cx="12192000" cy="3714600"/>
          </a:xfrm>
          <a:prstGeom prst="rect">
            <a:avLst/>
          </a:prstGeom>
          <a:solidFill>
            <a:srgbClr val="D8D8D8"/>
          </a:solidFill>
          <a:ln>
            <a:noFill/>
          </a:ln>
        </p:spPr>
      </p:sp>
      <p:pic>
        <p:nvPicPr>
          <p:cNvPr id="203" name="Google Shape;203;g3ed96f0b152_1_240"/>
          <p:cNvPicPr preferRelativeResize="0"/>
          <p:nvPr/>
        </p:nvPicPr>
        <p:blipFill rotWithShape="1">
          <a:blip r:embed="rId2">
            <a:alphaModFix/>
          </a:blip>
          <a:srcRect b="0" l="0" r="0" t="0"/>
          <a:stretch/>
        </p:blipFill>
        <p:spPr>
          <a:xfrm>
            <a:off x="694879" y="5885360"/>
            <a:ext cx="9926231" cy="972640"/>
          </a:xfrm>
          <a:prstGeom prst="rect">
            <a:avLst/>
          </a:prstGeom>
          <a:noFill/>
          <a:ln>
            <a:noFill/>
          </a:ln>
        </p:spPr>
      </p:pic>
      <p:pic>
        <p:nvPicPr>
          <p:cNvPr id="204" name="Google Shape;204;g3ed96f0b152_1_240"/>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2" showMasterSp="0">
  <p:cSld name="Cover 02">
    <p:spTree>
      <p:nvGrpSpPr>
        <p:cNvPr id="205" name="Shape 205"/>
        <p:cNvGrpSpPr/>
        <p:nvPr/>
      </p:nvGrpSpPr>
      <p:grpSpPr>
        <a:xfrm>
          <a:off x="0" y="0"/>
          <a:ext cx="0" cy="0"/>
          <a:chOff x="0" y="0"/>
          <a:chExt cx="0" cy="0"/>
        </a:xfrm>
      </p:grpSpPr>
      <p:sp>
        <p:nvSpPr>
          <p:cNvPr id="206" name="Google Shape;206;g3ed96f0b152_1_245"/>
          <p:cNvSpPr/>
          <p:nvPr>
            <p:ph idx="2" type="pic"/>
          </p:nvPr>
        </p:nvSpPr>
        <p:spPr>
          <a:xfrm>
            <a:off x="0" y="1547839"/>
            <a:ext cx="12192000" cy="3973200"/>
          </a:xfrm>
          <a:prstGeom prst="rect">
            <a:avLst/>
          </a:prstGeom>
          <a:solidFill>
            <a:srgbClr val="BFBFBF"/>
          </a:solidFill>
          <a:ln>
            <a:noFill/>
          </a:ln>
        </p:spPr>
      </p:sp>
      <p:pic>
        <p:nvPicPr>
          <p:cNvPr id="207" name="Google Shape;207;g3ed96f0b152_1_245"/>
          <p:cNvPicPr preferRelativeResize="0"/>
          <p:nvPr/>
        </p:nvPicPr>
        <p:blipFill rotWithShape="1">
          <a:blip r:embed="rId2">
            <a:alphaModFix/>
          </a:blip>
          <a:srcRect b="0" l="0" r="0" t="0"/>
          <a:stretch/>
        </p:blipFill>
        <p:spPr>
          <a:xfrm>
            <a:off x="694879" y="5745058"/>
            <a:ext cx="9926231" cy="972640"/>
          </a:xfrm>
          <a:prstGeom prst="rect">
            <a:avLst/>
          </a:prstGeom>
          <a:noFill/>
          <a:ln>
            <a:noFill/>
          </a:ln>
        </p:spPr>
      </p:pic>
      <p:pic>
        <p:nvPicPr>
          <p:cNvPr id="208" name="Google Shape;208;g3ed96f0b152_1_245"/>
          <p:cNvPicPr preferRelativeResize="0"/>
          <p:nvPr/>
        </p:nvPicPr>
        <p:blipFill rotWithShape="1">
          <a:blip r:embed="rId3">
            <a:alphaModFix/>
          </a:blip>
          <a:srcRect b="0" l="0" r="0" t="0"/>
          <a:stretch/>
        </p:blipFill>
        <p:spPr>
          <a:xfrm>
            <a:off x="8784771" y="375114"/>
            <a:ext cx="2774184" cy="8084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Navy" showMasterSp="0">
  <p:cSld name="Divider - Navy">
    <p:spTree>
      <p:nvGrpSpPr>
        <p:cNvPr id="36" name="Shape 36"/>
        <p:cNvGrpSpPr/>
        <p:nvPr/>
      </p:nvGrpSpPr>
      <p:grpSpPr>
        <a:xfrm>
          <a:off x="0" y="0"/>
          <a:ext cx="0" cy="0"/>
          <a:chOff x="0" y="0"/>
          <a:chExt cx="0" cy="0"/>
        </a:xfrm>
      </p:grpSpPr>
      <p:sp>
        <p:nvSpPr>
          <p:cNvPr id="37" name="Google Shape;37;p28"/>
          <p:cNvSpPr/>
          <p:nvPr/>
        </p:nvSpPr>
        <p:spPr>
          <a:xfrm>
            <a:off x="6982690" y="527858"/>
            <a:ext cx="4721156" cy="5802284"/>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38" name="Google Shape;38;p28"/>
          <p:cNvSpPr txBox="1"/>
          <p:nvPr>
            <p:ph idx="1" type="body"/>
          </p:nvPr>
        </p:nvSpPr>
        <p:spPr>
          <a:xfrm>
            <a:off x="7276362" y="54323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4000"/>
              <a:buFont typeface="Arial"/>
              <a:buNone/>
              <a:defRPr b="1" i="0" sz="14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28"/>
          <p:cNvSpPr/>
          <p:nvPr>
            <p:ph idx="2" type="pic"/>
          </p:nvPr>
        </p:nvSpPr>
        <p:spPr>
          <a:xfrm>
            <a:off x="238772" y="2626822"/>
            <a:ext cx="7708195" cy="3396829"/>
          </a:xfrm>
          <a:prstGeom prst="rect">
            <a:avLst/>
          </a:prstGeom>
          <a:solidFill>
            <a:srgbClr val="BFBFBF"/>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1 - Navy">
  <p:cSld name="Quote/Photo Slide 01 - Navy">
    <p:spTree>
      <p:nvGrpSpPr>
        <p:cNvPr id="209" name="Shape 209"/>
        <p:cNvGrpSpPr/>
        <p:nvPr/>
      </p:nvGrpSpPr>
      <p:grpSpPr>
        <a:xfrm>
          <a:off x="0" y="0"/>
          <a:ext cx="0" cy="0"/>
          <a:chOff x="0" y="0"/>
          <a:chExt cx="0" cy="0"/>
        </a:xfrm>
      </p:grpSpPr>
      <p:sp>
        <p:nvSpPr>
          <p:cNvPr id="210" name="Google Shape;210;g3ed96f0b152_1_249"/>
          <p:cNvSpPr/>
          <p:nvPr/>
        </p:nvSpPr>
        <p:spPr>
          <a:xfrm rot="-5400000">
            <a:off x="2667001" y="-2667000"/>
            <a:ext cx="68580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g3ed96f0b152_1_249"/>
          <p:cNvSpPr/>
          <p:nvPr/>
        </p:nvSpPr>
        <p:spPr>
          <a:xfrm rot="-5400000">
            <a:off x="2862680" y="-2030690"/>
            <a:ext cx="6141000" cy="1091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212" name="Google Shape;212;g3ed96f0b152_1_249"/>
          <p:cNvSpPr/>
          <p:nvPr>
            <p:ph idx="2" type="pic"/>
          </p:nvPr>
        </p:nvSpPr>
        <p:spPr>
          <a:xfrm>
            <a:off x="799128" y="746272"/>
            <a:ext cx="10203600" cy="5365500"/>
          </a:xfrm>
          <a:prstGeom prst="rect">
            <a:avLst/>
          </a:prstGeom>
          <a:solidFill>
            <a:srgbClr val="BFBFBF"/>
          </a:solidFill>
          <a:ln>
            <a:noFill/>
          </a:ln>
        </p:spPr>
      </p:sp>
      <p:cxnSp>
        <p:nvCxnSpPr>
          <p:cNvPr id="213" name="Google Shape;213;g3ed96f0b152_1_249"/>
          <p:cNvCxnSpPr/>
          <p:nvPr/>
        </p:nvCxnSpPr>
        <p:spPr>
          <a:xfrm>
            <a:off x="11661249" y="6578238"/>
            <a:ext cx="190800" cy="0"/>
          </a:xfrm>
          <a:prstGeom prst="straightConnector1">
            <a:avLst/>
          </a:prstGeom>
          <a:noFill/>
          <a:ln cap="flat" cmpd="sng" w="12700">
            <a:solidFill>
              <a:schemeClr val="lt1"/>
            </a:solidFill>
            <a:prstDash val="solid"/>
            <a:miter lim="800000"/>
            <a:headEnd len="sm" w="sm" type="none"/>
            <a:tailEnd len="sm" w="sm" type="none"/>
          </a:ln>
        </p:spPr>
      </p:cxnSp>
      <p:sp>
        <p:nvSpPr>
          <p:cNvPr id="214" name="Google Shape;214;g3ed96f0b152_1_249"/>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3 - Navy">
  <p:cSld name="Text Slide 03 - Navy">
    <p:spTree>
      <p:nvGrpSpPr>
        <p:cNvPr id="215" name="Shape 215"/>
        <p:cNvGrpSpPr/>
        <p:nvPr/>
      </p:nvGrpSpPr>
      <p:grpSpPr>
        <a:xfrm>
          <a:off x="0" y="0"/>
          <a:ext cx="0" cy="0"/>
          <a:chOff x="0" y="0"/>
          <a:chExt cx="0" cy="0"/>
        </a:xfrm>
      </p:grpSpPr>
      <p:sp>
        <p:nvSpPr>
          <p:cNvPr id="216" name="Google Shape;216;g3ed96f0b152_1_255"/>
          <p:cNvSpPr/>
          <p:nvPr/>
        </p:nvSpPr>
        <p:spPr>
          <a:xfrm rot="-5400000">
            <a:off x="2667001" y="-2667000"/>
            <a:ext cx="68580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g3ed96f0b152_1_255"/>
          <p:cNvSpPr/>
          <p:nvPr/>
        </p:nvSpPr>
        <p:spPr>
          <a:xfrm rot="-5400000">
            <a:off x="4865185" y="-19340"/>
            <a:ext cx="6141000" cy="689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218" name="Google Shape;218;g3ed96f0b152_1_255"/>
          <p:cNvSpPr txBox="1"/>
          <p:nvPr>
            <p:ph idx="1" type="body"/>
          </p:nvPr>
        </p:nvSpPr>
        <p:spPr>
          <a:xfrm>
            <a:off x="4825907" y="826894"/>
            <a:ext cx="6341700" cy="51663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9" name="Google Shape;219;g3ed96f0b152_1_255"/>
          <p:cNvSpPr txBox="1"/>
          <p:nvPr>
            <p:ph idx="2" type="body"/>
          </p:nvPr>
        </p:nvSpPr>
        <p:spPr>
          <a:xfrm>
            <a:off x="600999" y="835090"/>
            <a:ext cx="3125700" cy="17745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20" name="Google Shape;220;g3ed96f0b152_1_255"/>
          <p:cNvCxnSpPr/>
          <p:nvPr/>
        </p:nvCxnSpPr>
        <p:spPr>
          <a:xfrm>
            <a:off x="11661249" y="6578238"/>
            <a:ext cx="190800" cy="0"/>
          </a:xfrm>
          <a:prstGeom prst="straightConnector1">
            <a:avLst/>
          </a:prstGeom>
          <a:noFill/>
          <a:ln cap="flat" cmpd="sng" w="12700">
            <a:solidFill>
              <a:schemeClr val="lt1"/>
            </a:solidFill>
            <a:prstDash val="solid"/>
            <a:miter lim="800000"/>
            <a:headEnd len="sm" w="sm" type="none"/>
            <a:tailEnd len="sm" w="sm" type="none"/>
          </a:ln>
        </p:spPr>
      </p:cxnSp>
      <p:sp>
        <p:nvSpPr>
          <p:cNvPr id="221" name="Google Shape;221;g3ed96f0b152_1_255"/>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 Navy">
  <p:cSld name="Bullet Point x3 slide with photo - Navy">
    <p:spTree>
      <p:nvGrpSpPr>
        <p:cNvPr id="222" name="Shape 222"/>
        <p:cNvGrpSpPr/>
        <p:nvPr/>
      </p:nvGrpSpPr>
      <p:grpSpPr>
        <a:xfrm>
          <a:off x="0" y="0"/>
          <a:ext cx="0" cy="0"/>
          <a:chOff x="0" y="0"/>
          <a:chExt cx="0" cy="0"/>
        </a:xfrm>
      </p:grpSpPr>
      <p:sp>
        <p:nvSpPr>
          <p:cNvPr id="223" name="Google Shape;223;g3ed96f0b152_1_262"/>
          <p:cNvSpPr/>
          <p:nvPr/>
        </p:nvSpPr>
        <p:spPr>
          <a:xfrm>
            <a:off x="0" y="16329"/>
            <a:ext cx="47805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4" name="Google Shape;224;g3ed96f0b152_1_262"/>
          <p:cNvSpPr txBox="1"/>
          <p:nvPr>
            <p:ph idx="1" type="body"/>
          </p:nvPr>
        </p:nvSpPr>
        <p:spPr>
          <a:xfrm>
            <a:off x="4912293" y="846903"/>
            <a:ext cx="6562800" cy="33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5" name="Google Shape;225;g3ed96f0b152_1_262"/>
          <p:cNvSpPr txBox="1"/>
          <p:nvPr>
            <p:ph idx="2" type="body"/>
          </p:nvPr>
        </p:nvSpPr>
        <p:spPr>
          <a:xfrm>
            <a:off x="4912294" y="1345616"/>
            <a:ext cx="6553200" cy="99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6" name="Google Shape;226;g3ed96f0b152_1_262"/>
          <p:cNvSpPr txBox="1"/>
          <p:nvPr>
            <p:ph idx="3" type="body"/>
          </p:nvPr>
        </p:nvSpPr>
        <p:spPr>
          <a:xfrm>
            <a:off x="3880331" y="614396"/>
            <a:ext cx="1232700" cy="955500"/>
          </a:xfrm>
          <a:prstGeom prst="rect">
            <a:avLst/>
          </a:prstGeom>
          <a:noFill/>
          <a:ln>
            <a:noFill/>
          </a:ln>
        </p:spPr>
        <p:txBody>
          <a:bodyPr anchorCtr="0" anchor="t" bIns="45700" lIns="91425" spcFirstLastPara="1" rIns="91425" wrap="square" tIns="45700">
            <a:noAutofit/>
          </a:bodyPr>
          <a:lstStyle>
            <a:lvl1pPr indent="-228600" lvl="0" marL="457200" marR="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7" name="Google Shape;227;g3ed96f0b152_1_262"/>
          <p:cNvSpPr txBox="1"/>
          <p:nvPr>
            <p:ph idx="4" type="body"/>
          </p:nvPr>
        </p:nvSpPr>
        <p:spPr>
          <a:xfrm>
            <a:off x="4912292" y="2770036"/>
            <a:ext cx="6562800" cy="33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8" name="Google Shape;228;g3ed96f0b152_1_262"/>
          <p:cNvSpPr txBox="1"/>
          <p:nvPr>
            <p:ph idx="5" type="body"/>
          </p:nvPr>
        </p:nvSpPr>
        <p:spPr>
          <a:xfrm>
            <a:off x="4912293" y="3268749"/>
            <a:ext cx="6553200" cy="99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9" name="Google Shape;229;g3ed96f0b152_1_262"/>
          <p:cNvSpPr txBox="1"/>
          <p:nvPr>
            <p:ph idx="6" type="body"/>
          </p:nvPr>
        </p:nvSpPr>
        <p:spPr>
          <a:xfrm>
            <a:off x="4927790" y="4633833"/>
            <a:ext cx="6562800" cy="33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0" name="Google Shape;230;g3ed96f0b152_1_262"/>
          <p:cNvSpPr txBox="1"/>
          <p:nvPr>
            <p:ph idx="7" type="body"/>
          </p:nvPr>
        </p:nvSpPr>
        <p:spPr>
          <a:xfrm>
            <a:off x="4927791" y="5132546"/>
            <a:ext cx="6553200" cy="999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1" name="Google Shape;231;g3ed96f0b152_1_262"/>
          <p:cNvSpPr/>
          <p:nvPr>
            <p:ph idx="8" type="pic"/>
          </p:nvPr>
        </p:nvSpPr>
        <p:spPr>
          <a:xfrm>
            <a:off x="-48344" y="0"/>
            <a:ext cx="3570600" cy="6858000"/>
          </a:xfrm>
          <a:prstGeom prst="rect">
            <a:avLst/>
          </a:prstGeom>
          <a:solidFill>
            <a:srgbClr val="D8D8D8"/>
          </a:solidFill>
          <a:ln>
            <a:noFill/>
          </a:ln>
        </p:spPr>
      </p:sp>
      <p:sp>
        <p:nvSpPr>
          <p:cNvPr id="232" name="Google Shape;232;g3ed96f0b152_1_262"/>
          <p:cNvSpPr txBox="1"/>
          <p:nvPr>
            <p:ph idx="9" type="body"/>
          </p:nvPr>
        </p:nvSpPr>
        <p:spPr>
          <a:xfrm>
            <a:off x="3918849" y="2558717"/>
            <a:ext cx="1232700" cy="955500"/>
          </a:xfrm>
          <a:prstGeom prst="rect">
            <a:avLst/>
          </a:prstGeom>
          <a:noFill/>
          <a:ln>
            <a:noFill/>
          </a:ln>
        </p:spPr>
        <p:txBody>
          <a:bodyPr anchorCtr="0" anchor="t" bIns="45700" lIns="91425" spcFirstLastPara="1" rIns="91425" wrap="square" tIns="45700">
            <a:noAutofit/>
          </a:bodyPr>
          <a:lstStyle>
            <a:lvl1pPr indent="-228600" lvl="0" marL="457200" marR="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3" name="Google Shape;233;g3ed96f0b152_1_262"/>
          <p:cNvSpPr txBox="1"/>
          <p:nvPr>
            <p:ph idx="13" type="body"/>
          </p:nvPr>
        </p:nvSpPr>
        <p:spPr>
          <a:xfrm>
            <a:off x="3918849" y="4410972"/>
            <a:ext cx="1232700" cy="955500"/>
          </a:xfrm>
          <a:prstGeom prst="rect">
            <a:avLst/>
          </a:prstGeom>
          <a:noFill/>
          <a:ln>
            <a:noFill/>
          </a:ln>
        </p:spPr>
        <p:txBody>
          <a:bodyPr anchorCtr="0" anchor="t" bIns="45700" lIns="91425" spcFirstLastPara="1" rIns="91425" wrap="square" tIns="45700">
            <a:noAutofit/>
          </a:bodyPr>
          <a:lstStyle>
            <a:lvl1pPr indent="-228600" lvl="0" marL="457200" marR="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Photo Slide 03">
  <p:cSld name="Quote/Photo Slide 03">
    <p:spTree>
      <p:nvGrpSpPr>
        <p:cNvPr id="234" name="Shape 234"/>
        <p:cNvGrpSpPr/>
        <p:nvPr/>
      </p:nvGrpSpPr>
      <p:grpSpPr>
        <a:xfrm>
          <a:off x="0" y="0"/>
          <a:ext cx="0" cy="0"/>
          <a:chOff x="0" y="0"/>
          <a:chExt cx="0" cy="0"/>
        </a:xfrm>
      </p:grpSpPr>
      <p:sp>
        <p:nvSpPr>
          <p:cNvPr id="235" name="Google Shape;235;g3ed96f0b152_1_274"/>
          <p:cNvSpPr/>
          <p:nvPr>
            <p:ph idx="2" type="pic"/>
          </p:nvPr>
        </p:nvSpPr>
        <p:spPr>
          <a:xfrm>
            <a:off x="0" y="-12469"/>
            <a:ext cx="12192000" cy="6870600"/>
          </a:xfrm>
          <a:prstGeom prst="rect">
            <a:avLst/>
          </a:prstGeom>
          <a:solidFill>
            <a:srgbClr val="BFBFBF"/>
          </a:solidFill>
          <a:ln>
            <a:noFill/>
          </a:ln>
        </p:spPr>
      </p:sp>
      <p:sp>
        <p:nvSpPr>
          <p:cNvPr id="236" name="Google Shape;236;g3ed96f0b152_1_274"/>
          <p:cNvSpPr txBox="1"/>
          <p:nvPr>
            <p:ph idx="1" type="body"/>
          </p:nvPr>
        </p:nvSpPr>
        <p:spPr>
          <a:xfrm>
            <a:off x="4063536" y="4333157"/>
            <a:ext cx="4065000" cy="577800"/>
          </a:xfrm>
          <a:prstGeom prst="rect">
            <a:avLst/>
          </a:prstGeom>
          <a:solidFill>
            <a:srgbClr val="E36C34"/>
          </a:solid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g3ed96f0b152_1_274"/>
          <p:cNvSpPr txBox="1"/>
          <p:nvPr>
            <p:ph idx="3" type="body"/>
          </p:nvPr>
        </p:nvSpPr>
        <p:spPr>
          <a:xfrm>
            <a:off x="2031074" y="2070919"/>
            <a:ext cx="8130000" cy="1985700"/>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000"/>
              </a:spcBef>
              <a:spcAft>
                <a:spcPts val="0"/>
              </a:spcAft>
              <a:buClr>
                <a:srgbClr val="633547"/>
              </a:buClr>
              <a:buSzPts val="3000"/>
              <a:buFont typeface="Arial"/>
              <a:buNone/>
              <a:defRPr b="0" i="0" sz="30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 Navy">
  <p:cSld name="Phone Slide - Navy">
    <p:spTree>
      <p:nvGrpSpPr>
        <p:cNvPr id="238" name="Shape 238"/>
        <p:cNvGrpSpPr/>
        <p:nvPr/>
      </p:nvGrpSpPr>
      <p:grpSpPr>
        <a:xfrm>
          <a:off x="0" y="0"/>
          <a:ext cx="0" cy="0"/>
          <a:chOff x="0" y="0"/>
          <a:chExt cx="0" cy="0"/>
        </a:xfrm>
      </p:grpSpPr>
      <p:sp>
        <p:nvSpPr>
          <p:cNvPr id="239" name="Google Shape;239;g3ed96f0b152_1_278"/>
          <p:cNvSpPr/>
          <p:nvPr/>
        </p:nvSpPr>
        <p:spPr>
          <a:xfrm flipH="1" rot="10800000">
            <a:off x="11357811" y="2"/>
            <a:ext cx="828000"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g3ed96f0b152_1_278"/>
          <p:cNvSpPr txBox="1"/>
          <p:nvPr>
            <p:ph idx="1" type="body"/>
          </p:nvPr>
        </p:nvSpPr>
        <p:spPr>
          <a:xfrm>
            <a:off x="607555" y="587575"/>
            <a:ext cx="5881800" cy="992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C9636E"/>
              </a:buClr>
              <a:buSzPts val="3600"/>
              <a:buFont typeface="Arial"/>
              <a:buNone/>
              <a:defRPr b="1" i="0" sz="3600" u="none" cap="none" strike="noStrike">
                <a:solidFill>
                  <a:srgbClr val="C9636E"/>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241" name="Google Shape;241;g3ed96f0b152_1_278"/>
          <p:cNvPicPr preferRelativeResize="0"/>
          <p:nvPr/>
        </p:nvPicPr>
        <p:blipFill rotWithShape="1">
          <a:blip r:embed="rId2">
            <a:alphaModFix/>
          </a:blip>
          <a:srcRect b="0" l="0" r="0" t="0"/>
          <a:stretch/>
        </p:blipFill>
        <p:spPr>
          <a:xfrm>
            <a:off x="6920581" y="354148"/>
            <a:ext cx="4094254" cy="6404165"/>
          </a:xfrm>
          <a:prstGeom prst="rect">
            <a:avLst/>
          </a:prstGeom>
          <a:noFill/>
          <a:ln>
            <a:noFill/>
          </a:ln>
        </p:spPr>
      </p:pic>
      <p:sp>
        <p:nvSpPr>
          <p:cNvPr id="242" name="Google Shape;242;g3ed96f0b152_1_278"/>
          <p:cNvSpPr/>
          <p:nvPr>
            <p:ph idx="2" type="pic"/>
          </p:nvPr>
        </p:nvSpPr>
        <p:spPr>
          <a:xfrm>
            <a:off x="7735037" y="1373925"/>
            <a:ext cx="2444100" cy="4337100"/>
          </a:xfrm>
          <a:prstGeom prst="rect">
            <a:avLst/>
          </a:prstGeom>
          <a:solidFill>
            <a:srgbClr val="D8D8D8"/>
          </a:solidFill>
          <a:ln>
            <a:noFill/>
          </a:ln>
        </p:spPr>
      </p:sp>
      <p:sp>
        <p:nvSpPr>
          <p:cNvPr id="243" name="Google Shape;243;g3ed96f0b152_1_278"/>
          <p:cNvSpPr txBox="1"/>
          <p:nvPr>
            <p:ph idx="3" type="body"/>
          </p:nvPr>
        </p:nvSpPr>
        <p:spPr>
          <a:xfrm>
            <a:off x="607553" y="2016633"/>
            <a:ext cx="5881800" cy="41028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0B3A5B"/>
              </a:buClr>
              <a:buSzPts val="2400"/>
              <a:buFont typeface="Arial"/>
              <a:buNone/>
              <a:defRPr b="0" i="0" sz="2400" u="none" cap="none" strike="noStrike">
                <a:solidFill>
                  <a:srgbClr val="0B3A5B"/>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44" name="Google Shape;244;g3ed96f0b152_1_278"/>
          <p:cNvCxnSpPr/>
          <p:nvPr/>
        </p:nvCxnSpPr>
        <p:spPr>
          <a:xfrm>
            <a:off x="11661249" y="6578238"/>
            <a:ext cx="190800" cy="0"/>
          </a:xfrm>
          <a:prstGeom prst="straightConnector1">
            <a:avLst/>
          </a:prstGeom>
          <a:noFill/>
          <a:ln cap="flat" cmpd="sng" w="12700">
            <a:solidFill>
              <a:schemeClr val="lt1"/>
            </a:solidFill>
            <a:prstDash val="solid"/>
            <a:miter lim="800000"/>
            <a:headEnd len="sm" w="sm" type="none"/>
            <a:tailEnd len="sm" w="sm" type="none"/>
          </a:ln>
        </p:spPr>
      </p:cxnSp>
      <p:sp>
        <p:nvSpPr>
          <p:cNvPr id="245" name="Google Shape;245;g3ed96f0b152_1_278"/>
          <p:cNvSpPr txBox="1"/>
          <p:nvPr/>
        </p:nvSpPr>
        <p:spPr>
          <a:xfrm rot="-5400000">
            <a:off x="9842939"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2 - Navy">
  <p:cSld name="Text Slide 02 - Navy">
    <p:spTree>
      <p:nvGrpSpPr>
        <p:cNvPr id="246" name="Shape 246"/>
        <p:cNvGrpSpPr/>
        <p:nvPr/>
      </p:nvGrpSpPr>
      <p:grpSpPr>
        <a:xfrm>
          <a:off x="0" y="0"/>
          <a:ext cx="0" cy="0"/>
          <a:chOff x="0" y="0"/>
          <a:chExt cx="0" cy="0"/>
        </a:xfrm>
      </p:grpSpPr>
      <p:sp>
        <p:nvSpPr>
          <p:cNvPr id="247" name="Google Shape;247;g3ed96f0b152_1_286"/>
          <p:cNvSpPr/>
          <p:nvPr/>
        </p:nvSpPr>
        <p:spPr>
          <a:xfrm rot="-5400000">
            <a:off x="5088451" y="-5088484"/>
            <a:ext cx="2015100" cy="12192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8" name="Google Shape;248;g3ed96f0b152_1_286"/>
          <p:cNvSpPr txBox="1"/>
          <p:nvPr>
            <p:ph idx="1" type="body"/>
          </p:nvPr>
        </p:nvSpPr>
        <p:spPr>
          <a:xfrm>
            <a:off x="904856" y="826894"/>
            <a:ext cx="10479300" cy="8037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9" name="Google Shape;249;g3ed96f0b152_1_286"/>
          <p:cNvSpPr txBox="1"/>
          <p:nvPr>
            <p:ph idx="2" type="body"/>
          </p:nvPr>
        </p:nvSpPr>
        <p:spPr>
          <a:xfrm>
            <a:off x="904856" y="2457445"/>
            <a:ext cx="10479300" cy="3781800"/>
          </a:xfrm>
          <a:prstGeom prst="rect">
            <a:avLst/>
          </a:prstGeom>
          <a:noFill/>
          <a:ln>
            <a:noFill/>
          </a:ln>
        </p:spPr>
        <p:txBody>
          <a:bodyPr anchorCtr="0" anchor="t" bIns="45700" lIns="91425" spcFirstLastPara="1" rIns="91425" wrap="square" tIns="45700">
            <a:noAutofit/>
          </a:bodyPr>
          <a:lstStyle>
            <a:lvl1pPr indent="-228600" lvl="0" marL="457200" marR="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3 - Navy">
  <p:cSld name="Text Slide 03 - Navy">
    <p:spTree>
      <p:nvGrpSpPr>
        <p:cNvPr id="40" name="Shape 40"/>
        <p:cNvGrpSpPr/>
        <p:nvPr/>
      </p:nvGrpSpPr>
      <p:grpSpPr>
        <a:xfrm>
          <a:off x="0" y="0"/>
          <a:ext cx="0" cy="0"/>
          <a:chOff x="0" y="0"/>
          <a:chExt cx="0" cy="0"/>
        </a:xfrm>
      </p:grpSpPr>
      <p:sp>
        <p:nvSpPr>
          <p:cNvPr id="41" name="Google Shape;41;p32"/>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32"/>
          <p:cNvSpPr/>
          <p:nvPr/>
        </p:nvSpPr>
        <p:spPr>
          <a:xfrm rot="-5400000">
            <a:off x="4865194" y="-19370"/>
            <a:ext cx="6141020" cy="689673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43" name="Google Shape;43;p32"/>
          <p:cNvSpPr txBox="1"/>
          <p:nvPr>
            <p:ph idx="1" type="body"/>
          </p:nvPr>
        </p:nvSpPr>
        <p:spPr>
          <a:xfrm>
            <a:off x="4825907" y="826894"/>
            <a:ext cx="6341766" cy="51664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32"/>
          <p:cNvSpPr txBox="1"/>
          <p:nvPr>
            <p:ph idx="2" type="body"/>
          </p:nvPr>
        </p:nvSpPr>
        <p:spPr>
          <a:xfrm>
            <a:off x="600999" y="835090"/>
            <a:ext cx="3125818" cy="177451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45" name="Google Shape;45;p32"/>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46" name="Google Shape;46;p32"/>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 Navy">
  <p:cSld name="Photo Slide - Navy">
    <p:spTree>
      <p:nvGrpSpPr>
        <p:cNvPr id="47" name="Shape 47"/>
        <p:cNvGrpSpPr/>
        <p:nvPr/>
      </p:nvGrpSpPr>
      <p:grpSpPr>
        <a:xfrm>
          <a:off x="0" y="0"/>
          <a:ext cx="0" cy="0"/>
          <a:chOff x="0" y="0"/>
          <a:chExt cx="0" cy="0"/>
        </a:xfrm>
      </p:grpSpPr>
      <p:sp>
        <p:nvSpPr>
          <p:cNvPr id="48" name="Google Shape;48;p36"/>
          <p:cNvSpPr/>
          <p:nvPr/>
        </p:nvSpPr>
        <p:spPr>
          <a:xfrm>
            <a:off x="0" y="-1"/>
            <a:ext cx="6096000" cy="6844027"/>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36"/>
          <p:cNvSpPr txBox="1"/>
          <p:nvPr>
            <p:ph idx="1" type="body"/>
          </p:nvPr>
        </p:nvSpPr>
        <p:spPr>
          <a:xfrm>
            <a:off x="701135" y="2344759"/>
            <a:ext cx="4867011" cy="36665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36"/>
          <p:cNvSpPr txBox="1"/>
          <p:nvPr>
            <p:ph idx="2" type="body"/>
          </p:nvPr>
        </p:nvSpPr>
        <p:spPr>
          <a:xfrm>
            <a:off x="701136" y="650590"/>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36"/>
          <p:cNvSpPr/>
          <p:nvPr>
            <p:ph idx="3" type="pic"/>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Intro - Navy ">
  <p:cSld name="Overview/Intro - Navy ">
    <p:spTree>
      <p:nvGrpSpPr>
        <p:cNvPr id="52" name="Shape 52"/>
        <p:cNvGrpSpPr/>
        <p:nvPr/>
      </p:nvGrpSpPr>
      <p:grpSpPr>
        <a:xfrm>
          <a:off x="0" y="0"/>
          <a:ext cx="0" cy="0"/>
          <a:chOff x="0" y="0"/>
          <a:chExt cx="0" cy="0"/>
        </a:xfrm>
      </p:grpSpPr>
      <p:sp>
        <p:nvSpPr>
          <p:cNvPr id="53" name="Google Shape;53;p26"/>
          <p:cNvSpPr/>
          <p:nvPr/>
        </p:nvSpPr>
        <p:spPr>
          <a:xfrm>
            <a:off x="2167324" y="772371"/>
            <a:ext cx="9503744" cy="5063164"/>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54" name="Google Shape;54;p26"/>
          <p:cNvSpPr/>
          <p:nvPr>
            <p:ph idx="2" type="pic"/>
          </p:nvPr>
        </p:nvSpPr>
        <p:spPr>
          <a:xfrm>
            <a:off x="388401" y="385460"/>
            <a:ext cx="4107750" cy="6087079"/>
          </a:xfrm>
          <a:prstGeom prst="rect">
            <a:avLst/>
          </a:prstGeom>
          <a:solidFill>
            <a:srgbClr val="BFBFBF"/>
          </a:solidFill>
          <a:ln>
            <a:noFill/>
          </a:ln>
        </p:spPr>
      </p:sp>
      <p:sp>
        <p:nvSpPr>
          <p:cNvPr id="55" name="Google Shape;55;p26"/>
          <p:cNvSpPr txBox="1"/>
          <p:nvPr>
            <p:ph idx="1" type="body"/>
          </p:nvPr>
        </p:nvSpPr>
        <p:spPr>
          <a:xfrm>
            <a:off x="4940626" y="3429001"/>
            <a:ext cx="6414559" cy="21239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1 - Navy">
  <p:cSld name="Text Slide 01 - Navy">
    <p:spTree>
      <p:nvGrpSpPr>
        <p:cNvPr id="56" name="Shape 56"/>
        <p:cNvGrpSpPr/>
        <p:nvPr/>
      </p:nvGrpSpPr>
      <p:grpSpPr>
        <a:xfrm>
          <a:off x="0" y="0"/>
          <a:ext cx="0" cy="0"/>
          <a:chOff x="0" y="0"/>
          <a:chExt cx="0" cy="0"/>
        </a:xfrm>
      </p:grpSpPr>
      <p:sp>
        <p:nvSpPr>
          <p:cNvPr id="57" name="Google Shape;57;p29"/>
          <p:cNvSpPr/>
          <p:nvPr/>
        </p:nvSpPr>
        <p:spPr>
          <a:xfrm rot="-5400000">
            <a:off x="2667000" y="-2667000"/>
            <a:ext cx="6858001"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29"/>
          <p:cNvSpPr/>
          <p:nvPr/>
        </p:nvSpPr>
        <p:spPr>
          <a:xfrm rot="-5400000">
            <a:off x="2858269" y="-2026298"/>
            <a:ext cx="6141020" cy="1091059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59" name="Google Shape;59;p29"/>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E36C34"/>
              </a:buClr>
              <a:buSzPts val="3600"/>
              <a:buFont typeface="Arial"/>
              <a:buNone/>
              <a:defRPr b="1" i="0" sz="36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29"/>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1" name="Google Shape;61;p29"/>
          <p:cNvCxnSpPr/>
          <p:nvPr/>
        </p:nvCxnSpPr>
        <p:spPr>
          <a:xfrm>
            <a:off x="11661249" y="6578238"/>
            <a:ext cx="190704" cy="0"/>
          </a:xfrm>
          <a:prstGeom prst="straightConnector1">
            <a:avLst/>
          </a:prstGeom>
          <a:noFill/>
          <a:ln cap="flat" cmpd="sng" w="12700">
            <a:solidFill>
              <a:schemeClr val="lt1"/>
            </a:solidFill>
            <a:prstDash val="solid"/>
            <a:miter lim="800000"/>
            <a:headEnd len="sm" w="sm" type="none"/>
            <a:tailEnd len="sm" w="sm" type="none"/>
          </a:ln>
        </p:spPr>
      </p:cxnSp>
      <p:sp>
        <p:nvSpPr>
          <p:cNvPr id="62" name="Google Shape;62;p29"/>
          <p:cNvSpPr txBox="1"/>
          <p:nvPr/>
        </p:nvSpPr>
        <p:spPr>
          <a:xfrm rot="-5400000">
            <a:off x="9843004"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 Navy">
  <p:cSld name="Bullet Point x3 slide with photo - Navy">
    <p:spTree>
      <p:nvGrpSpPr>
        <p:cNvPr id="63" name="Shape 63"/>
        <p:cNvGrpSpPr/>
        <p:nvPr/>
      </p:nvGrpSpPr>
      <p:grpSpPr>
        <a:xfrm>
          <a:off x="0" y="0"/>
          <a:ext cx="0" cy="0"/>
          <a:chOff x="0" y="0"/>
          <a:chExt cx="0" cy="0"/>
        </a:xfrm>
      </p:grpSpPr>
      <p:sp>
        <p:nvSpPr>
          <p:cNvPr id="64" name="Google Shape;64;p33"/>
          <p:cNvSpPr/>
          <p:nvPr/>
        </p:nvSpPr>
        <p:spPr>
          <a:xfrm>
            <a:off x="0" y="16329"/>
            <a:ext cx="4780547" cy="68580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 name="Google Shape;65;p33"/>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 name="Google Shape;66;p33"/>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 name="Google Shape;67;p33"/>
          <p:cNvSpPr txBox="1"/>
          <p:nvPr>
            <p:ph idx="3" type="body"/>
          </p:nvPr>
        </p:nvSpPr>
        <p:spPr>
          <a:xfrm>
            <a:off x="3880331" y="614396"/>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 name="Google Shape;68;p33"/>
          <p:cNvSpPr txBox="1"/>
          <p:nvPr>
            <p:ph idx="4"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33"/>
          <p:cNvSpPr txBox="1"/>
          <p:nvPr>
            <p:ph idx="5"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33"/>
          <p:cNvSpPr txBox="1"/>
          <p:nvPr>
            <p:ph idx="6"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E36C34"/>
              </a:buClr>
              <a:buSzPts val="2400"/>
              <a:buFont typeface="Arial"/>
              <a:buNone/>
              <a:defRPr b="1" i="0" sz="2400" u="none" cap="none" strike="noStrike">
                <a:solidFill>
                  <a:srgbClr val="E36C34"/>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33"/>
          <p:cNvSpPr txBox="1"/>
          <p:nvPr>
            <p:ph idx="7"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633547"/>
              </a:buClr>
              <a:buSzPts val="2200"/>
              <a:buFont typeface="Arial"/>
              <a:buNone/>
              <a:defRPr b="0" i="0" sz="2200" u="none" cap="none" strike="noStrike">
                <a:solidFill>
                  <a:srgbClr val="63354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33"/>
          <p:cNvSpPr/>
          <p:nvPr>
            <p:ph idx="8" type="pic"/>
          </p:nvPr>
        </p:nvSpPr>
        <p:spPr>
          <a:xfrm>
            <a:off x="-48344" y="0"/>
            <a:ext cx="3570477" cy="6858000"/>
          </a:xfrm>
          <a:prstGeom prst="rect">
            <a:avLst/>
          </a:prstGeom>
          <a:solidFill>
            <a:srgbClr val="D8D8D8"/>
          </a:solidFill>
          <a:ln>
            <a:noFill/>
          </a:ln>
        </p:spPr>
      </p:sp>
      <p:sp>
        <p:nvSpPr>
          <p:cNvPr id="73" name="Google Shape;73;p33"/>
          <p:cNvSpPr txBox="1"/>
          <p:nvPr>
            <p:ph idx="9" type="body"/>
          </p:nvPr>
        </p:nvSpPr>
        <p:spPr>
          <a:xfrm>
            <a:off x="3918849" y="2558717"/>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33"/>
          <p:cNvSpPr txBox="1"/>
          <p:nvPr>
            <p:ph idx="13" type="body"/>
          </p:nvPr>
        </p:nvSpPr>
        <p:spPr>
          <a:xfrm>
            <a:off x="3918849" y="4410972"/>
            <a:ext cx="1232765" cy="955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02 - Navy">
  <p:cSld name="Text Slide 02 - Navy">
    <p:spTree>
      <p:nvGrpSpPr>
        <p:cNvPr id="75" name="Shape 75"/>
        <p:cNvGrpSpPr/>
        <p:nvPr/>
      </p:nvGrpSpPr>
      <p:grpSpPr>
        <a:xfrm>
          <a:off x="0" y="0"/>
          <a:ext cx="0" cy="0"/>
          <a:chOff x="0" y="0"/>
          <a:chExt cx="0" cy="0"/>
        </a:xfrm>
      </p:grpSpPr>
      <p:sp>
        <p:nvSpPr>
          <p:cNvPr id="76" name="Google Shape;76;p38"/>
          <p:cNvSpPr/>
          <p:nvPr/>
        </p:nvSpPr>
        <p:spPr>
          <a:xfrm rot="-5400000">
            <a:off x="5088466" y="-5088468"/>
            <a:ext cx="2015069" cy="12191999"/>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 name="Google Shape;77;p38"/>
          <p:cNvSpPr txBox="1"/>
          <p:nvPr>
            <p:ph idx="1" type="body"/>
          </p:nvPr>
        </p:nvSpPr>
        <p:spPr>
          <a:xfrm>
            <a:off x="904856" y="826894"/>
            <a:ext cx="10479218"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 name="Google Shape;78;p38"/>
          <p:cNvSpPr txBox="1"/>
          <p:nvPr>
            <p:ph idx="2" type="body"/>
          </p:nvPr>
        </p:nvSpPr>
        <p:spPr>
          <a:xfrm>
            <a:off x="904856" y="2457445"/>
            <a:ext cx="10479218" cy="37819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3333"/>
              </a:lnSpc>
              <a:spcBef>
                <a:spcPts val="0"/>
              </a:spcBef>
              <a:spcAft>
                <a:spcPts val="0"/>
              </a:spcAft>
              <a:buClr>
                <a:srgbClr val="633547"/>
              </a:buClr>
              <a:buSzPts val="2400"/>
              <a:buFont typeface="Arial"/>
              <a:buNone/>
              <a:defRPr b="0" i="0" sz="2400" u="none" cap="none" strike="noStrike">
                <a:solidFill>
                  <a:srgbClr val="633547"/>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21" Type="http://schemas.openxmlformats.org/officeDocument/2006/relationships/theme" Target="../theme/theme1.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19" Type="http://schemas.openxmlformats.org/officeDocument/2006/relationships/slideLayout" Target="../slideLayouts/slideLayout34.xml"/><Relationship Id="rId6" Type="http://schemas.openxmlformats.org/officeDocument/2006/relationships/slideLayout" Target="../slideLayouts/slideLayout21.xml"/><Relationship Id="rId18" Type="http://schemas.openxmlformats.org/officeDocument/2006/relationships/slideLayout" Target="../slideLayouts/slideLayout33.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cxnSp>
        <p:nvCxnSpPr>
          <p:cNvPr id="10" name="Google Shape;10;p21"/>
          <p:cNvCxnSpPr/>
          <p:nvPr/>
        </p:nvCxnSpPr>
        <p:spPr>
          <a:xfrm>
            <a:off x="11740762" y="6578238"/>
            <a:ext cx="190704" cy="0"/>
          </a:xfrm>
          <a:prstGeom prst="straightConnector1">
            <a:avLst/>
          </a:prstGeom>
          <a:noFill/>
          <a:ln cap="flat" cmpd="sng" w="12700">
            <a:solidFill>
              <a:srgbClr val="E36C34"/>
            </a:solidFill>
            <a:prstDash val="solid"/>
            <a:miter lim="800000"/>
            <a:headEnd len="sm" w="sm" type="none"/>
            <a:tailEnd len="sm" w="sm" type="none"/>
          </a:ln>
        </p:spPr>
      </p:cxnSp>
      <p:sp>
        <p:nvSpPr>
          <p:cNvPr id="11" name="Google Shape;11;p21"/>
          <p:cNvSpPr txBox="1"/>
          <p:nvPr/>
        </p:nvSpPr>
        <p:spPr>
          <a:xfrm rot="-5400000">
            <a:off x="9922517" y="4545649"/>
            <a:ext cx="38404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633547"/>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cxnSp>
        <p:nvCxnSpPr>
          <p:cNvPr id="116" name="Google Shape;116;g3ed96f0b152_1_155"/>
          <p:cNvCxnSpPr/>
          <p:nvPr/>
        </p:nvCxnSpPr>
        <p:spPr>
          <a:xfrm>
            <a:off x="11740762" y="6578238"/>
            <a:ext cx="190800" cy="0"/>
          </a:xfrm>
          <a:prstGeom prst="straightConnector1">
            <a:avLst/>
          </a:prstGeom>
          <a:noFill/>
          <a:ln cap="flat" cmpd="sng" w="12700">
            <a:solidFill>
              <a:srgbClr val="E36C34"/>
            </a:solidFill>
            <a:prstDash val="solid"/>
            <a:miter lim="800000"/>
            <a:headEnd len="sm" w="sm" type="none"/>
            <a:tailEnd len="sm" w="sm" type="none"/>
          </a:ln>
        </p:spPr>
      </p:cxnSp>
      <p:sp>
        <p:nvSpPr>
          <p:cNvPr id="117" name="Google Shape;117;g3ed96f0b152_1_155"/>
          <p:cNvSpPr txBox="1"/>
          <p:nvPr/>
        </p:nvSpPr>
        <p:spPr>
          <a:xfrm rot="-5400000">
            <a:off x="9922452" y="4545594"/>
            <a:ext cx="3840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633547"/>
                </a:solidFill>
                <a:latin typeface="Calibri"/>
                <a:ea typeface="Calibri"/>
                <a:cs typeface="Calibri"/>
                <a:sym typeface="Calibri"/>
              </a:rPr>
              <a:t>highly skilled migrant women</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9.jpg"/><Relationship Id="rId5" Type="http://schemas.openxmlformats.org/officeDocument/2006/relationships/image" Target="../media/image7.jpg"/><Relationship Id="rId6" Type="http://schemas.openxmlformats.org/officeDocument/2006/relationships/image" Target="../media/image15.jpg"/><Relationship Id="rId7"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26.jpg"/><Relationship Id="rId4" Type="http://schemas.openxmlformats.org/officeDocument/2006/relationships/hyperlink" Target="https://www.linkedin.com/company/cooperation-in-education-gateway" TargetMode="External"/><Relationship Id="rId5" Type="http://schemas.openxmlformats.org/officeDocument/2006/relationships/hyperlink" Target="https://www.instagram.com/cie.gateway?igsh=dzNxYnl3OGpnbmp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g3ed96f0b152_1_145"/>
          <p:cNvPicPr preferRelativeResize="0"/>
          <p:nvPr>
            <p:ph idx="2" type="pic"/>
          </p:nvPr>
        </p:nvPicPr>
        <p:blipFill rotWithShape="1">
          <a:blip r:embed="rId3">
            <a:alphaModFix/>
          </a:blip>
          <a:srcRect b="0" l="7905" r="7913" t="0"/>
          <a:stretch/>
        </p:blipFill>
        <p:spPr>
          <a:xfrm>
            <a:off x="482600" y="1444869"/>
            <a:ext cx="2095500" cy="3733801"/>
          </a:xfrm>
          <a:prstGeom prst="rect">
            <a:avLst/>
          </a:prstGeom>
          <a:solidFill>
            <a:srgbClr val="BFBFBF"/>
          </a:solidFill>
          <a:ln>
            <a:noFill/>
          </a:ln>
        </p:spPr>
      </p:pic>
      <p:pic>
        <p:nvPicPr>
          <p:cNvPr id="255" name="Google Shape;255;g3ed96f0b152_1_145"/>
          <p:cNvPicPr preferRelativeResize="0"/>
          <p:nvPr>
            <p:ph idx="3" type="pic"/>
          </p:nvPr>
        </p:nvPicPr>
        <p:blipFill rotWithShape="1">
          <a:blip r:embed="rId4">
            <a:alphaModFix/>
          </a:blip>
          <a:srcRect b="-340" l="43539" r="19047" t="340"/>
          <a:stretch/>
        </p:blipFill>
        <p:spPr>
          <a:xfrm>
            <a:off x="2781300" y="1444869"/>
            <a:ext cx="2095499" cy="3733801"/>
          </a:xfrm>
          <a:prstGeom prst="rect">
            <a:avLst/>
          </a:prstGeom>
          <a:solidFill>
            <a:srgbClr val="BFBFBF"/>
          </a:solidFill>
          <a:ln>
            <a:noFill/>
          </a:ln>
        </p:spPr>
      </p:pic>
      <p:pic>
        <p:nvPicPr>
          <p:cNvPr id="256" name="Google Shape;256;g3ed96f0b152_1_145"/>
          <p:cNvPicPr preferRelativeResize="0"/>
          <p:nvPr>
            <p:ph idx="5" type="pic"/>
          </p:nvPr>
        </p:nvPicPr>
        <p:blipFill rotWithShape="1">
          <a:blip r:embed="rId5">
            <a:alphaModFix/>
          </a:blip>
          <a:srcRect b="0" l="7912" r="7912" t="0"/>
          <a:stretch/>
        </p:blipFill>
        <p:spPr>
          <a:xfrm>
            <a:off x="7378700" y="1444869"/>
            <a:ext cx="2095500" cy="3733801"/>
          </a:xfrm>
          <a:prstGeom prst="rect">
            <a:avLst/>
          </a:prstGeom>
          <a:solidFill>
            <a:srgbClr val="BFBFBF"/>
          </a:solidFill>
          <a:ln>
            <a:noFill/>
          </a:ln>
        </p:spPr>
      </p:pic>
      <p:pic>
        <p:nvPicPr>
          <p:cNvPr id="257" name="Google Shape;257;g3ed96f0b152_1_145"/>
          <p:cNvPicPr preferRelativeResize="0"/>
          <p:nvPr>
            <p:ph idx="6" type="pic"/>
          </p:nvPr>
        </p:nvPicPr>
        <p:blipFill rotWithShape="1">
          <a:blip r:embed="rId6">
            <a:alphaModFix/>
          </a:blip>
          <a:srcRect b="0" l="7905" r="7913" t="0"/>
          <a:stretch/>
        </p:blipFill>
        <p:spPr>
          <a:xfrm>
            <a:off x="9677400" y="1444869"/>
            <a:ext cx="2095500" cy="3733801"/>
          </a:xfrm>
          <a:prstGeom prst="rect">
            <a:avLst/>
          </a:prstGeom>
          <a:solidFill>
            <a:srgbClr val="BFBFBF"/>
          </a:solidFill>
          <a:ln>
            <a:noFill/>
          </a:ln>
        </p:spPr>
      </p:pic>
      <p:pic>
        <p:nvPicPr>
          <p:cNvPr id="258" name="Google Shape;258;g3ed96f0b152_1_145"/>
          <p:cNvPicPr preferRelativeResize="0"/>
          <p:nvPr>
            <p:ph idx="4" type="pic"/>
          </p:nvPr>
        </p:nvPicPr>
        <p:blipFill rotWithShape="1">
          <a:blip r:embed="rId7">
            <a:alphaModFix/>
          </a:blip>
          <a:srcRect b="0" l="10710" r="10710" t="0"/>
          <a:stretch/>
        </p:blipFill>
        <p:spPr>
          <a:xfrm>
            <a:off x="5080000" y="1444869"/>
            <a:ext cx="2095500" cy="3733801"/>
          </a:xfrm>
          <a:prstGeom prst="rect">
            <a:avLst/>
          </a:prstGeom>
          <a:solidFill>
            <a:srgbClr val="BFBFBF"/>
          </a:solidFill>
          <a:ln>
            <a:noFill/>
          </a:ln>
        </p:spPr>
      </p:pic>
      <p:sp>
        <p:nvSpPr>
          <p:cNvPr id="259" name="Google Shape;259;g3ed96f0b152_1_145"/>
          <p:cNvSpPr/>
          <p:nvPr/>
        </p:nvSpPr>
        <p:spPr>
          <a:xfrm>
            <a:off x="0" y="4880220"/>
            <a:ext cx="7251600" cy="698700"/>
          </a:xfrm>
          <a:prstGeom prst="rect">
            <a:avLst/>
          </a:prstGeom>
          <a:solidFill>
            <a:srgbClr val="C963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260" name="Google Shape;260;g3ed96f0b152_1_145"/>
          <p:cNvSpPr txBox="1"/>
          <p:nvPr/>
        </p:nvSpPr>
        <p:spPr>
          <a:xfrm>
            <a:off x="33453" y="4998675"/>
            <a:ext cx="7251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2400">
                <a:solidFill>
                  <a:schemeClr val="lt1"/>
                </a:solidFill>
                <a:latin typeface="Calibri"/>
                <a:ea typeface="Calibri"/>
                <a:cs typeface="Calibri"/>
                <a:sym typeface="Calibri"/>
              </a:rPr>
              <a:t>Curriculum B: T1: Inclusive Recruitment &amp; Retention</a:t>
            </a:r>
            <a:endParaRPr b="1" sz="24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sz="24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9"/>
          <p:cNvPicPr preferRelativeResize="0"/>
          <p:nvPr>
            <p:ph idx="2" type="pic"/>
          </p:nvPr>
        </p:nvPicPr>
        <p:blipFill rotWithShape="1">
          <a:blip r:embed="rId3">
            <a:alphaModFix/>
          </a:blip>
          <a:srcRect b="0" l="21718" r="21718" t="0"/>
          <a:stretch/>
        </p:blipFill>
        <p:spPr>
          <a:xfrm>
            <a:off x="388401" y="385460"/>
            <a:ext cx="4107750" cy="6087079"/>
          </a:xfrm>
          <a:prstGeom prst="rect">
            <a:avLst/>
          </a:prstGeom>
          <a:solidFill>
            <a:srgbClr val="BFBFBF"/>
          </a:solidFill>
          <a:ln>
            <a:noFill/>
          </a:ln>
        </p:spPr>
      </p:pic>
      <p:sp>
        <p:nvSpPr>
          <p:cNvPr id="340" name="Google Shape;340;p9"/>
          <p:cNvSpPr txBox="1"/>
          <p:nvPr>
            <p:ph idx="1" type="body"/>
          </p:nvPr>
        </p:nvSpPr>
        <p:spPr>
          <a:xfrm>
            <a:off x="4743892" y="1305097"/>
            <a:ext cx="6414559" cy="212390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2400"/>
              <a:buFont typeface="Arial"/>
              <a:buNone/>
            </a:pPr>
            <a:r>
              <a:rPr b="1" lang="en-US" sz="1600"/>
              <a:t>What is it?</a:t>
            </a:r>
            <a:endParaRPr b="1" sz="1600"/>
          </a:p>
          <a:p>
            <a:pPr indent="-228600" lvl="0" marL="457200" marR="0" rtl="0" algn="l">
              <a:lnSpc>
                <a:spcPct val="90000"/>
              </a:lnSpc>
              <a:spcBef>
                <a:spcPts val="1000"/>
              </a:spcBef>
              <a:spcAft>
                <a:spcPts val="0"/>
              </a:spcAft>
              <a:buClr>
                <a:schemeClr val="lt1"/>
              </a:buClr>
              <a:buSzPts val="2400"/>
              <a:buFont typeface="Arial"/>
              <a:buNone/>
            </a:pPr>
            <a:r>
              <a:rPr lang="en-US" sz="1600"/>
              <a:t>	The EU Blue Card Directive (2009/50/EC) is a legal framework that allows highly skilled non-EU citizens to work and live in EU countries under a single, simplified permit.</a:t>
            </a:r>
            <a:endParaRPr sz="1600"/>
          </a:p>
          <a:p>
            <a:pPr indent="-228600" lvl="0" marL="457200" marR="0" rtl="0" algn="l">
              <a:lnSpc>
                <a:spcPct val="90000"/>
              </a:lnSpc>
              <a:spcBef>
                <a:spcPts val="1000"/>
              </a:spcBef>
              <a:spcAft>
                <a:spcPts val="0"/>
              </a:spcAft>
              <a:buClr>
                <a:schemeClr val="lt1"/>
              </a:buClr>
              <a:buSzPts val="2400"/>
              <a:buFont typeface="Arial"/>
              <a:buNone/>
            </a:pPr>
            <a:r>
              <a:rPr b="1" lang="en-US" sz="1600"/>
              <a:t>Key requirements:</a:t>
            </a:r>
            <a:endParaRPr/>
          </a:p>
          <a:p>
            <a:pPr indent="-285750" lvl="0" marL="514350" rtl="0" algn="l">
              <a:lnSpc>
                <a:spcPct val="90000"/>
              </a:lnSpc>
              <a:spcBef>
                <a:spcPts val="1000"/>
              </a:spcBef>
              <a:spcAft>
                <a:spcPts val="0"/>
              </a:spcAft>
              <a:buSzPts val="2400"/>
              <a:buFont typeface="Arial"/>
              <a:buChar char="•"/>
            </a:pPr>
            <a:r>
              <a:rPr lang="en-US" sz="1600"/>
              <a:t>Higher education degree or at least 5 years of relevant professional experience.</a:t>
            </a:r>
            <a:endParaRPr sz="1600"/>
          </a:p>
          <a:p>
            <a:pPr indent="-285750" lvl="0" marL="514350" rtl="0" algn="l">
              <a:lnSpc>
                <a:spcPct val="90000"/>
              </a:lnSpc>
              <a:spcBef>
                <a:spcPts val="1000"/>
              </a:spcBef>
              <a:spcAft>
                <a:spcPts val="0"/>
              </a:spcAft>
              <a:buSzPts val="2400"/>
              <a:buFont typeface="Arial"/>
              <a:buChar char="•"/>
            </a:pPr>
            <a:r>
              <a:rPr lang="en-US" sz="1600"/>
              <a:t>Job offer with salary above the national threshold.</a:t>
            </a:r>
            <a:endParaRPr sz="1600"/>
          </a:p>
          <a:p>
            <a:pPr indent="-285750" lvl="0" marL="514350" rtl="0" algn="l">
              <a:lnSpc>
                <a:spcPct val="90000"/>
              </a:lnSpc>
              <a:spcBef>
                <a:spcPts val="1000"/>
              </a:spcBef>
              <a:spcAft>
                <a:spcPts val="0"/>
              </a:spcAft>
              <a:buSzPts val="2400"/>
              <a:buFont typeface="Arial"/>
              <a:buChar char="•"/>
            </a:pPr>
            <a:r>
              <a:rPr lang="en-US" sz="1600"/>
              <a:t>Health insurance coverage.</a:t>
            </a:r>
            <a:endParaRPr/>
          </a:p>
          <a:p>
            <a:pPr indent="-228600" lvl="0" marL="457200" marR="0" rtl="0" algn="l">
              <a:lnSpc>
                <a:spcPct val="90000"/>
              </a:lnSpc>
              <a:spcBef>
                <a:spcPts val="1000"/>
              </a:spcBef>
              <a:spcAft>
                <a:spcPts val="0"/>
              </a:spcAft>
              <a:buClr>
                <a:schemeClr val="lt1"/>
              </a:buClr>
              <a:buSzPts val="2400"/>
              <a:buFont typeface="Arial"/>
              <a:buNone/>
            </a:pPr>
            <a:r>
              <a:rPr b="1" lang="en-US" sz="1600"/>
              <a:t>Benefits:</a:t>
            </a:r>
            <a:endParaRPr/>
          </a:p>
          <a:p>
            <a:pPr indent="-285750" lvl="0" marL="514350" rtl="0" algn="l">
              <a:lnSpc>
                <a:spcPct val="90000"/>
              </a:lnSpc>
              <a:spcBef>
                <a:spcPts val="1000"/>
              </a:spcBef>
              <a:spcAft>
                <a:spcPts val="0"/>
              </a:spcAft>
              <a:buSzPts val="2400"/>
              <a:buFont typeface="Arial"/>
              <a:buChar char="•"/>
            </a:pPr>
            <a:r>
              <a:rPr lang="en-US" sz="1600"/>
              <a:t>Legal right to work and live in the EU.</a:t>
            </a:r>
            <a:endParaRPr sz="1600"/>
          </a:p>
          <a:p>
            <a:pPr indent="-285750" lvl="0" marL="514350" rtl="0" algn="l">
              <a:lnSpc>
                <a:spcPct val="90000"/>
              </a:lnSpc>
              <a:spcBef>
                <a:spcPts val="1000"/>
              </a:spcBef>
              <a:spcAft>
                <a:spcPts val="0"/>
              </a:spcAft>
              <a:buSzPts val="2400"/>
              <a:buFont typeface="Arial"/>
              <a:buChar char="•"/>
            </a:pPr>
            <a:r>
              <a:rPr lang="en-US" sz="1600"/>
              <a:t>Possibility to move to another EU country after a period.</a:t>
            </a:r>
            <a:endParaRPr sz="1600"/>
          </a:p>
          <a:p>
            <a:pPr indent="-285750" lvl="0" marL="514350" rtl="0" algn="l">
              <a:lnSpc>
                <a:spcPct val="90000"/>
              </a:lnSpc>
              <a:spcBef>
                <a:spcPts val="1000"/>
              </a:spcBef>
              <a:spcAft>
                <a:spcPts val="0"/>
              </a:spcAft>
              <a:buSzPts val="2400"/>
              <a:buFont typeface="Arial"/>
              <a:buChar char="•"/>
            </a:pPr>
            <a:r>
              <a:rPr lang="en-US" sz="1600"/>
              <a:t>Family reunification support.</a:t>
            </a:r>
            <a:endParaRPr/>
          </a:p>
          <a:p>
            <a:pPr indent="-285750" lvl="0" marL="514350" rtl="0" algn="l">
              <a:lnSpc>
                <a:spcPct val="90000"/>
              </a:lnSpc>
              <a:spcBef>
                <a:spcPts val="1000"/>
              </a:spcBef>
              <a:spcAft>
                <a:spcPts val="0"/>
              </a:spcAft>
              <a:buSzPts val="2400"/>
              <a:buFont typeface="Arial"/>
              <a:buChar char="•"/>
            </a:pPr>
            <a:r>
              <a:rPr lang="en-US" sz="1600"/>
              <a:t>Clear and predictable legal framework for employers and employees.</a:t>
            </a:r>
            <a:endParaRPr sz="1600"/>
          </a:p>
          <a:p>
            <a:pPr indent="-228600" lvl="0" marL="457200" marR="0" rtl="0" algn="l">
              <a:lnSpc>
                <a:spcPct val="90000"/>
              </a:lnSpc>
              <a:spcBef>
                <a:spcPts val="1000"/>
              </a:spcBef>
              <a:spcAft>
                <a:spcPts val="0"/>
              </a:spcAft>
              <a:buClr>
                <a:schemeClr val="lt1"/>
              </a:buClr>
              <a:buSzPts val="2400"/>
              <a:buFont typeface="Arial"/>
              <a:buNone/>
            </a:pPr>
            <a:r>
              <a:t/>
            </a:r>
            <a:endParaRPr/>
          </a:p>
        </p:txBody>
      </p:sp>
      <p:sp>
        <p:nvSpPr>
          <p:cNvPr id="341" name="Google Shape;341;p9"/>
          <p:cNvSpPr txBox="1"/>
          <p:nvPr/>
        </p:nvSpPr>
        <p:spPr>
          <a:xfrm>
            <a:off x="4743892" y="955040"/>
            <a:ext cx="706202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SECONDARY ADDITIONAL LABOUR MARKET PATHWAY</a:t>
            </a:r>
            <a:endParaRPr b="1" i="0" sz="18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14"/>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Employer responsibilities</a:t>
            </a:r>
            <a:endParaRPr/>
          </a:p>
        </p:txBody>
      </p:sp>
      <p:sp>
        <p:nvSpPr>
          <p:cNvPr id="347" name="Google Shape;347;p14"/>
          <p:cNvSpPr txBox="1"/>
          <p:nvPr>
            <p:ph idx="2" type="body"/>
          </p:nvPr>
        </p:nvSpPr>
        <p:spPr>
          <a:xfrm>
            <a:off x="775547" y="1630548"/>
            <a:ext cx="10053000" cy="4392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3333"/>
              </a:lnSpc>
              <a:spcBef>
                <a:spcPts val="0"/>
              </a:spcBef>
              <a:spcAft>
                <a:spcPts val="0"/>
              </a:spcAft>
              <a:buClr>
                <a:srgbClr val="633547"/>
              </a:buClr>
              <a:buSzPts val="2400"/>
              <a:buFont typeface="Arial"/>
              <a:buNone/>
            </a:pPr>
            <a:r>
              <a:rPr lang="en-US"/>
              <a:t>When hiring migrant women, employers must:</a:t>
            </a:r>
            <a:endParaRPr/>
          </a:p>
          <a:p>
            <a:pPr indent="-342900" lvl="0" marL="571500" rtl="0" algn="l">
              <a:lnSpc>
                <a:spcPct val="103333"/>
              </a:lnSpc>
              <a:spcBef>
                <a:spcPts val="0"/>
              </a:spcBef>
              <a:spcAft>
                <a:spcPts val="0"/>
              </a:spcAft>
              <a:buSzPts val="2400"/>
              <a:buFont typeface="Arial"/>
              <a:buChar char="•"/>
            </a:pPr>
            <a:r>
              <a:rPr lang="en-US"/>
              <a:t>Verify residence status.</a:t>
            </a:r>
            <a:endParaRPr/>
          </a:p>
          <a:p>
            <a:pPr indent="-342900" lvl="0" marL="571500" rtl="0" algn="l">
              <a:lnSpc>
                <a:spcPct val="103333"/>
              </a:lnSpc>
              <a:spcBef>
                <a:spcPts val="0"/>
              </a:spcBef>
              <a:spcAft>
                <a:spcPts val="0"/>
              </a:spcAft>
              <a:buSzPts val="2400"/>
              <a:buFont typeface="Arial"/>
              <a:buChar char="•"/>
            </a:pPr>
            <a:r>
              <a:rPr lang="en-US"/>
              <a:t>Register employment with appropriate authorities </a:t>
            </a:r>
            <a:endParaRPr/>
          </a:p>
          <a:p>
            <a:pPr indent="-342900" lvl="0" marL="571500" rtl="0" algn="l">
              <a:lnSpc>
                <a:spcPct val="103333"/>
              </a:lnSpc>
              <a:spcBef>
                <a:spcPts val="0"/>
              </a:spcBef>
              <a:spcAft>
                <a:spcPts val="0"/>
              </a:spcAft>
              <a:buSzPts val="2400"/>
              <a:buFont typeface="Arial"/>
              <a:buChar char="•"/>
            </a:pPr>
            <a:r>
              <a:rPr lang="en-US"/>
              <a:t>Ensure social security registration.</a:t>
            </a:r>
            <a:endParaRPr/>
          </a:p>
          <a:p>
            <a:pPr indent="-342900" lvl="0" marL="571500" rtl="0" algn="l">
              <a:lnSpc>
                <a:spcPct val="103333"/>
              </a:lnSpc>
              <a:spcBef>
                <a:spcPts val="0"/>
              </a:spcBef>
              <a:spcAft>
                <a:spcPts val="0"/>
              </a:spcAft>
              <a:buSzPts val="2400"/>
              <a:buFont typeface="Arial"/>
              <a:buChar char="•"/>
            </a:pPr>
            <a:r>
              <a:rPr lang="en-US"/>
              <a:t>Comply with labour law and equal treatment regulations.</a:t>
            </a:r>
            <a:endParaRPr/>
          </a:p>
          <a:p>
            <a:pPr indent="-228600" lvl="0" marL="457200" marR="0" rtl="0" algn="l">
              <a:lnSpc>
                <a:spcPct val="103333"/>
              </a:lnSpc>
              <a:spcBef>
                <a:spcPts val="0"/>
              </a:spcBef>
              <a:spcAft>
                <a:spcPts val="0"/>
              </a:spcAft>
              <a:buClr>
                <a:srgbClr val="633547"/>
              </a:buClr>
              <a:buSzPts val="2400"/>
              <a:buFont typeface="Arial"/>
              <a:buNone/>
            </a:pPr>
            <a:r>
              <a:t/>
            </a:r>
            <a:endParaRPr/>
          </a:p>
          <a:p>
            <a:pPr indent="-228600" lvl="0" marL="457200" marR="0" rtl="0" algn="l">
              <a:lnSpc>
                <a:spcPct val="103333"/>
              </a:lnSpc>
              <a:spcBef>
                <a:spcPts val="0"/>
              </a:spcBef>
              <a:spcAft>
                <a:spcPts val="0"/>
              </a:spcAft>
              <a:buClr>
                <a:srgbClr val="633547"/>
              </a:buClr>
              <a:buSzPts val="2400"/>
              <a:buFont typeface="Arial"/>
              <a:buNone/>
            </a:pPr>
            <a:r>
              <a:t/>
            </a:r>
            <a:endParaRPr/>
          </a:p>
          <a:p>
            <a:pPr indent="-228600" lvl="0" marL="457200" marR="0" rtl="0" algn="l">
              <a:lnSpc>
                <a:spcPct val="103333"/>
              </a:lnSpc>
              <a:spcBef>
                <a:spcPts val="0"/>
              </a:spcBef>
              <a:spcAft>
                <a:spcPts val="0"/>
              </a:spcAft>
              <a:buClr>
                <a:srgbClr val="633547"/>
              </a:buClr>
              <a:buSzPts val="2400"/>
              <a:buFont typeface="Arial"/>
              <a:buNone/>
            </a:pPr>
            <a:r>
              <a:rPr lang="en-US"/>
              <a:t>	Non-discrimination is mandated under EU equality directives.</a:t>
            </a:r>
            <a:endParaRPr/>
          </a:p>
          <a:p>
            <a:pPr indent="-228600" lvl="0" marL="457200" marR="0" rtl="0" algn="l">
              <a:lnSpc>
                <a:spcPct val="103333"/>
              </a:lnSpc>
              <a:spcBef>
                <a:spcPts val="0"/>
              </a:spcBef>
              <a:spcAft>
                <a:spcPts val="0"/>
              </a:spcAft>
              <a:buClr>
                <a:srgbClr val="633547"/>
              </a:buClr>
              <a:buSzPts val="2400"/>
              <a:buFont typeface="Arial"/>
              <a:buNone/>
            </a:pPr>
            <a:r>
              <a:rPr lang="en-US"/>
              <a:t>	Legal compliance strengthens employer credibility and reduces risk.</a:t>
            </a:r>
            <a:endParaRPr/>
          </a:p>
          <a:p>
            <a:pPr indent="-228600" lvl="0" marL="228600" rtl="0" algn="l">
              <a:lnSpc>
                <a:spcPct val="103333"/>
              </a:lnSpc>
              <a:spcBef>
                <a:spcPts val="1200"/>
              </a:spcBef>
              <a:spcAft>
                <a:spcPts val="0"/>
              </a:spcAft>
              <a:buClr>
                <a:srgbClr val="633547"/>
              </a:buClr>
              <a:buSzPts val="24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
          <p:cNvSpPr txBox="1"/>
          <p:nvPr>
            <p:ph idx="1" type="body"/>
          </p:nvPr>
        </p:nvSpPr>
        <p:spPr>
          <a:xfrm>
            <a:off x="4578675" y="1802699"/>
            <a:ext cx="6414600" cy="32526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b="1" lang="en-US" sz="1800"/>
              <a:t>Document-based hiring:</a:t>
            </a:r>
            <a:endParaRPr sz="1800"/>
          </a:p>
          <a:p>
            <a:pPr indent="-342900" lvl="0" marL="571500" rtl="0" algn="l">
              <a:lnSpc>
                <a:spcPct val="90000"/>
              </a:lnSpc>
              <a:spcBef>
                <a:spcPts val="1000"/>
              </a:spcBef>
              <a:spcAft>
                <a:spcPts val="0"/>
              </a:spcAft>
              <a:buSzPts val="2400"/>
              <a:buFont typeface="Arial"/>
              <a:buChar char="•"/>
            </a:pPr>
            <a:r>
              <a:rPr lang="en-US" sz="1800"/>
              <a:t>“Does she have country-specific experience?”</a:t>
            </a:r>
            <a:endParaRPr sz="1800"/>
          </a:p>
          <a:p>
            <a:pPr indent="-342900" lvl="0" marL="571500" rtl="0" algn="l">
              <a:lnSpc>
                <a:spcPct val="90000"/>
              </a:lnSpc>
              <a:spcBef>
                <a:spcPts val="1000"/>
              </a:spcBef>
              <a:spcAft>
                <a:spcPts val="0"/>
              </a:spcAft>
              <a:buSzPts val="2400"/>
              <a:buFont typeface="Arial"/>
              <a:buChar char="•"/>
            </a:pPr>
            <a:r>
              <a:rPr lang="en-US" sz="1800"/>
              <a:t>“Does she have exactly the degree listed?</a:t>
            </a:r>
            <a:endParaRPr sz="1800"/>
          </a:p>
          <a:p>
            <a:pPr indent="-342900" lvl="0" marL="571500" rtl="0" algn="l">
              <a:lnSpc>
                <a:spcPct val="90000"/>
              </a:lnSpc>
              <a:spcBef>
                <a:spcPts val="1000"/>
              </a:spcBef>
              <a:spcAft>
                <a:spcPts val="0"/>
              </a:spcAft>
              <a:buSzPts val="2400"/>
              <a:buFont typeface="Arial"/>
              <a:buChar char="•"/>
            </a:pPr>
            <a:r>
              <a:rPr lang="en-US" sz="1800"/>
              <a:t>“Does she meet all formal requirements?”</a:t>
            </a:r>
            <a:endParaRPr sz="1800"/>
          </a:p>
          <a:p>
            <a:pPr indent="-228600" lvl="0" marL="228600" rtl="0" algn="l">
              <a:lnSpc>
                <a:spcPct val="90000"/>
              </a:lnSpc>
              <a:spcBef>
                <a:spcPts val="1200"/>
              </a:spcBef>
              <a:spcAft>
                <a:spcPts val="0"/>
              </a:spcAft>
              <a:buClr>
                <a:schemeClr val="lt1"/>
              </a:buClr>
              <a:buSzPts val="2400"/>
              <a:buNone/>
            </a:pPr>
            <a:r>
              <a:t/>
            </a:r>
            <a:endParaRPr/>
          </a:p>
        </p:txBody>
      </p:sp>
      <p:sp>
        <p:nvSpPr>
          <p:cNvPr id="354" name="Google Shape;354;p5"/>
          <p:cNvSpPr/>
          <p:nvPr/>
        </p:nvSpPr>
        <p:spPr>
          <a:xfrm>
            <a:off x="3111500" y="1252800"/>
            <a:ext cx="8541000" cy="62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55" name="Google Shape;355;p5"/>
          <p:cNvSpPr txBox="1"/>
          <p:nvPr/>
        </p:nvSpPr>
        <p:spPr>
          <a:xfrm>
            <a:off x="4578675" y="1235600"/>
            <a:ext cx="854100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WAYS OF HIRING</a:t>
            </a:r>
            <a:endParaRPr b="0" i="0" sz="1400" u="none" cap="none" strike="noStrike">
              <a:solidFill>
                <a:srgbClr val="000000"/>
              </a:solidFill>
              <a:latin typeface="Arial"/>
              <a:ea typeface="Arial"/>
              <a:cs typeface="Arial"/>
              <a:sym typeface="Arial"/>
            </a:endParaRPr>
          </a:p>
        </p:txBody>
      </p:sp>
      <p:pic>
        <p:nvPicPr>
          <p:cNvPr id="356" name="Google Shape;356;p5"/>
          <p:cNvPicPr preferRelativeResize="0"/>
          <p:nvPr>
            <p:ph idx="2" type="pic"/>
          </p:nvPr>
        </p:nvPicPr>
        <p:blipFill rotWithShape="1">
          <a:blip r:embed="rId3">
            <a:alphaModFix/>
          </a:blip>
          <a:srcRect b="0" l="21718" r="21718" t="0"/>
          <a:stretch/>
        </p:blipFill>
        <p:spPr>
          <a:xfrm>
            <a:off x="388401" y="385460"/>
            <a:ext cx="4107750" cy="6087079"/>
          </a:xfrm>
          <a:prstGeom prst="rect">
            <a:avLst/>
          </a:prstGeom>
          <a:solidFill>
            <a:srgbClr val="BFBFBF"/>
          </a:solidFill>
          <a:ln>
            <a:noFill/>
          </a:ln>
        </p:spPr>
      </p:pic>
      <p:sp>
        <p:nvSpPr>
          <p:cNvPr id="357" name="Google Shape;357;p5"/>
          <p:cNvSpPr txBox="1"/>
          <p:nvPr/>
        </p:nvSpPr>
        <p:spPr>
          <a:xfrm>
            <a:off x="4578675" y="3545840"/>
            <a:ext cx="7145965" cy="1474250"/>
          </a:xfrm>
          <a:prstGeom prst="rect">
            <a:avLst/>
          </a:prstGeom>
          <a:noFill/>
          <a:ln>
            <a:noFill/>
          </a:ln>
        </p:spPr>
        <p:txBody>
          <a:bodyPr anchorCtr="0" anchor="t" bIns="45700" lIns="91425" spcFirstLastPara="1" rIns="91425" wrap="square" tIns="45700">
            <a:spAutoFit/>
          </a:bodyPr>
          <a:lstStyle/>
          <a:p>
            <a:pPr indent="-228600" lvl="0" marL="457200" marR="0" rtl="0" algn="l">
              <a:lnSpc>
                <a:spcPct val="90000"/>
              </a:lnSpc>
              <a:spcBef>
                <a:spcPts val="0"/>
              </a:spcBef>
              <a:spcAft>
                <a:spcPts val="0"/>
              </a:spcAft>
              <a:buNone/>
            </a:pPr>
            <a:r>
              <a:rPr b="1" i="0" lang="en-US" sz="1800" u="none" cap="none" strike="noStrike">
                <a:solidFill>
                  <a:schemeClr val="lt1"/>
                </a:solidFill>
                <a:latin typeface="Calibri"/>
                <a:ea typeface="Calibri"/>
                <a:cs typeface="Calibri"/>
                <a:sym typeface="Calibri"/>
              </a:rPr>
              <a:t>Skills-based hiring:</a:t>
            </a:r>
            <a:endParaRPr b="0" i="0" sz="1800" u="none" cap="none" strike="noStrike">
              <a:solidFill>
                <a:schemeClr val="lt1"/>
              </a:solidFill>
              <a:latin typeface="Calibri"/>
              <a:ea typeface="Calibri"/>
              <a:cs typeface="Calibri"/>
              <a:sym typeface="Calibri"/>
            </a:endParaRPr>
          </a:p>
          <a:p>
            <a:pPr indent="-342900" lvl="0" marL="571500" marR="0" rtl="0" algn="l">
              <a:lnSpc>
                <a:spcPct val="90000"/>
              </a:lnSpc>
              <a:spcBef>
                <a:spcPts val="1000"/>
              </a:spcBef>
              <a:spcAft>
                <a:spcPts val="0"/>
              </a:spcAft>
              <a:buClr>
                <a:srgbClr val="000000"/>
              </a:buClr>
              <a:buSzPts val="2400"/>
              <a:buFont typeface="Arial"/>
              <a:buChar char="•"/>
            </a:pPr>
            <a:r>
              <a:rPr b="0" i="0" lang="en-US" sz="1800" u="none" cap="none" strike="noStrike">
                <a:solidFill>
                  <a:schemeClr val="lt1"/>
                </a:solidFill>
                <a:latin typeface="Calibri"/>
                <a:ea typeface="Calibri"/>
                <a:cs typeface="Calibri"/>
                <a:sym typeface="Calibri"/>
              </a:rPr>
              <a:t>“Can she perform the tasks required?”</a:t>
            </a:r>
            <a:endParaRPr/>
          </a:p>
          <a:p>
            <a:pPr indent="-342900" lvl="0" marL="571500" marR="0" rtl="0" algn="l">
              <a:lnSpc>
                <a:spcPct val="90000"/>
              </a:lnSpc>
              <a:spcBef>
                <a:spcPts val="1000"/>
              </a:spcBef>
              <a:spcAft>
                <a:spcPts val="0"/>
              </a:spcAft>
              <a:buClr>
                <a:srgbClr val="000000"/>
              </a:buClr>
              <a:buSzPts val="2400"/>
              <a:buFont typeface="Arial"/>
              <a:buChar char="•"/>
            </a:pPr>
            <a:r>
              <a:rPr b="0" i="0" lang="en-US" sz="1800" u="none" cap="none" strike="noStrike">
                <a:solidFill>
                  <a:schemeClr val="lt1"/>
                </a:solidFill>
                <a:latin typeface="Calibri"/>
                <a:ea typeface="Calibri"/>
                <a:cs typeface="Calibri"/>
                <a:sym typeface="Calibri"/>
              </a:rPr>
              <a:t>“Does she have transferable skills?”</a:t>
            </a:r>
            <a:endParaRPr/>
          </a:p>
          <a:p>
            <a:pPr indent="-342900" lvl="0" marL="571500" marR="0" rtl="0" algn="l">
              <a:lnSpc>
                <a:spcPct val="90000"/>
              </a:lnSpc>
              <a:spcBef>
                <a:spcPts val="1000"/>
              </a:spcBef>
              <a:spcAft>
                <a:spcPts val="0"/>
              </a:spcAft>
              <a:buClr>
                <a:srgbClr val="000000"/>
              </a:buClr>
              <a:buSzPts val="2400"/>
              <a:buFont typeface="Arial"/>
              <a:buChar char="•"/>
            </a:pPr>
            <a:r>
              <a:rPr b="0" i="0" lang="en-US" sz="1800" u="none" cap="none" strike="noStrike">
                <a:solidFill>
                  <a:schemeClr val="lt1"/>
                </a:solidFill>
                <a:latin typeface="Calibri"/>
                <a:ea typeface="Calibri"/>
                <a:cs typeface="Calibri"/>
                <a:sym typeface="Calibri"/>
              </a:rPr>
              <a:t>“Can short training or mentoring make her job-ready quickly?”</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2"/>
          <p:cNvSpPr/>
          <p:nvPr/>
        </p:nvSpPr>
        <p:spPr>
          <a:xfrm>
            <a:off x="3111500" y="1252800"/>
            <a:ext cx="8541000" cy="62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64" name="Google Shape;364;p22"/>
          <p:cNvSpPr txBox="1"/>
          <p:nvPr/>
        </p:nvSpPr>
        <p:spPr>
          <a:xfrm>
            <a:off x="4578675" y="1235600"/>
            <a:ext cx="854100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KEY CONTRASTS</a:t>
            </a:r>
            <a:endParaRPr b="0" i="0" sz="1400" u="none" cap="none" strike="noStrike">
              <a:solidFill>
                <a:srgbClr val="000000"/>
              </a:solidFill>
              <a:latin typeface="Arial"/>
              <a:ea typeface="Arial"/>
              <a:cs typeface="Arial"/>
              <a:sym typeface="Arial"/>
            </a:endParaRPr>
          </a:p>
        </p:txBody>
      </p:sp>
      <p:pic>
        <p:nvPicPr>
          <p:cNvPr id="365" name="Google Shape;365;p22"/>
          <p:cNvPicPr preferRelativeResize="0"/>
          <p:nvPr>
            <p:ph idx="2" type="pic"/>
          </p:nvPr>
        </p:nvPicPr>
        <p:blipFill rotWithShape="1">
          <a:blip r:embed="rId3">
            <a:alphaModFix/>
          </a:blip>
          <a:srcRect b="0" l="21718" r="21718" t="0"/>
          <a:stretch/>
        </p:blipFill>
        <p:spPr>
          <a:xfrm>
            <a:off x="388401" y="385460"/>
            <a:ext cx="4107750" cy="6087079"/>
          </a:xfrm>
          <a:prstGeom prst="rect">
            <a:avLst/>
          </a:prstGeom>
          <a:solidFill>
            <a:srgbClr val="BFBFBF"/>
          </a:solidFill>
          <a:ln>
            <a:noFill/>
          </a:ln>
        </p:spPr>
      </p:pic>
      <p:sp>
        <p:nvSpPr>
          <p:cNvPr id="366" name="Google Shape;366;p22"/>
          <p:cNvSpPr txBox="1"/>
          <p:nvPr/>
        </p:nvSpPr>
        <p:spPr>
          <a:xfrm>
            <a:off x="4365315" y="1930204"/>
            <a:ext cx="7145965" cy="4507901"/>
          </a:xfrm>
          <a:prstGeom prst="rect">
            <a:avLst/>
          </a:prstGeom>
          <a:noFill/>
          <a:ln>
            <a:noFill/>
          </a:ln>
        </p:spPr>
        <p:txBody>
          <a:bodyPr anchorCtr="0" anchor="t" bIns="45700" lIns="91425" spcFirstLastPara="1" rIns="91425" wrap="square" tIns="45700">
            <a:spAutoFit/>
          </a:bodyPr>
          <a:lstStyle/>
          <a:p>
            <a:pPr indent="0" lvl="0" marL="228600" marR="0" rtl="0" algn="just">
              <a:lnSpc>
                <a:spcPct val="90000"/>
              </a:lnSpc>
              <a:spcBef>
                <a:spcPts val="0"/>
              </a:spcBef>
              <a:spcAft>
                <a:spcPts val="0"/>
              </a:spcAft>
              <a:buNone/>
            </a:pPr>
            <a:r>
              <a:rPr b="0" i="0" lang="en-US" sz="1800" u="none" cap="none" strike="noStrike">
                <a:solidFill>
                  <a:schemeClr val="lt1"/>
                </a:solidFill>
                <a:latin typeface="Calibri"/>
                <a:ea typeface="Calibri"/>
                <a:cs typeface="Calibri"/>
                <a:sym typeface="Calibri"/>
              </a:rPr>
              <a:t>Hiring foreign nationals is always a process that combines strict legal and administrative requirements with the challenge of verifying actual competencies. Key contrasts arise between documents and skills (what a foreign national possesses vs. what they can do) and between formal requirements and practical skills (what the law mandates vs. what the position requires). These usually include:</a:t>
            </a:r>
            <a:endParaRPr/>
          </a:p>
          <a:p>
            <a:pPr indent="-285750" lvl="0" marL="514350" marR="0" rtl="0" algn="just">
              <a:lnSpc>
                <a:spcPct val="90000"/>
              </a:lnSpc>
              <a:spcBef>
                <a:spcPts val="1000"/>
              </a:spcBef>
              <a:spcAft>
                <a:spcPts val="0"/>
              </a:spcAft>
              <a:buClr>
                <a:srgbClr val="000000"/>
              </a:buClr>
              <a:buSzPts val="2400"/>
              <a:buFont typeface="Arial"/>
              <a:buChar char="•"/>
            </a:pPr>
            <a:r>
              <a:rPr b="0" i="0" lang="en-US" sz="1800" u="none" cap="none" strike="noStrike">
                <a:solidFill>
                  <a:schemeClr val="lt1"/>
                </a:solidFill>
                <a:latin typeface="Calibri"/>
                <a:ea typeface="Calibri"/>
                <a:cs typeface="Calibri"/>
                <a:sym typeface="Calibri"/>
              </a:rPr>
              <a:t> Legal and legulatory complexity</a:t>
            </a:r>
            <a:endParaRPr b="0" i="0" sz="1800" u="none" cap="none" strike="noStrike">
              <a:solidFill>
                <a:schemeClr val="lt1"/>
              </a:solidFill>
              <a:latin typeface="Calibri"/>
              <a:ea typeface="Calibri"/>
              <a:cs typeface="Calibri"/>
              <a:sym typeface="Calibri"/>
            </a:endParaRPr>
          </a:p>
          <a:p>
            <a:pPr indent="-285750" lvl="0" marL="514350" marR="0" rtl="0" algn="just">
              <a:lnSpc>
                <a:spcPct val="90000"/>
              </a:lnSpc>
              <a:spcBef>
                <a:spcPts val="1000"/>
              </a:spcBef>
              <a:spcAft>
                <a:spcPts val="0"/>
              </a:spcAft>
              <a:buClr>
                <a:srgbClr val="000000"/>
              </a:buClr>
              <a:buSzPts val="2400"/>
              <a:buFont typeface="Arial"/>
              <a:buChar char="•"/>
            </a:pPr>
            <a:r>
              <a:rPr b="0" i="0" lang="en-US" sz="1800" u="none" cap="none" strike="noStrike">
                <a:solidFill>
                  <a:schemeClr val="lt1"/>
                </a:solidFill>
                <a:latin typeface="Calibri"/>
                <a:ea typeface="Calibri"/>
                <a:cs typeface="Calibri"/>
                <a:sym typeface="Calibri"/>
              </a:rPr>
              <a:t>Cultural and communication differences</a:t>
            </a:r>
            <a:endParaRPr b="0" i="0" sz="1800" u="none" cap="none" strike="noStrike">
              <a:solidFill>
                <a:schemeClr val="lt1"/>
              </a:solidFill>
              <a:latin typeface="Calibri"/>
              <a:ea typeface="Calibri"/>
              <a:cs typeface="Calibri"/>
              <a:sym typeface="Calibri"/>
            </a:endParaRPr>
          </a:p>
          <a:p>
            <a:pPr indent="-285750" lvl="0" marL="514350" marR="0" rtl="0" algn="just">
              <a:lnSpc>
                <a:spcPct val="90000"/>
              </a:lnSpc>
              <a:spcBef>
                <a:spcPts val="1000"/>
              </a:spcBef>
              <a:spcAft>
                <a:spcPts val="0"/>
              </a:spcAft>
              <a:buClr>
                <a:srgbClr val="000000"/>
              </a:buClr>
              <a:buSzPts val="2400"/>
              <a:buFont typeface="Arial"/>
              <a:buChar char="•"/>
            </a:pPr>
            <a:r>
              <a:rPr b="0" i="0" lang="en-US" sz="1800" u="none" cap="none" strike="noStrike">
                <a:solidFill>
                  <a:schemeClr val="lt1"/>
                </a:solidFill>
                <a:latin typeface="Calibri"/>
                <a:ea typeface="Calibri"/>
                <a:cs typeface="Calibri"/>
                <a:sym typeface="Calibri"/>
              </a:rPr>
              <a:t>Logistical and operational challanges</a:t>
            </a:r>
            <a:endParaRPr b="0" i="0" sz="1800" u="none" cap="none" strike="noStrike">
              <a:solidFill>
                <a:schemeClr val="lt1"/>
              </a:solidFill>
              <a:latin typeface="Calibri"/>
              <a:ea typeface="Calibri"/>
              <a:cs typeface="Calibri"/>
              <a:sym typeface="Calibri"/>
            </a:endParaRPr>
          </a:p>
          <a:p>
            <a:pPr indent="-285750" lvl="0" marL="514350" marR="0" rtl="0" algn="just">
              <a:lnSpc>
                <a:spcPct val="90000"/>
              </a:lnSpc>
              <a:spcBef>
                <a:spcPts val="1000"/>
              </a:spcBef>
              <a:spcAft>
                <a:spcPts val="0"/>
              </a:spcAft>
              <a:buClr>
                <a:srgbClr val="000000"/>
              </a:buClr>
              <a:buSzPts val="2400"/>
              <a:buFont typeface="Arial"/>
              <a:buChar char="•"/>
            </a:pPr>
            <a:r>
              <a:rPr b="0" i="0" lang="en-US" sz="1800" u="none" cap="none" strike="noStrike">
                <a:solidFill>
                  <a:schemeClr val="lt1"/>
                </a:solidFill>
                <a:latin typeface="Calibri"/>
                <a:ea typeface="Calibri"/>
                <a:cs typeface="Calibri"/>
                <a:sym typeface="Calibri"/>
              </a:rPr>
              <a:t>Compensation and benefits structure</a:t>
            </a:r>
            <a:endParaRPr b="0" i="0" sz="1800" u="none" cap="none" strike="noStrike">
              <a:solidFill>
                <a:schemeClr val="lt1"/>
              </a:solidFill>
              <a:latin typeface="Calibri"/>
              <a:ea typeface="Calibri"/>
              <a:cs typeface="Calibri"/>
              <a:sym typeface="Calibri"/>
            </a:endParaRPr>
          </a:p>
          <a:p>
            <a:pPr indent="-285750" lvl="0" marL="514350" marR="0" rtl="0" algn="just">
              <a:lnSpc>
                <a:spcPct val="90000"/>
              </a:lnSpc>
              <a:spcBef>
                <a:spcPts val="1000"/>
              </a:spcBef>
              <a:spcAft>
                <a:spcPts val="0"/>
              </a:spcAft>
              <a:buClr>
                <a:srgbClr val="000000"/>
              </a:buClr>
              <a:buSzPts val="2400"/>
              <a:buFont typeface="Arial"/>
              <a:buChar char="•"/>
            </a:pPr>
            <a:r>
              <a:rPr b="0" i="0" lang="en-US" sz="1800" u="none" cap="none" strike="noStrike">
                <a:solidFill>
                  <a:schemeClr val="lt1"/>
                </a:solidFill>
                <a:latin typeface="Calibri"/>
                <a:ea typeface="Calibri"/>
                <a:cs typeface="Calibri"/>
                <a:sym typeface="Calibri"/>
              </a:rPr>
              <a:t>Talent pool and strategic benefits</a:t>
            </a:r>
            <a:endParaRPr b="0" i="0" sz="1800" u="none" cap="none" strike="noStrike">
              <a:solidFill>
                <a:schemeClr val="lt1"/>
              </a:solidFill>
              <a:latin typeface="Calibri"/>
              <a:ea typeface="Calibri"/>
              <a:cs typeface="Calibri"/>
              <a:sym typeface="Calibri"/>
            </a:endParaRPr>
          </a:p>
          <a:p>
            <a:pPr indent="0" lvl="0" marL="228600" marR="0" rtl="0" algn="just">
              <a:lnSpc>
                <a:spcPct val="90000"/>
              </a:lnSpc>
              <a:spcBef>
                <a:spcPts val="1000"/>
              </a:spcBef>
              <a:spcAft>
                <a:spcPts val="0"/>
              </a:spcAft>
              <a:buNone/>
            </a:pPr>
            <a:r>
              <a:t/>
            </a:r>
            <a:endParaRPr b="0"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a:p>
            <a:pPr indent="-228600" lvl="0" marL="457200" marR="0" rtl="0" algn="l">
              <a:lnSpc>
                <a:spcPct val="90000"/>
              </a:lnSpc>
              <a:spcBef>
                <a:spcPts val="100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15"/>
          <p:cNvSpPr txBox="1"/>
          <p:nvPr>
            <p:ph idx="2" type="body"/>
          </p:nvPr>
        </p:nvSpPr>
        <p:spPr>
          <a:xfrm>
            <a:off x="823576" y="2248989"/>
            <a:ext cx="10052954" cy="4609011"/>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3333"/>
              </a:lnSpc>
              <a:spcBef>
                <a:spcPts val="0"/>
              </a:spcBef>
              <a:spcAft>
                <a:spcPts val="0"/>
              </a:spcAft>
              <a:buClr>
                <a:srgbClr val="633547"/>
              </a:buClr>
              <a:buSzPts val="2400"/>
              <a:buFont typeface="Arial"/>
              <a:buNone/>
            </a:pPr>
            <a:r>
              <a:rPr b="1" lang="en-US" sz="2000"/>
              <a:t>Fast-Track Training Options</a:t>
            </a:r>
            <a:endParaRPr sz="2000"/>
          </a:p>
          <a:p>
            <a:pPr indent="-342900" lvl="0" marL="571500" rtl="0" algn="l">
              <a:lnSpc>
                <a:spcPct val="103333"/>
              </a:lnSpc>
              <a:spcBef>
                <a:spcPts val="0"/>
              </a:spcBef>
              <a:spcAft>
                <a:spcPts val="0"/>
              </a:spcAft>
              <a:buSzPts val="2400"/>
              <a:buFont typeface="Arial"/>
              <a:buChar char="•"/>
            </a:pPr>
            <a:r>
              <a:rPr lang="en-US" sz="2000"/>
              <a:t>Language and professional terminology courses</a:t>
            </a:r>
            <a:endParaRPr sz="2000"/>
          </a:p>
          <a:p>
            <a:pPr indent="-342900" lvl="0" marL="571500" rtl="0" algn="l">
              <a:lnSpc>
                <a:spcPct val="103333"/>
              </a:lnSpc>
              <a:spcBef>
                <a:spcPts val="0"/>
              </a:spcBef>
              <a:spcAft>
                <a:spcPts val="0"/>
              </a:spcAft>
              <a:buSzPts val="2400"/>
              <a:buFont typeface="Arial"/>
              <a:buChar char="•"/>
            </a:pPr>
            <a:r>
              <a:rPr lang="en-US" sz="2000"/>
              <a:t>Bridging programs / micro-credentials</a:t>
            </a:r>
            <a:endParaRPr sz="2000"/>
          </a:p>
          <a:p>
            <a:pPr indent="-342900" lvl="0" marL="571500" rtl="0" algn="l">
              <a:lnSpc>
                <a:spcPct val="103333"/>
              </a:lnSpc>
              <a:spcBef>
                <a:spcPts val="0"/>
              </a:spcBef>
              <a:spcAft>
                <a:spcPts val="0"/>
              </a:spcAft>
              <a:buSzPts val="2400"/>
              <a:buFont typeface="Arial"/>
              <a:buChar char="•"/>
            </a:pPr>
            <a:r>
              <a:rPr lang="en-US" sz="2000"/>
              <a:t>Work-Based Learning (WBL) placements </a:t>
            </a:r>
            <a:endParaRPr sz="2000"/>
          </a:p>
          <a:p>
            <a:pPr indent="-342900" lvl="0" marL="571500" rtl="0" algn="l">
              <a:lnSpc>
                <a:spcPct val="103333"/>
              </a:lnSpc>
              <a:spcBef>
                <a:spcPts val="0"/>
              </a:spcBef>
              <a:spcAft>
                <a:spcPts val="0"/>
              </a:spcAft>
              <a:buSzPts val="2400"/>
              <a:buFont typeface="Arial"/>
              <a:buChar char="•"/>
            </a:pPr>
            <a:r>
              <a:rPr lang="en-US" sz="2000"/>
              <a:t>Sector-specific adaptation programs</a:t>
            </a:r>
            <a:endParaRPr sz="2000"/>
          </a:p>
          <a:p>
            <a:pPr indent="0" lvl="0" marL="228600" rtl="0" algn="l">
              <a:lnSpc>
                <a:spcPct val="103333"/>
              </a:lnSpc>
              <a:spcBef>
                <a:spcPts val="0"/>
              </a:spcBef>
              <a:spcAft>
                <a:spcPts val="0"/>
              </a:spcAft>
              <a:buSzPts val="2400"/>
              <a:buNone/>
            </a:pPr>
            <a:r>
              <a:t/>
            </a:r>
            <a:endParaRPr sz="2000"/>
          </a:p>
          <a:p>
            <a:pPr indent="-228600" lvl="0" marL="457200" marR="0" rtl="0" algn="l">
              <a:lnSpc>
                <a:spcPct val="103333"/>
              </a:lnSpc>
              <a:spcBef>
                <a:spcPts val="0"/>
              </a:spcBef>
              <a:spcAft>
                <a:spcPts val="0"/>
              </a:spcAft>
              <a:buClr>
                <a:srgbClr val="633547"/>
              </a:buClr>
              <a:buSzPts val="2400"/>
              <a:buFont typeface="Arial"/>
              <a:buNone/>
            </a:pPr>
            <a:r>
              <a:rPr lang="en-US"/>
              <a:t> </a:t>
            </a:r>
            <a:endParaRPr/>
          </a:p>
          <a:p>
            <a:pPr indent="-228600" lvl="0" marL="228600" rtl="0" algn="l">
              <a:lnSpc>
                <a:spcPct val="103333"/>
              </a:lnSpc>
              <a:spcBef>
                <a:spcPts val="1200"/>
              </a:spcBef>
              <a:spcAft>
                <a:spcPts val="0"/>
              </a:spcAft>
              <a:buClr>
                <a:srgbClr val="633547"/>
              </a:buClr>
              <a:buSzPts val="2400"/>
              <a:buNone/>
            </a:pPr>
            <a:r>
              <a:t/>
            </a:r>
            <a:endParaRPr/>
          </a:p>
        </p:txBody>
      </p:sp>
      <p:sp>
        <p:nvSpPr>
          <p:cNvPr id="372" name="Google Shape;372;p15"/>
          <p:cNvSpPr txBox="1"/>
          <p:nvPr>
            <p:ph idx="1" type="body"/>
          </p:nvPr>
        </p:nvSpPr>
        <p:spPr>
          <a:xfrm>
            <a:off x="904856" y="618626"/>
            <a:ext cx="10053638" cy="80327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E36C34"/>
              </a:buClr>
              <a:buSzPts val="3600"/>
              <a:buFont typeface="Arial"/>
              <a:buNone/>
            </a:pPr>
            <a:r>
              <a:rPr lang="en-US"/>
              <a:t>Fast-Track Training and Skill Recognition</a:t>
            </a:r>
            <a:endParaRPr/>
          </a:p>
          <a:p>
            <a:pPr indent="0" lvl="0" marL="0" rtl="0" algn="l">
              <a:lnSpc>
                <a:spcPct val="90000"/>
              </a:lnSpc>
              <a:spcBef>
                <a:spcPts val="0"/>
              </a:spcBef>
              <a:spcAft>
                <a:spcPts val="0"/>
              </a:spcAft>
              <a:buClr>
                <a:srgbClr val="E36C34"/>
              </a:buClr>
              <a:buSzPts val="36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0"/>
          <p:cNvSpPr txBox="1"/>
          <p:nvPr>
            <p:ph idx="2" type="body"/>
          </p:nvPr>
        </p:nvSpPr>
        <p:spPr>
          <a:xfrm>
            <a:off x="904856" y="1989039"/>
            <a:ext cx="10052954" cy="4250335"/>
          </a:xfrm>
          <a:prstGeom prst="rect">
            <a:avLst/>
          </a:prstGeom>
          <a:noFill/>
          <a:ln>
            <a:noFill/>
          </a:ln>
        </p:spPr>
        <p:txBody>
          <a:bodyPr anchorCtr="0" anchor="t" bIns="45700" lIns="91425" spcFirstLastPara="1" rIns="91425" wrap="square" tIns="45700">
            <a:noAutofit/>
          </a:bodyPr>
          <a:lstStyle/>
          <a:p>
            <a:pPr indent="-342900" lvl="0" marL="571500" rtl="0" algn="l">
              <a:lnSpc>
                <a:spcPct val="103333"/>
              </a:lnSpc>
              <a:spcBef>
                <a:spcPts val="0"/>
              </a:spcBef>
              <a:spcAft>
                <a:spcPts val="0"/>
              </a:spcAft>
              <a:buSzPts val="2400"/>
              <a:buFont typeface="Arial"/>
              <a:buChar char="•"/>
            </a:pPr>
            <a:r>
              <a:rPr lang="en-US"/>
              <a:t>Use </a:t>
            </a:r>
            <a:r>
              <a:rPr b="1" lang="en-US"/>
              <a:t>skills tests, trial projects, or work-based assessments</a:t>
            </a:r>
            <a:r>
              <a:rPr lang="en-US"/>
              <a:t> instead of</a:t>
            </a:r>
            <a:endParaRPr/>
          </a:p>
          <a:p>
            <a:pPr indent="0" lvl="0" marL="228600" rtl="0" algn="l">
              <a:lnSpc>
                <a:spcPct val="103333"/>
              </a:lnSpc>
              <a:spcBef>
                <a:spcPts val="0"/>
              </a:spcBef>
              <a:spcAft>
                <a:spcPts val="0"/>
              </a:spcAft>
              <a:buSzPts val="2400"/>
              <a:buNone/>
            </a:pPr>
            <a:r>
              <a:rPr lang="en-US"/>
              <a:t>     rejecting someone for missing formal documents</a:t>
            </a:r>
            <a:endParaRPr/>
          </a:p>
          <a:p>
            <a:pPr indent="-342900" lvl="0" marL="571500" rtl="0" algn="l">
              <a:lnSpc>
                <a:spcPct val="103333"/>
              </a:lnSpc>
              <a:spcBef>
                <a:spcPts val="0"/>
              </a:spcBef>
              <a:spcAft>
                <a:spcPts val="0"/>
              </a:spcAft>
              <a:buSzPts val="2400"/>
              <a:buFont typeface="Arial"/>
              <a:buChar char="•"/>
            </a:pPr>
            <a:r>
              <a:rPr lang="en-US"/>
              <a:t>Collaborate with </a:t>
            </a:r>
            <a:r>
              <a:rPr b="1" lang="en-US"/>
              <a:t>training providers</a:t>
            </a:r>
            <a:r>
              <a:rPr lang="en-US"/>
              <a:t> to fill minor gaps quickly</a:t>
            </a:r>
            <a:endParaRPr/>
          </a:p>
          <a:p>
            <a:pPr indent="-342900" lvl="0" marL="571500" rtl="0" algn="l">
              <a:lnSpc>
                <a:spcPct val="103333"/>
              </a:lnSpc>
              <a:spcBef>
                <a:spcPts val="0"/>
              </a:spcBef>
              <a:spcAft>
                <a:spcPts val="0"/>
              </a:spcAft>
              <a:buSzPts val="2400"/>
              <a:buFont typeface="Arial"/>
              <a:buChar char="•"/>
            </a:pPr>
            <a:r>
              <a:rPr lang="en-US"/>
              <a:t> Ask: “What would it take to make this candidate fully ready for the role?”</a:t>
            </a:r>
            <a:endParaRPr/>
          </a:p>
          <a:p>
            <a:pPr indent="0" lvl="0" marL="228600" marR="0" rtl="0" algn="l">
              <a:lnSpc>
                <a:spcPct val="103333"/>
              </a:lnSpc>
              <a:spcBef>
                <a:spcPts val="0"/>
              </a:spcBef>
              <a:spcAft>
                <a:spcPts val="0"/>
              </a:spcAft>
              <a:buClr>
                <a:srgbClr val="633547"/>
              </a:buClr>
              <a:buSzPts val="2400"/>
              <a:buNone/>
            </a:pPr>
            <a:r>
              <a:rPr lang="en-US"/>
              <a:t>     This approach reduces recruitment delays and expands your talent pool —</a:t>
            </a:r>
            <a:endParaRPr/>
          </a:p>
          <a:p>
            <a:pPr indent="0" lvl="0" marL="228600" marR="0" rtl="0" algn="l">
              <a:lnSpc>
                <a:spcPct val="103333"/>
              </a:lnSpc>
              <a:spcBef>
                <a:spcPts val="0"/>
              </a:spcBef>
              <a:spcAft>
                <a:spcPts val="0"/>
              </a:spcAft>
              <a:buClr>
                <a:srgbClr val="633547"/>
              </a:buClr>
              <a:buSzPts val="2400"/>
              <a:buNone/>
            </a:pPr>
            <a:r>
              <a:rPr lang="en-US"/>
              <a:t>     especially for highly skilled migrant women.</a:t>
            </a:r>
            <a:endParaRPr/>
          </a:p>
          <a:p>
            <a:pPr indent="-228600" lvl="0" marL="457200" marR="0" rtl="0" algn="l">
              <a:lnSpc>
                <a:spcPct val="103333"/>
              </a:lnSpc>
              <a:spcBef>
                <a:spcPts val="0"/>
              </a:spcBef>
              <a:spcAft>
                <a:spcPts val="0"/>
              </a:spcAft>
              <a:buClr>
                <a:srgbClr val="633547"/>
              </a:buClr>
              <a:buSzPts val="2400"/>
              <a:buFont typeface="Arial"/>
              <a:buNone/>
            </a:pPr>
            <a:r>
              <a:rPr lang="en-US"/>
              <a:t> </a:t>
            </a:r>
            <a:endParaRPr/>
          </a:p>
          <a:p>
            <a:pPr indent="-228600" lvl="0" marL="228600" rtl="0" algn="l">
              <a:lnSpc>
                <a:spcPct val="103333"/>
              </a:lnSpc>
              <a:spcBef>
                <a:spcPts val="1200"/>
              </a:spcBef>
              <a:spcAft>
                <a:spcPts val="0"/>
              </a:spcAft>
              <a:buClr>
                <a:srgbClr val="633547"/>
              </a:buClr>
              <a:buSzPts val="2400"/>
              <a:buNone/>
            </a:pPr>
            <a:r>
              <a:t/>
            </a:r>
            <a:endParaRPr/>
          </a:p>
        </p:txBody>
      </p:sp>
      <p:sp>
        <p:nvSpPr>
          <p:cNvPr id="378" name="Google Shape;378;p10"/>
          <p:cNvSpPr txBox="1"/>
          <p:nvPr>
            <p:ph idx="1" type="body"/>
          </p:nvPr>
        </p:nvSpPr>
        <p:spPr>
          <a:xfrm>
            <a:off x="904875" y="827088"/>
            <a:ext cx="10053638" cy="80327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E36C34"/>
              </a:buClr>
              <a:buSzPts val="3600"/>
              <a:buFont typeface="Arial"/>
              <a:buNone/>
            </a:pPr>
            <a:r>
              <a:rPr lang="en-US"/>
              <a:t>Practical tips for employers</a:t>
            </a:r>
            <a:endParaRPr/>
          </a:p>
          <a:p>
            <a:pPr indent="0" lvl="0" marL="0" rtl="0" algn="l">
              <a:lnSpc>
                <a:spcPct val="90000"/>
              </a:lnSpc>
              <a:spcBef>
                <a:spcPts val="0"/>
              </a:spcBef>
              <a:spcAft>
                <a:spcPts val="0"/>
              </a:spcAft>
              <a:buClr>
                <a:srgbClr val="E36C34"/>
              </a:buClr>
              <a:buSzPts val="36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g3bb8c80c955_1_9"/>
          <p:cNvPicPr preferRelativeResize="0"/>
          <p:nvPr>
            <p:ph idx="2" type="pic"/>
          </p:nvPr>
        </p:nvPicPr>
        <p:blipFill rotWithShape="1">
          <a:blip r:embed="rId3">
            <a:alphaModFix/>
          </a:blip>
          <a:srcRect b="19165" l="0" r="0" t="19171"/>
          <a:stretch/>
        </p:blipFill>
        <p:spPr>
          <a:xfrm flipH="1">
            <a:off x="238773" y="2626822"/>
            <a:ext cx="7708194" cy="3396829"/>
          </a:xfrm>
          <a:prstGeom prst="rect">
            <a:avLst/>
          </a:prstGeom>
          <a:solidFill>
            <a:srgbClr val="BFBFBF"/>
          </a:solidFill>
          <a:ln>
            <a:noFill/>
          </a:ln>
        </p:spPr>
      </p:pic>
      <p:sp>
        <p:nvSpPr>
          <p:cNvPr id="385" name="Google Shape;385;g3bb8c80c955_1_9"/>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03</a:t>
            </a:r>
            <a:endParaRPr/>
          </a:p>
        </p:txBody>
      </p:sp>
      <p:sp>
        <p:nvSpPr>
          <p:cNvPr id="386" name="Google Shape;386;g3bb8c80c955_1_9"/>
          <p:cNvSpPr/>
          <p:nvPr/>
        </p:nvSpPr>
        <p:spPr>
          <a:xfrm>
            <a:off x="7915774" y="3364344"/>
            <a:ext cx="3832200" cy="24730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87" name="Google Shape;387;g3bb8c80c955_1_9"/>
          <p:cNvSpPr txBox="1"/>
          <p:nvPr/>
        </p:nvSpPr>
        <p:spPr>
          <a:xfrm>
            <a:off x="8097604" y="3723719"/>
            <a:ext cx="3186900"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Inclusive Recruitment &amp; Job Ads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12"/>
          <p:cNvSpPr txBox="1"/>
          <p:nvPr>
            <p:ph idx="1" type="body"/>
          </p:nvPr>
        </p:nvSpPr>
        <p:spPr>
          <a:xfrm>
            <a:off x="4912300" y="846897"/>
            <a:ext cx="6562800" cy="723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lang="en-US"/>
              <a:t>How to write a good job advertisement?</a:t>
            </a:r>
            <a:endParaRPr/>
          </a:p>
        </p:txBody>
      </p:sp>
      <p:sp>
        <p:nvSpPr>
          <p:cNvPr id="393" name="Google Shape;393;p12"/>
          <p:cNvSpPr/>
          <p:nvPr/>
        </p:nvSpPr>
        <p:spPr>
          <a:xfrm>
            <a:off x="4912300" y="1403928"/>
            <a:ext cx="6392322" cy="65046"/>
          </a:xfrm>
          <a:prstGeom prst="rect">
            <a:avLst/>
          </a:prstGeom>
          <a:solidFill>
            <a:srgbClr val="E1A4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Calibri"/>
              <a:ea typeface="Calibri"/>
              <a:cs typeface="Calibri"/>
              <a:sym typeface="Calibri"/>
            </a:endParaRPr>
          </a:p>
        </p:txBody>
      </p:sp>
      <p:sp>
        <p:nvSpPr>
          <p:cNvPr id="394" name="Google Shape;394;p12"/>
          <p:cNvSpPr txBox="1"/>
          <p:nvPr>
            <p:ph idx="6" type="body"/>
          </p:nvPr>
        </p:nvSpPr>
        <p:spPr>
          <a:xfrm>
            <a:off x="5039360" y="1569897"/>
            <a:ext cx="6598458" cy="3218339"/>
          </a:xfrm>
          <a:prstGeom prst="rect">
            <a:avLst/>
          </a:prstGeom>
          <a:noFill/>
          <a:ln>
            <a:noFill/>
          </a:ln>
        </p:spPr>
        <p:txBody>
          <a:bodyPr anchorCtr="0" anchor="t" bIns="45700" lIns="91425" spcFirstLastPara="1" rIns="91425" wrap="square" tIns="45700">
            <a:noAutofit/>
          </a:bodyPr>
          <a:lstStyle/>
          <a:p>
            <a:pPr indent="-228600" lvl="0" marL="457200" rtl="0" algn="just">
              <a:lnSpc>
                <a:spcPct val="100000"/>
              </a:lnSpc>
              <a:spcBef>
                <a:spcPts val="0"/>
              </a:spcBef>
              <a:spcAft>
                <a:spcPts val="0"/>
              </a:spcAft>
              <a:buSzPts val="2400"/>
              <a:buNone/>
            </a:pPr>
            <a:r>
              <a:t/>
            </a:r>
            <a:endParaRPr b="0" sz="2000"/>
          </a:p>
          <a:p>
            <a:pPr indent="-342900" lvl="0" marL="571500" rtl="0" algn="just">
              <a:lnSpc>
                <a:spcPct val="100000"/>
              </a:lnSpc>
              <a:spcBef>
                <a:spcPts val="0"/>
              </a:spcBef>
              <a:spcAft>
                <a:spcPts val="0"/>
              </a:spcAft>
              <a:buSzPts val="2400"/>
              <a:buFont typeface="Arial"/>
              <a:buChar char="•"/>
            </a:pPr>
            <a:r>
              <a:rPr b="0" lang="en-US" sz="2000"/>
              <a:t> Focus on skills rather than assumptions</a:t>
            </a:r>
            <a:endParaRPr b="0" sz="2000"/>
          </a:p>
          <a:p>
            <a:pPr indent="-342900" lvl="0" marL="571500" rtl="0" algn="just">
              <a:lnSpc>
                <a:spcPct val="100000"/>
              </a:lnSpc>
              <a:spcBef>
                <a:spcPts val="0"/>
              </a:spcBef>
              <a:spcAft>
                <a:spcPts val="0"/>
              </a:spcAft>
              <a:buSzPts val="2400"/>
              <a:buFont typeface="Arial"/>
              <a:buChar char="•"/>
            </a:pPr>
            <a:r>
              <a:rPr b="0" lang="en-US" sz="2000"/>
              <a:t>Avoid exclusionary language</a:t>
            </a:r>
            <a:endParaRPr b="0" sz="2000"/>
          </a:p>
          <a:p>
            <a:pPr indent="-342900" lvl="0" marL="571500" rtl="0" algn="just">
              <a:lnSpc>
                <a:spcPct val="100000"/>
              </a:lnSpc>
              <a:spcBef>
                <a:spcPts val="0"/>
              </a:spcBef>
              <a:spcAft>
                <a:spcPts val="0"/>
              </a:spcAft>
              <a:buSzPts val="2400"/>
              <a:buFont typeface="Arial"/>
              <a:buChar char="•"/>
            </a:pPr>
            <a:r>
              <a:rPr b="0" lang="en-US" sz="2000"/>
              <a:t>Highlight available support (mentoring, language help)</a:t>
            </a:r>
            <a:endParaRPr b="0" sz="2000"/>
          </a:p>
          <a:p>
            <a:pPr indent="-342900" lvl="0" marL="571500" rtl="0" algn="just">
              <a:lnSpc>
                <a:spcPct val="100000"/>
              </a:lnSpc>
              <a:spcBef>
                <a:spcPts val="0"/>
              </a:spcBef>
              <a:spcAft>
                <a:spcPts val="0"/>
              </a:spcAft>
              <a:buSzPts val="2400"/>
              <a:buFont typeface="Arial"/>
              <a:buChar char="•"/>
            </a:pPr>
            <a:r>
              <a:rPr b="0" lang="en-US" sz="2000"/>
              <a:t>Use diverse recruitment channels</a:t>
            </a:r>
            <a:endParaRPr b="0" sz="2000"/>
          </a:p>
          <a:p>
            <a:pPr indent="0" lvl="0" marL="228600" rtl="0" algn="just">
              <a:lnSpc>
                <a:spcPct val="100000"/>
              </a:lnSpc>
              <a:spcBef>
                <a:spcPts val="0"/>
              </a:spcBef>
              <a:spcAft>
                <a:spcPts val="0"/>
              </a:spcAft>
              <a:buSzPts val="2400"/>
              <a:buNone/>
            </a:pPr>
            <a:r>
              <a:t/>
            </a:r>
            <a:endParaRPr b="0" sz="2000"/>
          </a:p>
          <a:p>
            <a:pPr indent="0" lvl="0" marL="228600" rtl="0" algn="just">
              <a:lnSpc>
                <a:spcPct val="100000"/>
              </a:lnSpc>
              <a:spcBef>
                <a:spcPts val="0"/>
              </a:spcBef>
              <a:spcAft>
                <a:spcPts val="0"/>
              </a:spcAft>
              <a:buSzPts val="2400"/>
              <a:buNone/>
            </a:pPr>
            <a:r>
              <a:rPr b="0" lang="en-US" sz="2000"/>
              <a:t>A good job ad is your first chance to attract the best talent!</a:t>
            </a:r>
            <a:endParaRPr/>
          </a:p>
          <a:p>
            <a:pPr indent="-228600" lvl="0" marL="457200" rtl="0" algn="just">
              <a:lnSpc>
                <a:spcPct val="100000"/>
              </a:lnSpc>
              <a:spcBef>
                <a:spcPts val="0"/>
              </a:spcBef>
              <a:spcAft>
                <a:spcPts val="0"/>
              </a:spcAft>
              <a:buSzPts val="2400"/>
              <a:buNone/>
            </a:pPr>
            <a:r>
              <a:rPr b="0" lang="en-US" sz="2000"/>
              <a:t> </a:t>
            </a:r>
            <a:endParaRPr b="0" sz="2000"/>
          </a:p>
          <a:p>
            <a:pPr indent="-228600" lvl="0" marL="457200" marR="0" rtl="0" algn="l">
              <a:lnSpc>
                <a:spcPct val="100000"/>
              </a:lnSpc>
              <a:spcBef>
                <a:spcPts val="0"/>
              </a:spcBef>
              <a:spcAft>
                <a:spcPts val="0"/>
              </a:spcAft>
              <a:buClr>
                <a:srgbClr val="E36C34"/>
              </a:buClr>
              <a:buSzPts val="2400"/>
              <a:buFont typeface="Arial"/>
              <a:buNone/>
            </a:pPr>
            <a:r>
              <a:t/>
            </a:r>
            <a:endParaRPr/>
          </a:p>
        </p:txBody>
      </p:sp>
      <p:pic>
        <p:nvPicPr>
          <p:cNvPr id="395" name="Google Shape;395;p12"/>
          <p:cNvPicPr preferRelativeResize="0"/>
          <p:nvPr>
            <p:ph idx="8" type="pic"/>
          </p:nvPr>
        </p:nvPicPr>
        <p:blipFill rotWithShape="1">
          <a:blip r:embed="rId3">
            <a:alphaModFix/>
          </a:blip>
          <a:srcRect b="0" l="28179" r="28179" t="0"/>
          <a:stretch/>
        </p:blipFill>
        <p:spPr>
          <a:xfrm>
            <a:off x="0" y="0"/>
            <a:ext cx="3577701" cy="6858000"/>
          </a:xfrm>
          <a:prstGeom prst="rect">
            <a:avLst/>
          </a:prstGeom>
          <a:solidFill>
            <a:srgbClr val="D8D8D8"/>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3bb8c80c955_1_17"/>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Common Exclusionary Phrases in Job Ads</a:t>
            </a:r>
            <a:endParaRPr/>
          </a:p>
          <a:p>
            <a:pPr indent="0" lvl="0" marL="0" rtl="0" algn="l">
              <a:lnSpc>
                <a:spcPct val="90000"/>
              </a:lnSpc>
              <a:spcBef>
                <a:spcPts val="0"/>
              </a:spcBef>
              <a:spcAft>
                <a:spcPts val="0"/>
              </a:spcAft>
              <a:buSzPts val="3600"/>
              <a:buNone/>
            </a:pPr>
            <a:r>
              <a:t/>
            </a:r>
            <a:endParaRPr/>
          </a:p>
        </p:txBody>
      </p:sp>
      <p:sp>
        <p:nvSpPr>
          <p:cNvPr id="401" name="Google Shape;401;g3bb8c80c955_1_17"/>
          <p:cNvSpPr txBox="1"/>
          <p:nvPr>
            <p:ph idx="2" type="body"/>
          </p:nvPr>
        </p:nvSpPr>
        <p:spPr>
          <a:xfrm>
            <a:off x="904850" y="1989050"/>
            <a:ext cx="10053000" cy="43926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t/>
            </a:r>
            <a:endParaRPr/>
          </a:p>
          <a:p>
            <a:pPr indent="-228600" lvl="0" marL="228600" rtl="0" algn="l">
              <a:lnSpc>
                <a:spcPct val="103333"/>
              </a:lnSpc>
              <a:spcBef>
                <a:spcPts val="1200"/>
              </a:spcBef>
              <a:spcAft>
                <a:spcPts val="0"/>
              </a:spcAft>
              <a:buClr>
                <a:srgbClr val="633547"/>
              </a:buClr>
              <a:buSzPts val="2400"/>
              <a:buNone/>
            </a:pPr>
            <a:r>
              <a:t/>
            </a:r>
            <a:endParaRPr/>
          </a:p>
        </p:txBody>
      </p:sp>
      <p:graphicFrame>
        <p:nvGraphicFramePr>
          <p:cNvPr id="402" name="Google Shape;402;g3bb8c80c955_1_17"/>
          <p:cNvGraphicFramePr/>
          <p:nvPr/>
        </p:nvGraphicFramePr>
        <p:xfrm>
          <a:off x="1402080" y="1630595"/>
          <a:ext cx="3000000" cy="3000000"/>
        </p:xfrm>
        <a:graphic>
          <a:graphicData uri="http://schemas.openxmlformats.org/drawingml/2006/table">
            <a:tbl>
              <a:tblPr bandRow="1" firstRow="1">
                <a:noFill/>
                <a:tableStyleId>{0FFCC9CA-CDEB-4CE4-947E-EDF274F3330F}</a:tableStyleId>
              </a:tblPr>
              <a:tblGrid>
                <a:gridCol w="3168825"/>
                <a:gridCol w="3193475"/>
                <a:gridCol w="3193475"/>
              </a:tblGrid>
              <a:tr h="732975">
                <a:tc>
                  <a:txBody>
                    <a:bodyPr/>
                    <a:lstStyle/>
                    <a:p>
                      <a:pPr indent="0" lvl="0" marL="0" marR="0" rtl="0" algn="ctr">
                        <a:lnSpc>
                          <a:spcPct val="107000"/>
                        </a:lnSpc>
                        <a:spcBef>
                          <a:spcPts val="0"/>
                        </a:spcBef>
                        <a:spcAft>
                          <a:spcPts val="0"/>
                        </a:spcAft>
                        <a:buClr>
                          <a:srgbClr val="000000"/>
                        </a:buClr>
                        <a:buSzPts val="1600"/>
                        <a:buFont typeface="Arial"/>
                        <a:buNone/>
                      </a:pPr>
                      <a:r>
                        <a:rPr b="1" lang="en-US" sz="1600" u="none" cap="none" strike="noStrike">
                          <a:solidFill>
                            <a:srgbClr val="000000"/>
                          </a:solidFill>
                          <a:latin typeface="Calibri"/>
                          <a:ea typeface="Calibri"/>
                          <a:cs typeface="Calibri"/>
                          <a:sym typeface="Calibri"/>
                        </a:rPr>
                        <a:t>Example (problematic)</a:t>
                      </a:r>
                      <a:endParaRPr sz="1600" u="none" cap="none" strike="noStrike">
                        <a:solidFill>
                          <a:srgbClr val="000000"/>
                        </a:solidFill>
                        <a:latin typeface="Calibri"/>
                        <a:ea typeface="Calibri"/>
                        <a:cs typeface="Calibri"/>
                        <a:sym typeface="Calibri"/>
                      </a:endParaRPr>
                    </a:p>
                  </a:txBody>
                  <a:tcPr marT="9525" marB="9525" marR="9525" marL="9525" anchor="ctr"/>
                </a:tc>
                <a:tc>
                  <a:txBody>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How it may discourage candidates</a:t>
                      </a:r>
                      <a:endParaRPr sz="1600" u="none" cap="none" strike="noStrike">
                        <a:solidFill>
                          <a:srgbClr val="000000"/>
                        </a:solidFill>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Inclusive alternative</a:t>
                      </a:r>
                      <a:endParaRPr sz="1600" u="none" cap="none" strike="noStrike">
                        <a:solidFill>
                          <a:srgbClr val="000000"/>
                        </a:solidFill>
                        <a:latin typeface="Calibri"/>
                        <a:ea typeface="Calibri"/>
                        <a:cs typeface="Calibri"/>
                        <a:sym typeface="Calibri"/>
                      </a:endParaRPr>
                    </a:p>
                  </a:txBody>
                  <a:tcPr marT="45725" marB="45725" marR="91450" marL="91450"/>
                </a:tc>
              </a:tr>
              <a:tr h="669875">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Native speaker</a:t>
                      </a:r>
                      <a:endParaRPr sz="1600" u="none" cap="none" strike="noStrike">
                        <a:solidFill>
                          <a:srgbClr val="000000"/>
                        </a:solidFill>
                        <a:latin typeface="Calibri"/>
                        <a:ea typeface="Calibri"/>
                        <a:cs typeface="Calibri"/>
                        <a:sym typeface="Calibri"/>
                      </a:endParaRPr>
                    </a:p>
                  </a:txBody>
                  <a:tcPr marT="9525" marB="9525" marR="9525" marL="9525" anchor="ctr"/>
                </a:tc>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Non-native speakers may not apply</a:t>
                      </a:r>
                      <a:endParaRPr sz="1600" u="none" cap="none" strike="noStrike">
                        <a:solidFill>
                          <a:srgbClr val="000000"/>
                        </a:solidFill>
                        <a:latin typeface="Calibri"/>
                        <a:ea typeface="Calibri"/>
                        <a:cs typeface="Calibri"/>
                        <a:sym typeface="Calibri"/>
                      </a:endParaRPr>
                    </a:p>
                  </a:txBody>
                  <a:tcPr marT="9525" marB="9525" marR="9525" marL="9525" anchor="ctr"/>
                </a:tc>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Language skills sufficient for daily work</a:t>
                      </a:r>
                      <a:endParaRPr sz="1600" u="none" cap="none" strike="noStrike">
                        <a:solidFill>
                          <a:srgbClr val="000000"/>
                        </a:solidFill>
                        <a:latin typeface="Calibri"/>
                        <a:ea typeface="Calibri"/>
                        <a:cs typeface="Calibri"/>
                        <a:sym typeface="Calibri"/>
                      </a:endParaRPr>
                    </a:p>
                  </a:txBody>
                  <a:tcPr marT="9525" marB="9525" marR="9525" marL="9525" anchor="ctr"/>
                </a:tc>
              </a:tr>
              <a:tr h="669875">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Work experience required</a:t>
                      </a:r>
                      <a:endParaRPr sz="1600" u="none" cap="none" strike="noStrike">
                        <a:solidFill>
                          <a:srgbClr val="000000"/>
                        </a:solidFill>
                        <a:latin typeface="Calibri"/>
                        <a:ea typeface="Calibri"/>
                        <a:cs typeface="Calibri"/>
                        <a:sym typeface="Calibri"/>
                      </a:endParaRPr>
                    </a:p>
                  </a:txBody>
                  <a:tcPr marT="9525" marB="9525" marR="9525" marL="9525" anchor="ctr"/>
                </a:tc>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International candidates feel excluded</a:t>
                      </a:r>
                      <a:endParaRPr sz="1600" u="none" cap="none" strike="noStrike">
                        <a:solidFill>
                          <a:srgbClr val="000000"/>
                        </a:solidFill>
                        <a:latin typeface="Calibri"/>
                        <a:ea typeface="Calibri"/>
                        <a:cs typeface="Calibri"/>
                        <a:sym typeface="Calibri"/>
                      </a:endParaRPr>
                    </a:p>
                  </a:txBody>
                  <a:tcPr marT="9525" marB="9525" marR="9525" marL="9525" anchor="ctr"/>
                </a:tc>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 Relevant experience, any location</a:t>
                      </a:r>
                      <a:endParaRPr sz="1600" u="none" cap="none" strike="noStrike">
                        <a:solidFill>
                          <a:srgbClr val="000000"/>
                        </a:solidFill>
                        <a:latin typeface="Calibri"/>
                        <a:ea typeface="Calibri"/>
                        <a:cs typeface="Calibri"/>
                        <a:sym typeface="Calibri"/>
                      </a:endParaRPr>
                    </a:p>
                  </a:txBody>
                  <a:tcPr marT="9525" marB="9525" marR="9525" marL="9525" anchor="ctr"/>
                </a:tc>
              </a:tr>
              <a:tr h="669875">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Young, dynamic team</a:t>
                      </a:r>
                      <a:endParaRPr sz="1600" u="none" cap="none" strike="noStrike">
                        <a:solidFill>
                          <a:srgbClr val="000000"/>
                        </a:solidFill>
                        <a:latin typeface="Calibri"/>
                        <a:ea typeface="Calibri"/>
                        <a:cs typeface="Calibri"/>
                        <a:sym typeface="Calibri"/>
                      </a:endParaRPr>
                    </a:p>
                  </a:txBody>
                  <a:tcPr marT="9525" marB="9525" marR="9525" marL="9525" anchor="ctr"/>
                </a:tc>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Age or cultural assumptions</a:t>
                      </a:r>
                      <a:endParaRPr sz="1600" u="none" cap="none" strike="noStrike">
                        <a:solidFill>
                          <a:srgbClr val="000000"/>
                        </a:solidFill>
                        <a:latin typeface="Calibri"/>
                        <a:ea typeface="Calibri"/>
                        <a:cs typeface="Calibri"/>
                        <a:sym typeface="Calibri"/>
                      </a:endParaRPr>
                    </a:p>
                  </a:txBody>
                  <a:tcPr marT="9525" marB="9525" marR="9525" marL="9525" anchor="ctr"/>
                </a:tc>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Collaborative and open-minded team</a:t>
                      </a:r>
                      <a:endParaRPr sz="1600" u="none" cap="none" strike="noStrike">
                        <a:solidFill>
                          <a:srgbClr val="000000"/>
                        </a:solidFill>
                        <a:latin typeface="Calibri"/>
                        <a:ea typeface="Calibri"/>
                        <a:cs typeface="Calibri"/>
                        <a:sym typeface="Calibri"/>
                      </a:endParaRPr>
                    </a:p>
                  </a:txBody>
                  <a:tcPr marT="9525" marB="9525" marR="9525" marL="9525" anchor="ctr"/>
                </a:tc>
              </a:tr>
              <a:tr h="669875">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Immediate availability required</a:t>
                      </a:r>
                      <a:endParaRPr sz="1600" u="none" cap="none" strike="noStrike">
                        <a:solidFill>
                          <a:srgbClr val="000000"/>
                        </a:solidFill>
                        <a:latin typeface="Calibri"/>
                        <a:ea typeface="Calibri"/>
                        <a:cs typeface="Calibri"/>
                        <a:sym typeface="Calibri"/>
                      </a:endParaRPr>
                    </a:p>
                  </a:txBody>
                  <a:tcPr marT="9525" marB="9525" marR="9525" marL="9525" anchor="ctr"/>
                </a:tc>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Some candidates need visa or relocation time</a:t>
                      </a:r>
                      <a:endParaRPr sz="1600" u="none" cap="none" strike="noStrike">
                        <a:solidFill>
                          <a:srgbClr val="000000"/>
                        </a:solidFill>
                        <a:latin typeface="Calibri"/>
                        <a:ea typeface="Calibri"/>
                        <a:cs typeface="Calibri"/>
                        <a:sym typeface="Calibri"/>
                      </a:endParaRPr>
                    </a:p>
                  </a:txBody>
                  <a:tcPr marT="9525" marB="9525" marR="9525" marL="9525" anchor="ctr"/>
                </a:tc>
                <a:tc>
                  <a:txBody>
                    <a:bodyPr/>
                    <a:lstStyle/>
                    <a:p>
                      <a:pPr indent="0" lvl="0" marL="0" marR="0" rtl="0" algn="l">
                        <a:lnSpc>
                          <a:spcPct val="107000"/>
                        </a:lnSpc>
                        <a:spcBef>
                          <a:spcPts val="0"/>
                        </a:spcBef>
                        <a:spcAft>
                          <a:spcPts val="0"/>
                        </a:spcAft>
                        <a:buClr>
                          <a:srgbClr val="000000"/>
                        </a:buClr>
                        <a:buSzPts val="1600"/>
                        <a:buFont typeface="Arial"/>
                        <a:buNone/>
                      </a:pPr>
                      <a:r>
                        <a:rPr lang="en-US" sz="1600" u="none" cap="none" strike="noStrike">
                          <a:solidFill>
                            <a:srgbClr val="000000"/>
                          </a:solidFill>
                          <a:latin typeface="Calibri"/>
                          <a:ea typeface="Calibri"/>
                          <a:cs typeface="Calibri"/>
                          <a:sym typeface="Calibri"/>
                        </a:rPr>
                        <a:t>Start date flexible within first month</a:t>
                      </a:r>
                      <a:endParaRPr sz="1600" u="none" cap="none" strike="noStrike">
                        <a:solidFill>
                          <a:srgbClr val="000000"/>
                        </a:solidFill>
                        <a:latin typeface="Calibri"/>
                        <a:ea typeface="Calibri"/>
                        <a:cs typeface="Calibri"/>
                        <a:sym typeface="Calibri"/>
                      </a:endParaRPr>
                    </a:p>
                  </a:txBody>
                  <a:tcPr marT="9525" marB="9525" marR="9525" marL="9525" anchor="ct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3bb8c80c955_1_34"/>
          <p:cNvSpPr txBox="1"/>
          <p:nvPr>
            <p:ph idx="1" type="body"/>
          </p:nvPr>
        </p:nvSpPr>
        <p:spPr>
          <a:xfrm>
            <a:off x="4496151" y="1555750"/>
            <a:ext cx="7156274" cy="4063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2400"/>
              <a:buFont typeface="Arial"/>
              <a:buNone/>
            </a:pPr>
            <a:r>
              <a:rPr b="1" lang="en-US"/>
              <a:t>	</a:t>
            </a:r>
            <a:r>
              <a:rPr lang="en-US"/>
              <a:t>Step 1: Take one real job ad from your company.</a:t>
            </a:r>
            <a:br>
              <a:rPr lang="en-US"/>
            </a:br>
            <a:r>
              <a:rPr lang="en-US"/>
              <a:t>Step 2: Identify 3 phrases that might exclude skilled migrant women.</a:t>
            </a:r>
            <a:br>
              <a:rPr lang="en-US"/>
            </a:br>
            <a:r>
              <a:rPr lang="en-US"/>
              <a:t>Step 3: Rewrite them in a skills-focused, inclusive way.</a:t>
            </a:r>
            <a:br>
              <a:rPr lang="en-US"/>
            </a:br>
            <a:r>
              <a:rPr lang="en-US"/>
              <a:t>Step 4: Discuss: Will this broaden your talent pool?</a:t>
            </a:r>
            <a:endParaRPr/>
          </a:p>
          <a:p>
            <a:pPr indent="-228600" lvl="0" marL="457200" marR="0" rtl="0" algn="l">
              <a:lnSpc>
                <a:spcPct val="90000"/>
              </a:lnSpc>
              <a:spcBef>
                <a:spcPts val="1000"/>
              </a:spcBef>
              <a:spcAft>
                <a:spcPts val="0"/>
              </a:spcAft>
              <a:buClr>
                <a:schemeClr val="lt1"/>
              </a:buClr>
              <a:buSzPts val="2400"/>
              <a:buFont typeface="Arial"/>
              <a:buNone/>
            </a:pPr>
            <a:r>
              <a:rPr b="1" lang="en-US"/>
              <a:t>	Practical tip: Small wording changes can dramatically increase applications from highly skilled candidates who would otherwise self-exclude.</a:t>
            </a:r>
            <a:endParaRPr/>
          </a:p>
        </p:txBody>
      </p:sp>
      <p:sp>
        <p:nvSpPr>
          <p:cNvPr id="409" name="Google Shape;409;g3bb8c80c955_1_34"/>
          <p:cNvSpPr/>
          <p:nvPr/>
        </p:nvSpPr>
        <p:spPr>
          <a:xfrm>
            <a:off x="3111500" y="757850"/>
            <a:ext cx="8541000" cy="62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410" name="Google Shape;410;g3bb8c80c955_1_34"/>
          <p:cNvSpPr txBox="1"/>
          <p:nvPr/>
        </p:nvSpPr>
        <p:spPr>
          <a:xfrm>
            <a:off x="4626263" y="702761"/>
            <a:ext cx="8541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Check your job ad</a:t>
            </a:r>
            <a:endParaRPr b="1" i="0" sz="3600" u="none" cap="none" strike="noStrike">
              <a:solidFill>
                <a:srgbClr val="E36C34"/>
              </a:solidFill>
              <a:latin typeface="Calibri"/>
              <a:ea typeface="Calibri"/>
              <a:cs typeface="Calibri"/>
              <a:sym typeface="Calibri"/>
            </a:endParaRPr>
          </a:p>
        </p:txBody>
      </p:sp>
      <p:pic>
        <p:nvPicPr>
          <p:cNvPr id="411" name="Google Shape;411;g3bb8c80c955_1_34"/>
          <p:cNvPicPr preferRelativeResize="0"/>
          <p:nvPr>
            <p:ph idx="2" type="pic"/>
          </p:nvPr>
        </p:nvPicPr>
        <p:blipFill rotWithShape="1">
          <a:blip r:embed="rId3">
            <a:alphaModFix/>
          </a:blip>
          <a:srcRect b="0" l="21718" r="21718" t="0"/>
          <a:stretch/>
        </p:blipFill>
        <p:spPr>
          <a:xfrm>
            <a:off x="388401" y="385460"/>
            <a:ext cx="4107750" cy="6087079"/>
          </a:xfrm>
          <a:prstGeom prst="rect">
            <a:avLst/>
          </a:prstGeom>
          <a:solidFill>
            <a:srgbClr val="BFBFBF"/>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6"/>
          <p:cNvPicPr preferRelativeResize="0"/>
          <p:nvPr>
            <p:ph idx="14" type="pic"/>
          </p:nvPr>
        </p:nvPicPr>
        <p:blipFill rotWithShape="1">
          <a:blip r:embed="rId3">
            <a:alphaModFix/>
          </a:blip>
          <a:srcRect b="48004" l="0" r="0" t="26986"/>
          <a:stretch/>
        </p:blipFill>
        <p:spPr>
          <a:xfrm>
            <a:off x="788894" y="340862"/>
            <a:ext cx="11403106" cy="1903699"/>
          </a:xfrm>
          <a:prstGeom prst="rect">
            <a:avLst/>
          </a:prstGeom>
          <a:solidFill>
            <a:srgbClr val="BFBFBF"/>
          </a:solidFill>
          <a:ln>
            <a:noFill/>
          </a:ln>
        </p:spPr>
      </p:pic>
      <p:sp>
        <p:nvSpPr>
          <p:cNvPr id="267" name="Google Shape;267;p6"/>
          <p:cNvSpPr txBox="1"/>
          <p:nvPr>
            <p:ph idx="1" type="body"/>
          </p:nvPr>
        </p:nvSpPr>
        <p:spPr>
          <a:xfrm>
            <a:off x="2089770" y="2542435"/>
            <a:ext cx="700387" cy="5664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01</a:t>
            </a:r>
            <a:endParaRPr/>
          </a:p>
        </p:txBody>
      </p:sp>
      <p:sp>
        <p:nvSpPr>
          <p:cNvPr id="268" name="Google Shape;268;p6"/>
          <p:cNvSpPr txBox="1"/>
          <p:nvPr>
            <p:ph idx="2" type="body"/>
          </p:nvPr>
        </p:nvSpPr>
        <p:spPr>
          <a:xfrm>
            <a:off x="2815882" y="2542436"/>
            <a:ext cx="8298215" cy="5664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2200"/>
              <a:buNone/>
            </a:pPr>
            <a:r>
              <a:rPr lang="en-US"/>
              <a:t>Objective of the Module</a:t>
            </a:r>
            <a:endParaRPr/>
          </a:p>
        </p:txBody>
      </p:sp>
      <p:sp>
        <p:nvSpPr>
          <p:cNvPr id="269" name="Google Shape;269;p6"/>
          <p:cNvSpPr txBox="1"/>
          <p:nvPr>
            <p:ph idx="3" type="body"/>
          </p:nvPr>
        </p:nvSpPr>
        <p:spPr>
          <a:xfrm>
            <a:off x="2089770" y="3120297"/>
            <a:ext cx="700387" cy="5664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02</a:t>
            </a:r>
            <a:endParaRPr/>
          </a:p>
        </p:txBody>
      </p:sp>
      <p:sp>
        <p:nvSpPr>
          <p:cNvPr id="270" name="Google Shape;270;p6"/>
          <p:cNvSpPr txBox="1"/>
          <p:nvPr>
            <p:ph idx="4" type="body"/>
          </p:nvPr>
        </p:nvSpPr>
        <p:spPr>
          <a:xfrm>
            <a:off x="2815882" y="3120298"/>
            <a:ext cx="8298215" cy="5664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2200"/>
              <a:buNone/>
            </a:pPr>
            <a:r>
              <a:rPr lang="en-US"/>
              <a:t>Legal Framework &amp; Employer Responsibilities</a:t>
            </a:r>
            <a:endParaRPr/>
          </a:p>
        </p:txBody>
      </p:sp>
      <p:sp>
        <p:nvSpPr>
          <p:cNvPr id="271" name="Google Shape;271;p6"/>
          <p:cNvSpPr txBox="1"/>
          <p:nvPr>
            <p:ph idx="5" type="body"/>
          </p:nvPr>
        </p:nvSpPr>
        <p:spPr>
          <a:xfrm>
            <a:off x="2089770" y="3699366"/>
            <a:ext cx="700387" cy="5664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03</a:t>
            </a:r>
            <a:endParaRPr/>
          </a:p>
        </p:txBody>
      </p:sp>
      <p:sp>
        <p:nvSpPr>
          <p:cNvPr id="272" name="Google Shape;272;p6"/>
          <p:cNvSpPr txBox="1"/>
          <p:nvPr>
            <p:ph idx="6" type="body"/>
          </p:nvPr>
        </p:nvSpPr>
        <p:spPr>
          <a:xfrm>
            <a:off x="2815882" y="3699367"/>
            <a:ext cx="8298215" cy="566444"/>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1200"/>
              </a:spcAft>
              <a:buSzPts val="2200"/>
              <a:buNone/>
            </a:pPr>
            <a:r>
              <a:rPr lang="en-US"/>
              <a:t>Inclusive Recruitment &amp; Job Ads</a:t>
            </a:r>
            <a:endParaRPr/>
          </a:p>
        </p:txBody>
      </p:sp>
      <p:sp>
        <p:nvSpPr>
          <p:cNvPr id="273" name="Google Shape;273;p6"/>
          <p:cNvSpPr txBox="1"/>
          <p:nvPr>
            <p:ph idx="7" type="body"/>
          </p:nvPr>
        </p:nvSpPr>
        <p:spPr>
          <a:xfrm>
            <a:off x="2089770" y="4281692"/>
            <a:ext cx="700387" cy="5664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36C34"/>
              </a:buClr>
              <a:buSzPts val="3200"/>
              <a:buNone/>
            </a:pPr>
            <a:r>
              <a:rPr lang="en-US"/>
              <a:t>04</a:t>
            </a:r>
            <a:endParaRPr/>
          </a:p>
        </p:txBody>
      </p:sp>
      <p:sp>
        <p:nvSpPr>
          <p:cNvPr id="274" name="Google Shape;274;p6"/>
          <p:cNvSpPr txBox="1"/>
          <p:nvPr>
            <p:ph idx="8" type="body"/>
          </p:nvPr>
        </p:nvSpPr>
        <p:spPr>
          <a:xfrm>
            <a:off x="2815882" y="4281693"/>
            <a:ext cx="8298215" cy="566444"/>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2200"/>
              <a:buNone/>
            </a:pPr>
            <a:r>
              <a:rPr lang="en-US"/>
              <a:t>Onboarding &amp; Early Integration</a:t>
            </a:r>
            <a:endParaRPr/>
          </a:p>
        </p:txBody>
      </p:sp>
      <p:sp>
        <p:nvSpPr>
          <p:cNvPr id="275" name="Google Shape;275;p6"/>
          <p:cNvSpPr/>
          <p:nvPr/>
        </p:nvSpPr>
        <p:spPr>
          <a:xfrm>
            <a:off x="345172" y="1007603"/>
            <a:ext cx="2974383"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276" name="Google Shape;276;p6"/>
          <p:cNvSpPr txBox="1"/>
          <p:nvPr/>
        </p:nvSpPr>
        <p:spPr>
          <a:xfrm>
            <a:off x="529195" y="1059901"/>
            <a:ext cx="257769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CONTENTS</a:t>
            </a:r>
            <a:endParaRPr b="0" i="0" sz="1400" u="none" cap="none" strike="noStrike">
              <a:solidFill>
                <a:srgbClr val="000000"/>
              </a:solidFill>
              <a:latin typeface="Arial"/>
              <a:ea typeface="Arial"/>
              <a:cs typeface="Arial"/>
              <a:sym typeface="Arial"/>
            </a:endParaRPr>
          </a:p>
        </p:txBody>
      </p:sp>
      <p:sp>
        <p:nvSpPr>
          <p:cNvPr id="277" name="Google Shape;277;p6"/>
          <p:cNvSpPr txBox="1"/>
          <p:nvPr/>
        </p:nvSpPr>
        <p:spPr>
          <a:xfrm>
            <a:off x="2089770" y="4864018"/>
            <a:ext cx="700387" cy="56644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E36C34"/>
              </a:buClr>
              <a:buSzPts val="3200"/>
              <a:buFont typeface="Arial"/>
              <a:buNone/>
            </a:pPr>
            <a:r>
              <a:rPr b="1" i="0" lang="en-US" sz="3200" u="none" cap="none" strike="noStrike">
                <a:solidFill>
                  <a:srgbClr val="E36C34"/>
                </a:solidFill>
                <a:latin typeface="Calibri"/>
                <a:ea typeface="Calibri"/>
                <a:cs typeface="Calibri"/>
                <a:sym typeface="Calibri"/>
              </a:rPr>
              <a:t>05</a:t>
            </a:r>
            <a:endParaRPr b="1" i="0" sz="3200" u="none" cap="none" strike="noStrike">
              <a:solidFill>
                <a:srgbClr val="E36C34"/>
              </a:solidFill>
              <a:latin typeface="Calibri"/>
              <a:ea typeface="Calibri"/>
              <a:cs typeface="Calibri"/>
              <a:sym typeface="Calibri"/>
            </a:endParaRPr>
          </a:p>
        </p:txBody>
      </p:sp>
      <p:sp>
        <p:nvSpPr>
          <p:cNvPr id="278" name="Google Shape;278;p6"/>
          <p:cNvSpPr txBox="1"/>
          <p:nvPr/>
        </p:nvSpPr>
        <p:spPr>
          <a:xfrm>
            <a:off x="2815882" y="4864018"/>
            <a:ext cx="8298215" cy="5664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633547"/>
              </a:buClr>
              <a:buSzPts val="2200"/>
              <a:buFont typeface="Arial"/>
              <a:buNone/>
            </a:pPr>
            <a:r>
              <a:rPr b="0" i="0" lang="en-US" sz="2200" u="none" cap="none" strike="noStrike">
                <a:solidFill>
                  <a:srgbClr val="633547"/>
                </a:solidFill>
                <a:latin typeface="Calibri"/>
                <a:ea typeface="Calibri"/>
                <a:cs typeface="Calibri"/>
                <a:sym typeface="Calibri"/>
              </a:rPr>
              <a:t>Retention &amp; Employee Engagement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3bb8c80c955_1_24"/>
          <p:cNvSpPr txBox="1"/>
          <p:nvPr>
            <p:ph idx="1" type="body"/>
          </p:nvPr>
        </p:nvSpPr>
        <p:spPr>
          <a:xfrm>
            <a:off x="4496150" y="1068050"/>
            <a:ext cx="7276347" cy="3769284"/>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400"/>
              <a:buNone/>
            </a:pPr>
            <a:r>
              <a:t/>
            </a:r>
            <a:endParaRPr/>
          </a:p>
          <a:p>
            <a:pPr indent="-381000" lvl="0" marL="457200" rtl="0" algn="l">
              <a:lnSpc>
                <a:spcPct val="115000"/>
              </a:lnSpc>
              <a:spcBef>
                <a:spcPts val="1200"/>
              </a:spcBef>
              <a:spcAft>
                <a:spcPts val="0"/>
              </a:spcAft>
              <a:buSzPts val="2400"/>
              <a:buChar char="●"/>
            </a:pPr>
            <a:r>
              <a:rPr lang="en-US"/>
              <a:t>Review all job ads for exclusionary phrases.</a:t>
            </a:r>
            <a:endParaRPr/>
          </a:p>
          <a:p>
            <a:pPr indent="-381000" lvl="0" marL="457200" rtl="0" algn="l">
              <a:lnSpc>
                <a:spcPct val="115000"/>
              </a:lnSpc>
              <a:spcBef>
                <a:spcPts val="1200"/>
              </a:spcBef>
              <a:spcAft>
                <a:spcPts val="0"/>
              </a:spcAft>
              <a:buSzPts val="2400"/>
              <a:buChar char="●"/>
            </a:pPr>
            <a:r>
              <a:rPr lang="en-US"/>
              <a:t>Focus on skills and experience, not only local background.</a:t>
            </a:r>
            <a:endParaRPr/>
          </a:p>
          <a:p>
            <a:pPr indent="-381000" lvl="0" marL="457200" rtl="0" algn="l">
              <a:lnSpc>
                <a:spcPct val="115000"/>
              </a:lnSpc>
              <a:spcBef>
                <a:spcPts val="1200"/>
              </a:spcBef>
              <a:spcAft>
                <a:spcPts val="0"/>
              </a:spcAft>
              <a:buSzPts val="2400"/>
              <a:buChar char="●"/>
            </a:pPr>
            <a:r>
              <a:rPr lang="en-US"/>
              <a:t>Ensure salary and benefits are transparent.</a:t>
            </a:r>
            <a:endParaRPr/>
          </a:p>
          <a:p>
            <a:pPr indent="-381000" lvl="0" marL="457200" rtl="0" algn="l">
              <a:lnSpc>
                <a:spcPct val="115000"/>
              </a:lnSpc>
              <a:spcBef>
                <a:spcPts val="1200"/>
              </a:spcBef>
              <a:spcAft>
                <a:spcPts val="0"/>
              </a:spcAft>
              <a:buSzPts val="2400"/>
              <a:buChar char="●"/>
            </a:pPr>
            <a:r>
              <a:rPr lang="en-US"/>
              <a:t>Include flexible start dates or remote options where possible.</a:t>
            </a:r>
            <a:endParaRPr/>
          </a:p>
          <a:p>
            <a:pPr indent="-381000" lvl="0" marL="457200" rtl="0" algn="l">
              <a:lnSpc>
                <a:spcPct val="115000"/>
              </a:lnSpc>
              <a:spcBef>
                <a:spcPts val="1200"/>
              </a:spcBef>
              <a:spcAft>
                <a:spcPts val="0"/>
              </a:spcAft>
              <a:buSzPts val="2400"/>
              <a:buChar char="●"/>
            </a:pPr>
            <a:r>
              <a:rPr lang="en-US"/>
              <a:t>Partner with NGOs or integration programs to reach qualified migrant talent.</a:t>
            </a:r>
            <a:endParaRPr/>
          </a:p>
          <a:p>
            <a:pPr indent="0" lvl="0" marL="0" rtl="0" algn="l">
              <a:lnSpc>
                <a:spcPct val="115000"/>
              </a:lnSpc>
              <a:spcBef>
                <a:spcPts val="1200"/>
              </a:spcBef>
              <a:spcAft>
                <a:spcPts val="0"/>
              </a:spcAft>
              <a:buSzPts val="2400"/>
              <a:buNone/>
            </a:pPr>
            <a:r>
              <a:t/>
            </a:r>
            <a:endParaRPr/>
          </a:p>
          <a:p>
            <a:pPr indent="-228600" lvl="0" marL="228600" rtl="0" algn="l">
              <a:lnSpc>
                <a:spcPct val="90000"/>
              </a:lnSpc>
              <a:spcBef>
                <a:spcPts val="1200"/>
              </a:spcBef>
              <a:spcAft>
                <a:spcPts val="0"/>
              </a:spcAft>
              <a:buClr>
                <a:schemeClr val="lt1"/>
              </a:buClr>
              <a:buSzPts val="2400"/>
              <a:buNone/>
            </a:pPr>
            <a:r>
              <a:t/>
            </a:r>
            <a:endParaRPr/>
          </a:p>
        </p:txBody>
      </p:sp>
      <p:sp>
        <p:nvSpPr>
          <p:cNvPr id="418" name="Google Shape;418;g3bb8c80c955_1_24"/>
          <p:cNvSpPr/>
          <p:nvPr/>
        </p:nvSpPr>
        <p:spPr>
          <a:xfrm>
            <a:off x="3111500" y="757850"/>
            <a:ext cx="8541000" cy="62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419" name="Google Shape;419;g3bb8c80c955_1_24"/>
          <p:cNvSpPr txBox="1"/>
          <p:nvPr/>
        </p:nvSpPr>
        <p:spPr>
          <a:xfrm>
            <a:off x="4496151" y="757850"/>
            <a:ext cx="85410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2800" u="none" cap="none" strike="noStrike">
                <a:solidFill>
                  <a:srgbClr val="E36C34"/>
                </a:solidFill>
                <a:latin typeface="Calibri"/>
                <a:ea typeface="Calibri"/>
                <a:cs typeface="Calibri"/>
                <a:sym typeface="Calibri"/>
              </a:rPr>
              <a:t>Quick Action Checklist for Entrepreneurs</a:t>
            </a:r>
            <a:endParaRPr b="1" i="0" sz="2800" u="none" cap="none" strike="noStrike">
              <a:solidFill>
                <a:srgbClr val="E36C34"/>
              </a:solidFill>
              <a:latin typeface="Calibri"/>
              <a:ea typeface="Calibri"/>
              <a:cs typeface="Calibri"/>
              <a:sym typeface="Calibri"/>
            </a:endParaRPr>
          </a:p>
        </p:txBody>
      </p:sp>
      <p:pic>
        <p:nvPicPr>
          <p:cNvPr id="420" name="Google Shape;420;g3bb8c80c955_1_24"/>
          <p:cNvPicPr preferRelativeResize="0"/>
          <p:nvPr>
            <p:ph idx="2" type="pic"/>
          </p:nvPr>
        </p:nvPicPr>
        <p:blipFill rotWithShape="1">
          <a:blip r:embed="rId3">
            <a:alphaModFix/>
          </a:blip>
          <a:srcRect b="0" l="21718" r="21718" t="0"/>
          <a:stretch/>
        </p:blipFill>
        <p:spPr>
          <a:xfrm>
            <a:off x="388401" y="385460"/>
            <a:ext cx="4107750" cy="6087079"/>
          </a:xfrm>
          <a:prstGeom prst="rect">
            <a:avLst/>
          </a:prstGeom>
          <a:solidFill>
            <a:srgbClr val="BFBFBF"/>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3bb8c80c955_1_42"/>
          <p:cNvSpPr txBox="1"/>
          <p:nvPr>
            <p:ph idx="1" type="body"/>
          </p:nvPr>
        </p:nvSpPr>
        <p:spPr>
          <a:xfrm>
            <a:off x="0" y="0"/>
            <a:ext cx="6222900" cy="507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2400"/>
              <a:buNone/>
            </a:pPr>
            <a:r>
              <a:t/>
            </a:r>
            <a:endParaRPr/>
          </a:p>
          <a:p>
            <a:pPr indent="-228600" lvl="0" marL="457200" marR="0" rtl="0" algn="l">
              <a:lnSpc>
                <a:spcPct val="90000"/>
              </a:lnSpc>
              <a:spcBef>
                <a:spcPts val="1000"/>
              </a:spcBef>
              <a:spcAft>
                <a:spcPts val="0"/>
              </a:spcAft>
              <a:buClr>
                <a:schemeClr val="lt1"/>
              </a:buClr>
              <a:buSzPts val="2400"/>
              <a:buFont typeface="Arial"/>
              <a:buNone/>
            </a:pPr>
            <a:r>
              <a:rPr b="1" lang="en-US" sz="2200"/>
              <a:t>Traditional recruitment often overemphasises:</a:t>
            </a:r>
            <a:endParaRPr b="1" sz="2200"/>
          </a:p>
          <a:p>
            <a:pPr indent="-342900" lvl="0" marL="571500" rtl="0" algn="l">
              <a:lnSpc>
                <a:spcPct val="90000"/>
              </a:lnSpc>
              <a:spcBef>
                <a:spcPts val="1000"/>
              </a:spcBef>
              <a:spcAft>
                <a:spcPts val="0"/>
              </a:spcAft>
              <a:buSzPts val="2400"/>
              <a:buFont typeface="Arial"/>
              <a:buChar char="•"/>
            </a:pPr>
            <a:r>
              <a:rPr lang="en-US" sz="2000"/>
              <a:t>National work experience,</a:t>
            </a:r>
            <a:endParaRPr/>
          </a:p>
          <a:p>
            <a:pPr indent="-342900" lvl="0" marL="571500" rtl="0" algn="l">
              <a:lnSpc>
                <a:spcPct val="90000"/>
              </a:lnSpc>
              <a:spcBef>
                <a:spcPts val="1000"/>
              </a:spcBef>
              <a:spcAft>
                <a:spcPts val="0"/>
              </a:spcAft>
              <a:buSzPts val="2400"/>
              <a:buFont typeface="Arial"/>
              <a:buChar char="•"/>
            </a:pPr>
            <a:r>
              <a:rPr lang="en-US" sz="2000"/>
              <a:t>Local references,</a:t>
            </a:r>
            <a:endParaRPr/>
          </a:p>
          <a:p>
            <a:pPr indent="-342900" lvl="0" marL="571500" rtl="0" algn="l">
              <a:lnSpc>
                <a:spcPct val="90000"/>
              </a:lnSpc>
              <a:spcBef>
                <a:spcPts val="1000"/>
              </a:spcBef>
              <a:spcAft>
                <a:spcPts val="0"/>
              </a:spcAft>
              <a:buSzPts val="2400"/>
              <a:buFont typeface="Arial"/>
              <a:buChar char="•"/>
            </a:pPr>
            <a:r>
              <a:rPr lang="en-US" sz="2000"/>
              <a:t>Perfect language proficiency.</a:t>
            </a:r>
            <a:endParaRPr/>
          </a:p>
          <a:p>
            <a:pPr indent="-228600" lvl="0" marL="457200" marR="0" rtl="0" algn="l">
              <a:lnSpc>
                <a:spcPct val="90000"/>
              </a:lnSpc>
              <a:spcBef>
                <a:spcPts val="1000"/>
              </a:spcBef>
              <a:spcAft>
                <a:spcPts val="0"/>
              </a:spcAft>
              <a:buClr>
                <a:schemeClr val="lt1"/>
              </a:buClr>
              <a:buSzPts val="2400"/>
              <a:buFont typeface="Arial"/>
              <a:buNone/>
            </a:pPr>
            <a:r>
              <a:rPr b="1" lang="en-US" sz="2200"/>
              <a:t>Inclusive recruitment shifts focus to:</a:t>
            </a:r>
            <a:endParaRPr b="1" sz="2200"/>
          </a:p>
          <a:p>
            <a:pPr indent="-342900" lvl="0" marL="571500" rtl="0" algn="l">
              <a:lnSpc>
                <a:spcPct val="90000"/>
              </a:lnSpc>
              <a:spcBef>
                <a:spcPts val="1000"/>
              </a:spcBef>
              <a:spcAft>
                <a:spcPts val="0"/>
              </a:spcAft>
              <a:buSzPts val="2400"/>
              <a:buFont typeface="Arial"/>
              <a:buChar char="•"/>
            </a:pPr>
            <a:r>
              <a:rPr lang="en-US" sz="2000"/>
              <a:t>Competence and transferable skills,</a:t>
            </a:r>
            <a:endParaRPr/>
          </a:p>
          <a:p>
            <a:pPr indent="-342900" lvl="0" marL="571500" rtl="0" algn="l">
              <a:lnSpc>
                <a:spcPct val="90000"/>
              </a:lnSpc>
              <a:spcBef>
                <a:spcPts val="1000"/>
              </a:spcBef>
              <a:spcAft>
                <a:spcPts val="0"/>
              </a:spcAft>
              <a:buSzPts val="2400"/>
              <a:buFont typeface="Arial"/>
              <a:buChar char="•"/>
            </a:pPr>
            <a:r>
              <a:rPr lang="en-US" sz="2000"/>
              <a:t>Demonstrated practical abilities,</a:t>
            </a:r>
            <a:endParaRPr/>
          </a:p>
          <a:p>
            <a:pPr indent="-342900" lvl="0" marL="571500" rtl="0" algn="l">
              <a:lnSpc>
                <a:spcPct val="90000"/>
              </a:lnSpc>
              <a:spcBef>
                <a:spcPts val="1000"/>
              </a:spcBef>
              <a:spcAft>
                <a:spcPts val="0"/>
              </a:spcAft>
              <a:buSzPts val="2400"/>
              <a:buFont typeface="Arial"/>
              <a:buChar char="•"/>
            </a:pPr>
            <a:r>
              <a:rPr lang="en-US" sz="2000"/>
              <a:t>Portfolio-based assessment,</a:t>
            </a:r>
            <a:endParaRPr/>
          </a:p>
          <a:p>
            <a:pPr indent="-342900" lvl="0" marL="571500" rtl="0" algn="l">
              <a:lnSpc>
                <a:spcPct val="90000"/>
              </a:lnSpc>
              <a:spcBef>
                <a:spcPts val="1000"/>
              </a:spcBef>
              <a:spcAft>
                <a:spcPts val="0"/>
              </a:spcAft>
              <a:buSzPts val="2400"/>
              <a:buFont typeface="Arial"/>
              <a:buChar char="•"/>
            </a:pPr>
            <a:r>
              <a:rPr lang="en-US" sz="2000"/>
              <a:t>Structured interviews.</a:t>
            </a:r>
            <a:endParaRPr/>
          </a:p>
          <a:p>
            <a:pPr indent="-190500" lvl="0" marL="571500" rtl="0" algn="l">
              <a:lnSpc>
                <a:spcPct val="90000"/>
              </a:lnSpc>
              <a:spcBef>
                <a:spcPts val="1000"/>
              </a:spcBef>
              <a:spcAft>
                <a:spcPts val="0"/>
              </a:spcAft>
              <a:buSzPts val="2400"/>
              <a:buFont typeface="Noto Sans Symbols"/>
              <a:buNone/>
            </a:pPr>
            <a:r>
              <a:t/>
            </a:r>
            <a:endParaRPr sz="2000"/>
          </a:p>
          <a:p>
            <a:pPr indent="-228600" lvl="0" marL="457200" marR="0" rtl="0" algn="l">
              <a:lnSpc>
                <a:spcPct val="90000"/>
              </a:lnSpc>
              <a:spcBef>
                <a:spcPts val="1000"/>
              </a:spcBef>
              <a:spcAft>
                <a:spcPts val="0"/>
              </a:spcAft>
              <a:buClr>
                <a:schemeClr val="lt1"/>
              </a:buClr>
              <a:buSzPts val="2400"/>
              <a:buFont typeface="Arial"/>
              <a:buNone/>
            </a:pPr>
            <a:r>
              <a:rPr lang="en-US" sz="2000"/>
              <a:t>Example:</a:t>
            </a:r>
            <a:br>
              <a:rPr lang="en-US" sz="2000"/>
            </a:br>
            <a:r>
              <a:rPr lang="en-US" sz="2000"/>
              <a:t>An engineer with 10 years of experience in Ukraine may lack “local experience” but possesses </a:t>
            </a:r>
            <a:r>
              <a:rPr lang="en-US" sz="2000">
                <a:extLst>
                  <a:ext uri="http://customooxmlschemas.google.com/">
                    <go:slidesCustomData xmlns:go="http://customooxmlschemas.google.com/" textRoundtripDataId="0"/>
                  </a:ext>
                </a:extLst>
              </a:rPr>
              <a:t>equivalent</a:t>
            </a:r>
            <a:r>
              <a:rPr lang="en-US" sz="2000"/>
              <a:t> technical expertise.</a:t>
            </a:r>
            <a:endParaRPr sz="2000"/>
          </a:p>
          <a:p>
            <a:pPr indent="-228600" lvl="0" marL="457200" marR="0" rtl="0" algn="l">
              <a:lnSpc>
                <a:spcPct val="90000"/>
              </a:lnSpc>
              <a:spcBef>
                <a:spcPts val="1000"/>
              </a:spcBef>
              <a:spcAft>
                <a:spcPts val="0"/>
              </a:spcAft>
              <a:buClr>
                <a:schemeClr val="lt1"/>
              </a:buClr>
              <a:buSzPts val="2400"/>
              <a:buFont typeface="Arial"/>
              <a:buNone/>
            </a:pPr>
            <a:r>
              <a:rPr lang="en-US"/>
              <a:t> </a:t>
            </a:r>
            <a:endParaRPr/>
          </a:p>
          <a:p>
            <a:pPr indent="-228600" lvl="0" marL="228600" rtl="0" algn="l">
              <a:lnSpc>
                <a:spcPct val="90000"/>
              </a:lnSpc>
              <a:spcBef>
                <a:spcPts val="120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400"/>
              <a:buNone/>
            </a:pPr>
            <a:r>
              <a:t/>
            </a:r>
            <a:endParaRPr/>
          </a:p>
        </p:txBody>
      </p:sp>
      <p:pic>
        <p:nvPicPr>
          <p:cNvPr id="426" name="Google Shape;426;g3bb8c80c955_1_42"/>
          <p:cNvPicPr preferRelativeResize="0"/>
          <p:nvPr>
            <p:ph idx="3" type="pic"/>
          </p:nvPr>
        </p:nvPicPr>
        <p:blipFill rotWithShape="1">
          <a:blip r:embed="rId3">
            <a:alphaModFix/>
          </a:blip>
          <a:srcRect b="0" l="23940" r="23946" t="0"/>
          <a:stretch/>
        </p:blipFill>
        <p:spPr>
          <a:xfrm>
            <a:off x="6083676" y="0"/>
            <a:ext cx="5361069" cy="6858002"/>
          </a:xfrm>
          <a:prstGeom prst="rect">
            <a:avLst/>
          </a:prstGeom>
          <a:solidFill>
            <a:srgbClr val="D8D8D8"/>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3be1933bf29_2_5"/>
          <p:cNvSpPr txBox="1"/>
          <p:nvPr>
            <p:ph idx="1" type="body"/>
          </p:nvPr>
        </p:nvSpPr>
        <p:spPr>
          <a:xfrm>
            <a:off x="904850" y="43065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Where to find the right talent?</a:t>
            </a:r>
            <a:endParaRPr/>
          </a:p>
        </p:txBody>
      </p:sp>
      <p:sp>
        <p:nvSpPr>
          <p:cNvPr id="432" name="Google Shape;432;g3be1933bf29_2_5"/>
          <p:cNvSpPr txBox="1"/>
          <p:nvPr>
            <p:ph idx="2" type="body"/>
          </p:nvPr>
        </p:nvSpPr>
        <p:spPr>
          <a:xfrm>
            <a:off x="904850" y="1989050"/>
            <a:ext cx="10053000" cy="439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400"/>
              <a:buNone/>
            </a:pPr>
            <a:r>
              <a:rPr lang="en-US"/>
              <a:t> </a:t>
            </a:r>
            <a:endParaRPr>
              <a:highlight>
                <a:srgbClr val="FFFF00"/>
              </a:highlight>
            </a:endParaRPr>
          </a:p>
          <a:p>
            <a:pPr indent="-228600" lvl="0" marL="228600" rtl="0" algn="l">
              <a:lnSpc>
                <a:spcPct val="103333"/>
              </a:lnSpc>
              <a:spcBef>
                <a:spcPts val="1000"/>
              </a:spcBef>
              <a:spcAft>
                <a:spcPts val="0"/>
              </a:spcAft>
              <a:buClr>
                <a:srgbClr val="633547"/>
              </a:buClr>
              <a:buSzPts val="2400"/>
              <a:buNone/>
            </a:pPr>
            <a:r>
              <a:t/>
            </a:r>
            <a:endParaRPr/>
          </a:p>
        </p:txBody>
      </p:sp>
      <p:sp>
        <p:nvSpPr>
          <p:cNvPr id="433" name="Google Shape;433;g3be1933bf29_2_5"/>
          <p:cNvSpPr txBox="1"/>
          <p:nvPr/>
        </p:nvSpPr>
        <p:spPr>
          <a:xfrm>
            <a:off x="7503934" y="6078321"/>
            <a:ext cx="5064900" cy="45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Source: WECF 2018, </a:t>
            </a:r>
            <a:br>
              <a:rPr b="0" i="0" lang="en-US" sz="1100" u="none" cap="none" strike="noStrike">
                <a:solidFill>
                  <a:srgbClr val="000000"/>
                </a:solidFill>
                <a:latin typeface="Arial"/>
                <a:ea typeface="Arial"/>
                <a:cs typeface="Arial"/>
                <a:sym typeface="Arial"/>
              </a:rPr>
            </a:br>
            <a:r>
              <a:rPr b="0" i="0" lang="en-US" sz="1100" u="none" cap="none" strike="noStrike">
                <a:solidFill>
                  <a:srgbClr val="000000"/>
                </a:solidFill>
                <a:latin typeface="Arial"/>
                <a:ea typeface="Arial"/>
                <a:cs typeface="Arial"/>
                <a:sym typeface="Arial"/>
              </a:rPr>
              <a:t>Our policy on Gender Equality, Diversity, Equity and Inclusion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3be1933bf29_2_5"/>
          <p:cNvSpPr txBox="1"/>
          <p:nvPr/>
        </p:nvSpPr>
        <p:spPr>
          <a:xfrm>
            <a:off x="707659" y="1041314"/>
            <a:ext cx="10640445" cy="426420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Writing a great job ad is only the first step — you also need to make sure it reaches the right people. Highly skilled migrant women may not look at traditional job boards, so posting only on your company website can mean missing out on top talent.</a:t>
            </a:r>
            <a:endParaRPr b="0" i="0" sz="1800" u="none" cap="none" strike="noStrike">
              <a:solidFill>
                <a:srgbClr val="000000"/>
              </a:solidFill>
              <a:latin typeface="Calibri"/>
              <a:ea typeface="Calibri"/>
              <a:cs typeface="Calibri"/>
              <a:sym typeface="Calibri"/>
            </a:endParaRPr>
          </a:p>
          <a:p>
            <a:pPr indent="-285750" lvl="0" marL="285750" marR="0" rtl="0" algn="l">
              <a:lnSpc>
                <a:spcPct val="107000"/>
              </a:lnSpc>
              <a:spcBef>
                <a:spcPts val="800"/>
              </a:spcBef>
              <a:spcAft>
                <a:spcPts val="0"/>
              </a:spcAft>
              <a:buClr>
                <a:srgbClr val="000000"/>
              </a:buClr>
              <a:buSzPts val="1800"/>
              <a:buFont typeface="Arial"/>
              <a:buChar char="•"/>
            </a:pPr>
            <a:r>
              <a:rPr b="1" i="0" lang="en-US" sz="1800" u="none" cap="none" strike="noStrike">
                <a:solidFill>
                  <a:srgbClr val="000000"/>
                </a:solidFill>
                <a:latin typeface="Calibri"/>
                <a:ea typeface="Calibri"/>
                <a:cs typeface="Calibri"/>
                <a:sym typeface="Calibri"/>
              </a:rPr>
              <a:t>Think beyond standard channels</a:t>
            </a:r>
            <a:endParaRPr b="1"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Calibri"/>
                <a:ea typeface="Calibri"/>
                <a:cs typeface="Calibri"/>
                <a:sym typeface="Calibri"/>
              </a:rPr>
              <a:t>Check professional networks, industry-specific platforms, migrant-friendly websites or NGOs, as well as social media groups </a:t>
            </a:r>
            <a:endParaRPr b="0" i="0" sz="1800" u="none" cap="none" strike="noStrike">
              <a:solidFill>
                <a:srgbClr val="000000"/>
              </a:solidFill>
              <a:latin typeface="Calibri"/>
              <a:ea typeface="Calibri"/>
              <a:cs typeface="Calibri"/>
              <a:sym typeface="Calibri"/>
            </a:endParaRPr>
          </a:p>
          <a:p>
            <a:pPr indent="-285750" lvl="0" marL="285750" marR="0" rtl="0" algn="l">
              <a:lnSpc>
                <a:spcPct val="107000"/>
              </a:lnSpc>
              <a:spcBef>
                <a:spcPts val="800"/>
              </a:spcBef>
              <a:spcAft>
                <a:spcPts val="0"/>
              </a:spcAft>
              <a:buClr>
                <a:srgbClr val="000000"/>
              </a:buClr>
              <a:buSzPts val="1800"/>
              <a:buFont typeface="Arial"/>
              <a:buChar char="•"/>
            </a:pPr>
            <a:r>
              <a:rPr b="1" i="0" lang="en-US" sz="1800" u="none" cap="none" strike="noStrike">
                <a:solidFill>
                  <a:srgbClr val="000000"/>
                </a:solidFill>
                <a:latin typeface="Calibri"/>
                <a:ea typeface="Calibri"/>
                <a:cs typeface="Calibri"/>
                <a:sym typeface="Calibri"/>
              </a:rPr>
              <a:t>Be flexible </a:t>
            </a:r>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Calibri"/>
                <a:ea typeface="Calibri"/>
                <a:cs typeface="Calibri"/>
                <a:sym typeface="Calibri"/>
              </a:rPr>
              <a:t>Offer hybrid or remote work options, clear start dates, or part-time possibilities can make your positions more accessible and attractive. </a:t>
            </a:r>
            <a:endParaRPr b="0" i="0" sz="1800" u="none" cap="none" strike="noStrike">
              <a:solidFill>
                <a:srgbClr val="000000"/>
              </a:solidFill>
              <a:latin typeface="Calibri"/>
              <a:ea typeface="Calibri"/>
              <a:cs typeface="Calibri"/>
              <a:sym typeface="Calibri"/>
            </a:endParaRPr>
          </a:p>
          <a:p>
            <a:pPr indent="-285750" lvl="0" marL="285750" marR="0" rtl="0" algn="l">
              <a:lnSpc>
                <a:spcPct val="107000"/>
              </a:lnSpc>
              <a:spcBef>
                <a:spcPts val="800"/>
              </a:spcBef>
              <a:spcAft>
                <a:spcPts val="0"/>
              </a:spcAft>
              <a:buClr>
                <a:srgbClr val="000000"/>
              </a:buClr>
              <a:buSzPts val="1800"/>
              <a:buFont typeface="Arial"/>
              <a:buChar char="•"/>
            </a:pPr>
            <a:r>
              <a:rPr b="1" i="0" lang="en-US" sz="1800" u="none" cap="none" strike="noStrike">
                <a:solidFill>
                  <a:srgbClr val="000000"/>
                </a:solidFill>
                <a:latin typeface="Calibri"/>
                <a:ea typeface="Calibri"/>
                <a:cs typeface="Calibri"/>
                <a:sym typeface="Calibri"/>
              </a:rPr>
              <a:t>Combine inclusive messaging with smart outreach</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en-US" sz="1800" u="none" cap="none" strike="noStrike">
                <a:solidFill>
                  <a:srgbClr val="000000"/>
                </a:solidFill>
                <a:latin typeface="Calibri"/>
                <a:ea typeface="Calibri"/>
                <a:cs typeface="Calibri"/>
                <a:sym typeface="Calibri"/>
              </a:rPr>
              <a:t>If you expand your channels and remove practical barriers, you open the door to skilled professionals who can contribute immediately and grow with your company.</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3bb8c80c955_1_51"/>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a:t>Flexible Recruitment &amp; Onboarding</a:t>
            </a:r>
            <a:endParaRPr/>
          </a:p>
        </p:txBody>
      </p:sp>
      <p:sp>
        <p:nvSpPr>
          <p:cNvPr id="440" name="Google Shape;440;g3bb8c80c955_1_51"/>
          <p:cNvSpPr txBox="1"/>
          <p:nvPr>
            <p:ph idx="2" type="body"/>
          </p:nvPr>
        </p:nvSpPr>
        <p:spPr>
          <a:xfrm>
            <a:off x="904856" y="1232700"/>
            <a:ext cx="10053000" cy="4392600"/>
          </a:xfrm>
          <a:prstGeom prst="rect">
            <a:avLst/>
          </a:prstGeom>
          <a:noFill/>
          <a:ln>
            <a:noFill/>
          </a:ln>
        </p:spPr>
        <p:txBody>
          <a:bodyPr anchorCtr="0" anchor="t" bIns="45700" lIns="91425" spcFirstLastPara="1" rIns="91425" wrap="square" tIns="45700">
            <a:noAutofit/>
          </a:bodyPr>
          <a:lstStyle/>
          <a:p>
            <a:pPr indent="-228600" lvl="0" marL="228600" rtl="0" algn="l">
              <a:lnSpc>
                <a:spcPct val="103333"/>
              </a:lnSpc>
              <a:spcBef>
                <a:spcPts val="0"/>
              </a:spcBef>
              <a:spcAft>
                <a:spcPts val="0"/>
              </a:spcAft>
              <a:buClr>
                <a:srgbClr val="633547"/>
              </a:buClr>
              <a:buSzPts val="2400"/>
              <a:buNone/>
            </a:pPr>
            <a:r>
              <a:t/>
            </a:r>
            <a:endParaRPr/>
          </a:p>
          <a:p>
            <a:pPr indent="-228600" lvl="0" marL="457200" marR="0" rtl="0" algn="l">
              <a:lnSpc>
                <a:spcPct val="103333"/>
              </a:lnSpc>
              <a:spcBef>
                <a:spcPts val="0"/>
              </a:spcBef>
              <a:spcAft>
                <a:spcPts val="0"/>
              </a:spcAft>
              <a:buClr>
                <a:srgbClr val="633547"/>
              </a:buClr>
              <a:buSzPts val="2400"/>
              <a:buFont typeface="Arial"/>
              <a:buNone/>
            </a:pPr>
            <a:r>
              <a:rPr b="1" lang="en-US" sz="2000"/>
              <a:t>How a job interview should go</a:t>
            </a:r>
            <a:endParaRPr b="1" sz="2000"/>
          </a:p>
          <a:p>
            <a:pPr indent="-228600" lvl="0" marL="457200" marR="0" rtl="0" algn="l">
              <a:lnSpc>
                <a:spcPct val="103333"/>
              </a:lnSpc>
              <a:spcBef>
                <a:spcPts val="0"/>
              </a:spcBef>
              <a:spcAft>
                <a:spcPts val="0"/>
              </a:spcAft>
              <a:buClr>
                <a:srgbClr val="633547"/>
              </a:buClr>
              <a:buSzPts val="2400"/>
              <a:buFont typeface="Arial"/>
              <a:buNone/>
            </a:pPr>
            <a:r>
              <a:t/>
            </a:r>
            <a:endParaRPr sz="2000"/>
          </a:p>
          <a:p>
            <a:pPr indent="-228600" lvl="0" marL="457200" marR="0" rtl="0" algn="l">
              <a:lnSpc>
                <a:spcPct val="103333"/>
              </a:lnSpc>
              <a:spcBef>
                <a:spcPts val="0"/>
              </a:spcBef>
              <a:spcAft>
                <a:spcPts val="0"/>
              </a:spcAft>
              <a:buClr>
                <a:srgbClr val="633547"/>
              </a:buClr>
              <a:buSzPts val="2400"/>
              <a:buFont typeface="Arial"/>
              <a:buNone/>
            </a:pPr>
            <a:r>
              <a:rPr lang="en-US" sz="2000"/>
              <a:t>A good interview is not just a formality — it’s an opportunity to assess real skills, potential,</a:t>
            </a:r>
            <a:endParaRPr sz="2000"/>
          </a:p>
          <a:p>
            <a:pPr indent="-228600" lvl="0" marL="457200" marR="0" rtl="0" algn="l">
              <a:lnSpc>
                <a:spcPct val="103333"/>
              </a:lnSpc>
              <a:spcBef>
                <a:spcPts val="0"/>
              </a:spcBef>
              <a:spcAft>
                <a:spcPts val="0"/>
              </a:spcAft>
              <a:buClr>
                <a:srgbClr val="633547"/>
              </a:buClr>
              <a:buSzPts val="2400"/>
              <a:buFont typeface="Arial"/>
              <a:buNone/>
            </a:pPr>
            <a:r>
              <a:rPr lang="en-US" sz="2000"/>
              <a:t>and fit, while making the candidate feel welcome.</a:t>
            </a:r>
            <a:endParaRPr sz="2000"/>
          </a:p>
          <a:p>
            <a:pPr indent="-228600" lvl="0" marL="457200" marR="0" rtl="0" algn="l">
              <a:lnSpc>
                <a:spcPct val="103333"/>
              </a:lnSpc>
              <a:spcBef>
                <a:spcPts val="0"/>
              </a:spcBef>
              <a:spcAft>
                <a:spcPts val="0"/>
              </a:spcAft>
              <a:buClr>
                <a:srgbClr val="633547"/>
              </a:buClr>
              <a:buSzPts val="2400"/>
              <a:buFont typeface="Arial"/>
              <a:buNone/>
            </a:pPr>
            <a:r>
              <a:t/>
            </a:r>
            <a:endParaRPr sz="2000"/>
          </a:p>
          <a:p>
            <a:pPr indent="-457200" lvl="0" marL="685800" rtl="0" algn="l">
              <a:lnSpc>
                <a:spcPct val="103333"/>
              </a:lnSpc>
              <a:spcBef>
                <a:spcPts val="0"/>
              </a:spcBef>
              <a:spcAft>
                <a:spcPts val="0"/>
              </a:spcAft>
              <a:buSzPts val="2400"/>
              <a:buFont typeface="Arial"/>
              <a:buChar char="•"/>
            </a:pPr>
            <a:r>
              <a:rPr lang="en-US" sz="2000"/>
              <a:t>Focus on tasks and real responsibilities</a:t>
            </a:r>
            <a:endParaRPr sz="2000"/>
          </a:p>
          <a:p>
            <a:pPr indent="-457200" lvl="0" marL="685800" rtl="0" algn="l">
              <a:lnSpc>
                <a:spcPct val="103333"/>
              </a:lnSpc>
              <a:spcBef>
                <a:spcPts val="0"/>
              </a:spcBef>
              <a:spcAft>
                <a:spcPts val="0"/>
              </a:spcAft>
              <a:buSzPts val="2400"/>
              <a:buFont typeface="Arial"/>
              <a:buChar char="•"/>
            </a:pPr>
            <a:r>
              <a:rPr lang="en-US" sz="2000"/>
              <a:t>Use task-based assessments </a:t>
            </a:r>
            <a:endParaRPr sz="2000"/>
          </a:p>
          <a:p>
            <a:pPr indent="-457200" lvl="0" marL="685800" rtl="0" algn="l">
              <a:lnSpc>
                <a:spcPct val="103333"/>
              </a:lnSpc>
              <a:spcBef>
                <a:spcPts val="0"/>
              </a:spcBef>
              <a:spcAft>
                <a:spcPts val="0"/>
              </a:spcAft>
              <a:buSzPts val="2400"/>
              <a:buFont typeface="Arial"/>
              <a:buChar char="•"/>
            </a:pPr>
            <a:r>
              <a:rPr lang="en-US" sz="2000"/>
              <a:t>Ask open questions about skills and experience</a:t>
            </a:r>
            <a:endParaRPr sz="2000"/>
          </a:p>
          <a:p>
            <a:pPr indent="-457200" lvl="0" marL="685800" rtl="0" algn="l">
              <a:lnSpc>
                <a:spcPct val="103333"/>
              </a:lnSpc>
              <a:spcBef>
                <a:spcPts val="0"/>
              </a:spcBef>
              <a:spcAft>
                <a:spcPts val="0"/>
              </a:spcAft>
              <a:buSzPts val="2400"/>
              <a:buFont typeface="Arial"/>
              <a:buChar char="•"/>
            </a:pPr>
            <a:r>
              <a:rPr lang="en-US" sz="2000"/>
              <a:t>Explain expectations transparently </a:t>
            </a:r>
            <a:endParaRPr sz="2000"/>
          </a:p>
          <a:p>
            <a:pPr indent="-457200" lvl="0" marL="685800" rtl="0" algn="l">
              <a:lnSpc>
                <a:spcPct val="103333"/>
              </a:lnSpc>
              <a:spcBef>
                <a:spcPts val="0"/>
              </a:spcBef>
              <a:spcAft>
                <a:spcPts val="0"/>
              </a:spcAft>
              <a:buSzPts val="2400"/>
              <a:buFont typeface="Arial"/>
              <a:buChar char="•"/>
            </a:pPr>
            <a:r>
              <a:rPr lang="en-US" sz="2000"/>
              <a:t>Show support and inclusion. </a:t>
            </a:r>
            <a:endParaRPr sz="1100">
              <a:solidFill>
                <a:srgbClr val="000000"/>
              </a:solidFill>
              <a:latin typeface="Arial"/>
              <a:ea typeface="Arial"/>
              <a:cs typeface="Arial"/>
              <a:sym typeface="Arial"/>
            </a:endParaRPr>
          </a:p>
          <a:p>
            <a:pPr indent="0" lvl="0" marL="0" rtl="0" algn="l">
              <a:lnSpc>
                <a:spcPct val="115000"/>
              </a:lnSpc>
              <a:spcBef>
                <a:spcPts val="1000"/>
              </a:spcBef>
              <a:spcAft>
                <a:spcPts val="0"/>
              </a:spcAft>
              <a:buSzPts val="2400"/>
              <a:buNone/>
            </a:pPr>
            <a:r>
              <a:t/>
            </a:r>
            <a:endParaRPr sz="1100">
              <a:solidFill>
                <a:srgbClr val="000000"/>
              </a:solidFill>
              <a:latin typeface="Arial"/>
              <a:ea typeface="Arial"/>
              <a:cs typeface="Arial"/>
              <a:sym typeface="Arial"/>
            </a:endParaRPr>
          </a:p>
          <a:p>
            <a:pPr indent="0" lvl="0" marL="0" rtl="0" algn="l">
              <a:lnSpc>
                <a:spcPct val="115000"/>
              </a:lnSpc>
              <a:spcBef>
                <a:spcPts val="1000"/>
              </a:spcBef>
              <a:spcAft>
                <a:spcPts val="0"/>
              </a:spcAft>
              <a:buSzPts val="2400"/>
              <a:buNone/>
            </a:pPr>
            <a:r>
              <a:t/>
            </a:r>
            <a:endParaRPr sz="1100">
              <a:solidFill>
                <a:srgbClr val="000000"/>
              </a:solidFill>
              <a:latin typeface="Arial"/>
              <a:ea typeface="Arial"/>
              <a:cs typeface="Arial"/>
              <a:sym typeface="Arial"/>
            </a:endParaRPr>
          </a:p>
          <a:p>
            <a:pPr indent="0" lvl="0" marL="0" rtl="0" algn="l">
              <a:lnSpc>
                <a:spcPct val="115000"/>
              </a:lnSpc>
              <a:spcBef>
                <a:spcPts val="1000"/>
              </a:spcBef>
              <a:spcAft>
                <a:spcPts val="0"/>
              </a:spcAft>
              <a:buSzPts val="2400"/>
              <a:buNone/>
            </a:pPr>
            <a:r>
              <a:t/>
            </a:r>
            <a:endParaRPr sz="1100">
              <a:solidFill>
                <a:srgbClr val="000000"/>
              </a:solidFill>
              <a:latin typeface="Arial"/>
              <a:ea typeface="Arial"/>
              <a:cs typeface="Arial"/>
              <a:sym typeface="Arial"/>
            </a:endParaRPr>
          </a:p>
          <a:p>
            <a:pPr indent="-228600" lvl="0" marL="228600" rtl="0" algn="l">
              <a:lnSpc>
                <a:spcPct val="103333"/>
              </a:lnSpc>
              <a:spcBef>
                <a:spcPts val="1000"/>
              </a:spcBef>
              <a:spcAft>
                <a:spcPts val="0"/>
              </a:spcAft>
              <a:buClr>
                <a:srgbClr val="633547"/>
              </a:buClr>
              <a:buSzPts val="24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3be1933bf29_2_10"/>
          <p:cNvSpPr txBox="1"/>
          <p:nvPr>
            <p:ph idx="1" type="body"/>
          </p:nvPr>
        </p:nvSpPr>
        <p:spPr>
          <a:xfrm>
            <a:off x="720129" y="725294"/>
            <a:ext cx="100530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E36C34"/>
              </a:buClr>
              <a:buSzPts val="3600"/>
              <a:buFont typeface="Arial"/>
              <a:buNone/>
            </a:pPr>
            <a:r>
              <a:rPr lang="en-US"/>
              <a:t>Possible forms of employment</a:t>
            </a:r>
            <a:endParaRPr/>
          </a:p>
        </p:txBody>
      </p:sp>
      <p:sp>
        <p:nvSpPr>
          <p:cNvPr id="446" name="Google Shape;446;g3be1933bf29_2_10"/>
          <p:cNvSpPr txBox="1"/>
          <p:nvPr>
            <p:ph idx="2" type="body"/>
          </p:nvPr>
        </p:nvSpPr>
        <p:spPr>
          <a:xfrm>
            <a:off x="720129" y="1528994"/>
            <a:ext cx="10237721" cy="5099606"/>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3333"/>
              </a:lnSpc>
              <a:spcBef>
                <a:spcPts val="0"/>
              </a:spcBef>
              <a:spcAft>
                <a:spcPts val="0"/>
              </a:spcAft>
              <a:buClr>
                <a:srgbClr val="633547"/>
              </a:buClr>
              <a:buSzPts val="2400"/>
              <a:buFont typeface="Arial"/>
              <a:buNone/>
            </a:pPr>
            <a:r>
              <a:rPr lang="en-US"/>
              <a:t>Flexibility helps attract and retain talent, especially migrant professionals</a:t>
            </a:r>
            <a:endParaRPr/>
          </a:p>
          <a:p>
            <a:pPr indent="-228600" lvl="0" marL="457200" marR="0" rtl="0" algn="l">
              <a:lnSpc>
                <a:spcPct val="103333"/>
              </a:lnSpc>
              <a:spcBef>
                <a:spcPts val="0"/>
              </a:spcBef>
              <a:spcAft>
                <a:spcPts val="0"/>
              </a:spcAft>
              <a:buClr>
                <a:srgbClr val="633547"/>
              </a:buClr>
              <a:buSzPts val="2400"/>
              <a:buFont typeface="Arial"/>
              <a:buNone/>
            </a:pPr>
            <a:r>
              <a:rPr lang="en-US"/>
              <a:t>who may need time to settle or continue studies. Options include:</a:t>
            </a:r>
            <a:endParaRPr/>
          </a:p>
          <a:p>
            <a:pPr indent="-342900" lvl="0" marL="571500" rtl="0" algn="l">
              <a:lnSpc>
                <a:spcPct val="103333"/>
              </a:lnSpc>
              <a:spcBef>
                <a:spcPts val="0"/>
              </a:spcBef>
              <a:spcAft>
                <a:spcPts val="0"/>
              </a:spcAft>
              <a:buSzPts val="2400"/>
              <a:buFont typeface="Arial"/>
              <a:buChar char="•"/>
            </a:pPr>
            <a:r>
              <a:rPr lang="en-US"/>
              <a:t>Full-time employment – standard permanent or fixed-term contract.</a:t>
            </a:r>
            <a:endParaRPr/>
          </a:p>
          <a:p>
            <a:pPr indent="-342900" lvl="0" marL="571500" rtl="0" algn="l">
              <a:lnSpc>
                <a:spcPct val="103333"/>
              </a:lnSpc>
              <a:spcBef>
                <a:spcPts val="0"/>
              </a:spcBef>
              <a:spcAft>
                <a:spcPts val="0"/>
              </a:spcAft>
              <a:buSzPts val="2400"/>
              <a:buFont typeface="Arial"/>
              <a:buChar char="•"/>
            </a:pPr>
            <a:r>
              <a:rPr lang="en-US"/>
              <a:t>Part-time or reduced hours – helps with family obligations or relocation adaptation.</a:t>
            </a:r>
            <a:endParaRPr/>
          </a:p>
          <a:p>
            <a:pPr indent="-342900" lvl="0" marL="571500" rtl="0" algn="l">
              <a:lnSpc>
                <a:spcPct val="103333"/>
              </a:lnSpc>
              <a:spcBef>
                <a:spcPts val="0"/>
              </a:spcBef>
              <a:spcAft>
                <a:spcPts val="0"/>
              </a:spcAft>
              <a:buSzPts val="2400"/>
              <a:buFont typeface="Arial"/>
              <a:buChar char="•"/>
            </a:pPr>
            <a:r>
              <a:rPr lang="en-US"/>
              <a:t>Hybrid or remote work – partial remote work for flexibility and comfort.</a:t>
            </a:r>
            <a:endParaRPr/>
          </a:p>
          <a:p>
            <a:pPr indent="-342900" lvl="0" marL="571500" rtl="0" algn="l">
              <a:lnSpc>
                <a:spcPct val="103333"/>
              </a:lnSpc>
              <a:spcBef>
                <a:spcPts val="0"/>
              </a:spcBef>
              <a:spcAft>
                <a:spcPts val="0"/>
              </a:spcAft>
              <a:buSzPts val="2400"/>
              <a:buFont typeface="Arial"/>
              <a:buChar char="•"/>
            </a:pPr>
            <a:r>
              <a:rPr lang="en-US"/>
              <a:t>Project-based / freelance – short-term assignments for testing skills and fit.</a:t>
            </a:r>
            <a:endParaRPr/>
          </a:p>
          <a:p>
            <a:pPr indent="-342900" lvl="0" marL="571500" rtl="0" algn="l">
              <a:lnSpc>
                <a:spcPct val="103333"/>
              </a:lnSpc>
              <a:spcBef>
                <a:spcPts val="0"/>
              </a:spcBef>
              <a:spcAft>
                <a:spcPts val="0"/>
              </a:spcAft>
              <a:buSzPts val="2400"/>
              <a:buFont typeface="Arial"/>
              <a:buChar char="•"/>
            </a:pPr>
            <a:r>
              <a:rPr lang="en-US"/>
              <a:t>Internships / work-based learning – useful for candidates bridging minor qualification gaps.</a:t>
            </a:r>
            <a:endParaRPr/>
          </a:p>
          <a:p>
            <a:pPr indent="0" lvl="0" marL="228600" rtl="0" algn="l">
              <a:lnSpc>
                <a:spcPct val="103333"/>
              </a:lnSpc>
              <a:spcBef>
                <a:spcPts val="0"/>
              </a:spcBef>
              <a:spcAft>
                <a:spcPts val="0"/>
              </a:spcAft>
              <a:buSzPts val="2400"/>
              <a:buNone/>
            </a:pPr>
            <a:r>
              <a:t/>
            </a:r>
            <a:endParaRPr u="sng"/>
          </a:p>
          <a:p>
            <a:pPr indent="0" lvl="0" marL="228600" rtl="0" algn="l">
              <a:lnSpc>
                <a:spcPct val="103333"/>
              </a:lnSpc>
              <a:spcBef>
                <a:spcPts val="0"/>
              </a:spcBef>
              <a:spcAft>
                <a:spcPts val="0"/>
              </a:spcAft>
              <a:buSzPts val="2400"/>
              <a:buNone/>
            </a:pPr>
            <a:r>
              <a:rPr lang="en-US" u="sng"/>
              <a:t>Choosing the right form of employment allows you to adapt to candidate needs without lowering standards, and can shorten the recruitment process.</a:t>
            </a:r>
            <a:endParaRPr u="sng"/>
          </a:p>
          <a:p>
            <a:pPr indent="-228600" lvl="0" marL="457200" marR="0" rtl="0" algn="l">
              <a:lnSpc>
                <a:spcPct val="103333"/>
              </a:lnSpc>
              <a:spcBef>
                <a:spcPts val="0"/>
              </a:spcBef>
              <a:spcAft>
                <a:spcPts val="0"/>
              </a:spcAft>
              <a:buClr>
                <a:srgbClr val="633547"/>
              </a:buClr>
              <a:buSzPts val="2400"/>
              <a:buFont typeface="Arial"/>
              <a:buNone/>
            </a:pPr>
            <a:r>
              <a:rPr b="1" lang="en-US"/>
              <a:t> </a:t>
            </a:r>
            <a:endParaRPr/>
          </a:p>
          <a:p>
            <a:pPr indent="0" lvl="0" marL="0" rtl="0" algn="l">
              <a:lnSpc>
                <a:spcPct val="115000"/>
              </a:lnSpc>
              <a:spcBef>
                <a:spcPts val="1200"/>
              </a:spcBef>
              <a:spcAft>
                <a:spcPts val="0"/>
              </a:spcAft>
              <a:buSzPts val="2400"/>
              <a:buNone/>
            </a:pPr>
            <a:r>
              <a:t/>
            </a:r>
            <a:endParaRPr/>
          </a:p>
          <a:p>
            <a:pPr indent="0" lvl="0" marL="0" rtl="0" algn="l">
              <a:lnSpc>
                <a:spcPct val="103333"/>
              </a:lnSpc>
              <a:spcBef>
                <a:spcPts val="1000"/>
              </a:spcBef>
              <a:spcAft>
                <a:spcPts val="0"/>
              </a:spcAft>
              <a:buClr>
                <a:srgbClr val="633547"/>
              </a:buClr>
              <a:buSzPts val="2400"/>
              <a:buNone/>
            </a:pPr>
            <a:r>
              <a:t/>
            </a:r>
            <a:endParaRPr/>
          </a:p>
          <a:p>
            <a:pPr indent="-228600" lvl="0" marL="228600" rtl="0" algn="l">
              <a:lnSpc>
                <a:spcPct val="103333"/>
              </a:lnSpc>
              <a:spcBef>
                <a:spcPts val="0"/>
              </a:spcBef>
              <a:spcAft>
                <a:spcPts val="0"/>
              </a:spcAft>
              <a:buClr>
                <a:srgbClr val="633547"/>
              </a:buClr>
              <a:buSzPts val="2400"/>
              <a:buNone/>
            </a:pPr>
            <a:br>
              <a:rPr lang="en-US"/>
            </a:b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3bcca6932bb_0_0"/>
          <p:cNvSpPr txBox="1"/>
          <p:nvPr>
            <p:ph idx="1" type="body"/>
          </p:nvPr>
        </p:nvSpPr>
        <p:spPr>
          <a:xfrm>
            <a:off x="904856" y="826894"/>
            <a:ext cx="100530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E36C34"/>
              </a:buClr>
              <a:buSzPts val="3600"/>
              <a:buFont typeface="Arial"/>
              <a:buNone/>
            </a:pPr>
            <a:r>
              <a:rPr lang="en-US"/>
              <a:t>Discussing salary: When and how</a:t>
            </a:r>
            <a:endParaRPr/>
          </a:p>
        </p:txBody>
      </p:sp>
      <p:sp>
        <p:nvSpPr>
          <p:cNvPr id="452" name="Google Shape;452;g3bcca6932bb_0_0"/>
          <p:cNvSpPr txBox="1"/>
          <p:nvPr>
            <p:ph idx="2" type="body"/>
          </p:nvPr>
        </p:nvSpPr>
        <p:spPr>
          <a:xfrm>
            <a:off x="692414" y="1638506"/>
            <a:ext cx="10053000" cy="4392600"/>
          </a:xfrm>
          <a:prstGeom prst="rect">
            <a:avLst/>
          </a:prstGeom>
          <a:noFill/>
          <a:ln>
            <a:noFill/>
          </a:ln>
        </p:spPr>
        <p:txBody>
          <a:bodyPr anchorCtr="0" anchor="t" bIns="45700" lIns="91425" spcFirstLastPara="1" rIns="91425" wrap="square" tIns="45700">
            <a:noAutofit/>
          </a:bodyPr>
          <a:lstStyle/>
          <a:p>
            <a:pPr indent="-228600" lvl="0" marL="457200" rtl="0" algn="just">
              <a:lnSpc>
                <a:spcPct val="103333"/>
              </a:lnSpc>
              <a:spcBef>
                <a:spcPts val="0"/>
              </a:spcBef>
              <a:spcAft>
                <a:spcPts val="0"/>
              </a:spcAft>
              <a:buSzPts val="2400"/>
              <a:buNone/>
            </a:pPr>
            <a:r>
              <a:rPr lang="en-US" sz="2000"/>
              <a:t>	Talking about salary is crucial, but timing and clarity make a big difference. Start the conversation after the candidate has a clear understanding of the role, responsibilities, and expectations. Avoid bringing up pay too early in the recruitment process, but don’t leave it until the very last moment either.</a:t>
            </a:r>
            <a:endParaRPr sz="2000"/>
          </a:p>
          <a:p>
            <a:pPr indent="-228600" lvl="0" marL="457200" rtl="0" algn="just">
              <a:lnSpc>
                <a:spcPct val="103333"/>
              </a:lnSpc>
              <a:spcBef>
                <a:spcPts val="0"/>
              </a:spcBef>
              <a:spcAft>
                <a:spcPts val="0"/>
              </a:spcAft>
              <a:buSzPts val="2400"/>
              <a:buNone/>
            </a:pPr>
            <a:r>
              <a:t/>
            </a:r>
            <a:endParaRPr b="1" sz="2000"/>
          </a:p>
          <a:p>
            <a:pPr indent="-342900" lvl="0" marL="571500" rtl="0" algn="l">
              <a:lnSpc>
                <a:spcPct val="103333"/>
              </a:lnSpc>
              <a:spcBef>
                <a:spcPts val="0"/>
              </a:spcBef>
              <a:spcAft>
                <a:spcPts val="0"/>
              </a:spcAft>
              <a:buSzPts val="2400"/>
              <a:buFont typeface="Arial"/>
              <a:buChar char="•"/>
            </a:pPr>
            <a:r>
              <a:rPr lang="en-US" sz="2000"/>
              <a:t>Be transparent and clear. Explain the salary range, benefits, and any performance-based bonuses. </a:t>
            </a:r>
            <a:endParaRPr sz="2000"/>
          </a:p>
          <a:p>
            <a:pPr indent="-342900" lvl="0" marL="571500" rtl="0" algn="l">
              <a:lnSpc>
                <a:spcPct val="103333"/>
              </a:lnSpc>
              <a:spcBef>
                <a:spcPts val="0"/>
              </a:spcBef>
              <a:spcAft>
                <a:spcPts val="0"/>
              </a:spcAft>
              <a:buSzPts val="2400"/>
              <a:buFont typeface="Arial"/>
              <a:buChar char="•"/>
            </a:pPr>
            <a:r>
              <a:rPr lang="en-US" sz="2000"/>
              <a:t>Focus on mutual understanding rather than negotiation only </a:t>
            </a:r>
            <a:endParaRPr sz="2000"/>
          </a:p>
          <a:p>
            <a:pPr indent="-342900" lvl="0" marL="571500" rtl="0" algn="l">
              <a:lnSpc>
                <a:spcPct val="103333"/>
              </a:lnSpc>
              <a:spcBef>
                <a:spcPts val="0"/>
              </a:spcBef>
              <a:spcAft>
                <a:spcPts val="0"/>
              </a:spcAft>
              <a:buSzPts val="2400"/>
              <a:buFont typeface="Arial"/>
              <a:buChar char="•"/>
            </a:pPr>
            <a:r>
              <a:rPr lang="en-US" sz="2000"/>
              <a:t>Remember that migrants may have different expectations or experiences regarding pay and benefits. </a:t>
            </a:r>
            <a:endParaRPr/>
          </a:p>
          <a:p>
            <a:pPr indent="0" lvl="0" marL="0" rtl="0" algn="just">
              <a:lnSpc>
                <a:spcPct val="115000"/>
              </a:lnSpc>
              <a:spcBef>
                <a:spcPts val="1000"/>
              </a:spcBef>
              <a:spcAft>
                <a:spcPts val="0"/>
              </a:spcAft>
              <a:buSzPts val="2400"/>
              <a:buNone/>
            </a:pPr>
            <a:br>
              <a:rPr lang="en-US"/>
            </a:br>
            <a:endParaRPr/>
          </a:p>
          <a:p>
            <a:pPr indent="0" lvl="0" marL="0" rtl="0" algn="l">
              <a:lnSpc>
                <a:spcPct val="115000"/>
              </a:lnSpc>
              <a:spcBef>
                <a:spcPts val="1000"/>
              </a:spcBef>
              <a:spcAft>
                <a:spcPts val="0"/>
              </a:spcAft>
              <a:buSzPts val="2400"/>
              <a:buNone/>
            </a:pPr>
            <a:r>
              <a:t/>
            </a:r>
            <a:endParaRPr>
              <a:highlight>
                <a:srgbClr val="FFFF00"/>
              </a:highlight>
            </a:endParaRPr>
          </a:p>
          <a:p>
            <a:pPr indent="-228600" lvl="0" marL="228600" rtl="0" algn="l">
              <a:lnSpc>
                <a:spcPct val="103333"/>
              </a:lnSpc>
              <a:spcBef>
                <a:spcPts val="1000"/>
              </a:spcBef>
              <a:spcAft>
                <a:spcPts val="0"/>
              </a:spcAft>
              <a:buClr>
                <a:srgbClr val="633547"/>
              </a:buClr>
              <a:buSzPts val="24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19"/>
          <p:cNvPicPr preferRelativeResize="0"/>
          <p:nvPr>
            <p:ph idx="2" type="pic"/>
          </p:nvPr>
        </p:nvPicPr>
        <p:blipFill rotWithShape="1">
          <a:blip r:embed="rId3">
            <a:alphaModFix/>
          </a:blip>
          <a:srcRect b="19165" l="0" r="0" t="19171"/>
          <a:stretch/>
        </p:blipFill>
        <p:spPr>
          <a:xfrm flipH="1">
            <a:off x="238773" y="2626822"/>
            <a:ext cx="7708194" cy="3396829"/>
          </a:xfrm>
          <a:prstGeom prst="rect">
            <a:avLst/>
          </a:prstGeom>
          <a:solidFill>
            <a:srgbClr val="BFBFBF"/>
          </a:solidFill>
          <a:ln>
            <a:noFill/>
          </a:ln>
        </p:spPr>
      </p:pic>
      <p:sp>
        <p:nvSpPr>
          <p:cNvPr id="459" name="Google Shape;459;p19"/>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04</a:t>
            </a:r>
            <a:endParaRPr/>
          </a:p>
        </p:txBody>
      </p:sp>
      <p:sp>
        <p:nvSpPr>
          <p:cNvPr id="460" name="Google Shape;460;p19"/>
          <p:cNvSpPr/>
          <p:nvPr/>
        </p:nvSpPr>
        <p:spPr>
          <a:xfrm>
            <a:off x="7915774" y="3364344"/>
            <a:ext cx="3832200" cy="24730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461" name="Google Shape;461;p19"/>
          <p:cNvSpPr txBox="1"/>
          <p:nvPr/>
        </p:nvSpPr>
        <p:spPr>
          <a:xfrm>
            <a:off x="8097604" y="3723719"/>
            <a:ext cx="3186900"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Onboarding &amp; Early Integration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40"/>
          <p:cNvPicPr preferRelativeResize="0"/>
          <p:nvPr>
            <p:ph idx="2" type="pic"/>
          </p:nvPr>
        </p:nvPicPr>
        <p:blipFill rotWithShape="1">
          <a:blip r:embed="rId3">
            <a:alphaModFix/>
          </a:blip>
          <a:srcRect b="21382" l="0" r="0" t="21382"/>
          <a:stretch/>
        </p:blipFill>
        <p:spPr>
          <a:xfrm>
            <a:off x="238125" y="2627313"/>
            <a:ext cx="7077075" cy="3395662"/>
          </a:xfrm>
          <a:prstGeom prst="rect">
            <a:avLst/>
          </a:prstGeom>
          <a:solidFill>
            <a:srgbClr val="BFBFBF"/>
          </a:solidFill>
          <a:ln>
            <a:noFill/>
          </a:ln>
        </p:spPr>
      </p:pic>
      <p:sp>
        <p:nvSpPr>
          <p:cNvPr id="467" name="Google Shape;467;p40"/>
          <p:cNvSpPr txBox="1"/>
          <p:nvPr/>
        </p:nvSpPr>
        <p:spPr>
          <a:xfrm>
            <a:off x="7444509" y="934263"/>
            <a:ext cx="4064000" cy="4790799"/>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The first month of a new hire’s journey is critical. How you welcome, support, and integrate a highly skilled migrant woman will determine how quickly she becomes productive, how well she adapts to your company culture, and whether she stays long-term.</a:t>
            </a:r>
            <a:endParaRPr b="0" i="0" sz="2000" u="none" cap="none" strike="noStrike">
              <a:solidFill>
                <a:schemeClr val="lt1"/>
              </a:solidFill>
              <a:latin typeface="Calibri"/>
              <a:ea typeface="Calibri"/>
              <a:cs typeface="Calibri"/>
              <a:sym typeface="Calibri"/>
            </a:endParaRPr>
          </a:p>
          <a:p>
            <a:pPr indent="0" lvl="0" marL="0" marR="0" rtl="0" algn="just">
              <a:lnSpc>
                <a:spcPct val="107000"/>
              </a:lnSpc>
              <a:spcBef>
                <a:spcPts val="80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A structured onboarding plan makes the difference between a smooth start and early frustrations. The goal is to combine practical guidance, social integration, and professional development.</a:t>
            </a:r>
            <a:endParaRPr b="0" i="0" sz="2000" u="none" cap="none" strike="noStrik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1"/>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E36C34"/>
              </a:buClr>
              <a:buSzPts val="2400"/>
              <a:buFont typeface="Arial"/>
              <a:buNone/>
            </a:pPr>
            <a:r>
              <a:rPr lang="en-US"/>
              <a:t>Welcome and Introduction</a:t>
            </a:r>
            <a:endParaRPr/>
          </a:p>
        </p:txBody>
      </p:sp>
      <p:sp>
        <p:nvSpPr>
          <p:cNvPr id="473" name="Google Shape;473;p41"/>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2200"/>
              <a:buNone/>
            </a:pPr>
            <a:r>
              <a:rPr lang="en-US" sz="1200"/>
              <a:t>Begin with a warm welcome by introducing her to the team, showing her around the office, and</a:t>
            </a:r>
            <a:endParaRPr sz="1200"/>
          </a:p>
          <a:p>
            <a:pPr indent="-228600" lvl="0" marL="457200" rtl="0" algn="l">
              <a:lnSpc>
                <a:spcPct val="100000"/>
              </a:lnSpc>
              <a:spcBef>
                <a:spcPts val="0"/>
              </a:spcBef>
              <a:spcAft>
                <a:spcPts val="0"/>
              </a:spcAft>
              <a:buSzPts val="2200"/>
              <a:buNone/>
            </a:pPr>
            <a:r>
              <a:rPr lang="en-US" sz="1200"/>
              <a:t>explaining the company culture and values. Clarify her responsibilities, reporting lines, and first</a:t>
            </a:r>
            <a:endParaRPr sz="1200"/>
          </a:p>
          <a:p>
            <a:pPr indent="-228600" lvl="0" marL="457200" rtl="0" algn="l">
              <a:lnSpc>
                <a:spcPct val="100000"/>
              </a:lnSpc>
              <a:spcBef>
                <a:spcPts val="0"/>
              </a:spcBef>
              <a:spcAft>
                <a:spcPts val="0"/>
              </a:spcAft>
              <a:buSzPts val="2200"/>
              <a:buNone/>
            </a:pPr>
            <a:r>
              <a:rPr lang="en-US" sz="1200"/>
              <a:t>tasks. Set up her email and access to project management and communication tools. Provide a</a:t>
            </a:r>
            <a:endParaRPr sz="1200"/>
          </a:p>
          <a:p>
            <a:pPr indent="-228600" lvl="0" marL="457200" rtl="0" algn="l">
              <a:lnSpc>
                <a:spcPct val="100000"/>
              </a:lnSpc>
              <a:spcBef>
                <a:spcPts val="0"/>
              </a:spcBef>
              <a:spcAft>
                <a:spcPts val="0"/>
              </a:spcAft>
              <a:buSzPts val="2200"/>
              <a:buNone/>
            </a:pPr>
            <a:r>
              <a:rPr lang="en-US" sz="1200"/>
              <a:t>simple guide outlining internal procedures and expectations.</a:t>
            </a:r>
            <a:endParaRPr sz="1200"/>
          </a:p>
        </p:txBody>
      </p:sp>
      <p:sp>
        <p:nvSpPr>
          <p:cNvPr id="474" name="Google Shape;474;p41"/>
          <p:cNvSpPr txBox="1"/>
          <p:nvPr>
            <p:ph idx="3" type="body"/>
          </p:nvPr>
        </p:nvSpPr>
        <p:spPr>
          <a:xfrm>
            <a:off x="3880331" y="614396"/>
            <a:ext cx="1232765" cy="955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30000"/>
              </a:lnSpc>
              <a:spcBef>
                <a:spcPts val="1000"/>
              </a:spcBef>
              <a:spcAft>
                <a:spcPts val="0"/>
              </a:spcAft>
              <a:buClr>
                <a:schemeClr val="lt1"/>
              </a:buClr>
              <a:buSzPts val="4400"/>
              <a:buFont typeface="Arial"/>
              <a:buNone/>
            </a:pPr>
            <a:r>
              <a:rPr lang="en-US"/>
              <a:t>1.</a:t>
            </a:r>
            <a:endParaRPr/>
          </a:p>
        </p:txBody>
      </p:sp>
      <p:sp>
        <p:nvSpPr>
          <p:cNvPr id="475" name="Google Shape;475;p41"/>
          <p:cNvSpPr txBox="1"/>
          <p:nvPr>
            <p:ph idx="4"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E36C34"/>
              </a:buClr>
              <a:buSzPts val="2400"/>
              <a:buFont typeface="Arial"/>
              <a:buNone/>
            </a:pPr>
            <a:r>
              <a:rPr lang="en-US"/>
              <a:t>Mentoring and Support</a:t>
            </a:r>
            <a:endParaRPr/>
          </a:p>
        </p:txBody>
      </p:sp>
      <p:sp>
        <p:nvSpPr>
          <p:cNvPr id="476" name="Google Shape;476;p41"/>
          <p:cNvSpPr txBox="1"/>
          <p:nvPr>
            <p:ph idx="5"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633547"/>
              </a:buClr>
              <a:buSzPts val="2200"/>
              <a:buFont typeface="Arial"/>
              <a:buNone/>
            </a:pPr>
            <a:r>
              <a:rPr lang="en-US" sz="1400"/>
              <a:t>Assign a mentor or buddy who can answer questions and offer guidance. Start with</a:t>
            </a:r>
            <a:endParaRPr sz="1400"/>
          </a:p>
          <a:p>
            <a:pPr indent="-228600" lvl="0" marL="457200" marR="0" rtl="0" algn="l">
              <a:lnSpc>
                <a:spcPct val="100000"/>
              </a:lnSpc>
              <a:spcBef>
                <a:spcPts val="0"/>
              </a:spcBef>
              <a:spcAft>
                <a:spcPts val="0"/>
              </a:spcAft>
              <a:buClr>
                <a:srgbClr val="633547"/>
              </a:buClr>
              <a:buSzPts val="2200"/>
              <a:buFont typeface="Arial"/>
              <a:buNone/>
            </a:pPr>
            <a:r>
              <a:rPr lang="en-US" sz="1400"/>
              <a:t>small, meaningful tasks to help her build confidence gradually. Provide language or</a:t>
            </a:r>
            <a:endParaRPr sz="1400"/>
          </a:p>
          <a:p>
            <a:pPr indent="-228600" lvl="0" marL="457200" marR="0" rtl="0" algn="l">
              <a:lnSpc>
                <a:spcPct val="100000"/>
              </a:lnSpc>
              <a:spcBef>
                <a:spcPts val="0"/>
              </a:spcBef>
              <a:spcAft>
                <a:spcPts val="0"/>
              </a:spcAft>
              <a:buClr>
                <a:srgbClr val="633547"/>
              </a:buClr>
              <a:buSzPts val="2200"/>
              <a:buFont typeface="Arial"/>
              <a:buNone/>
            </a:pPr>
            <a:r>
              <a:rPr lang="en-US" sz="1400"/>
              <a:t>professional support if needed, such as short courses or sector-specific training.</a:t>
            </a:r>
            <a:endParaRPr sz="1400"/>
          </a:p>
        </p:txBody>
      </p:sp>
      <p:sp>
        <p:nvSpPr>
          <p:cNvPr id="477" name="Google Shape;477;p41"/>
          <p:cNvSpPr txBox="1"/>
          <p:nvPr>
            <p:ph idx="6"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E36C34"/>
              </a:buClr>
              <a:buSzPts val="2400"/>
              <a:buFont typeface="Arial"/>
              <a:buNone/>
            </a:pPr>
            <a:r>
              <a:rPr lang="en-US"/>
              <a:t>Growth Planning and Integration</a:t>
            </a:r>
            <a:endParaRPr/>
          </a:p>
        </p:txBody>
      </p:sp>
      <p:sp>
        <p:nvSpPr>
          <p:cNvPr id="478" name="Google Shape;478;p41"/>
          <p:cNvSpPr txBox="1"/>
          <p:nvPr>
            <p:ph idx="7"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633547"/>
              </a:buClr>
              <a:buSzPts val="2200"/>
              <a:buFont typeface="Arial"/>
              <a:buNone/>
            </a:pPr>
            <a:r>
              <a:rPr lang="en-US" sz="1400"/>
              <a:t>Set clear goals for the next three to six months. Discuss career development</a:t>
            </a:r>
            <a:endParaRPr sz="1400"/>
          </a:p>
          <a:p>
            <a:pPr indent="-228600" lvl="0" marL="457200" marR="0" rtl="0" algn="l">
              <a:lnSpc>
                <a:spcPct val="100000"/>
              </a:lnSpc>
              <a:spcBef>
                <a:spcPts val="0"/>
              </a:spcBef>
              <a:spcAft>
                <a:spcPts val="0"/>
              </a:spcAft>
              <a:buClr>
                <a:srgbClr val="633547"/>
              </a:buClr>
              <a:buSzPts val="2200"/>
              <a:buFont typeface="Arial"/>
              <a:buNone/>
            </a:pPr>
            <a:r>
              <a:rPr lang="en-US" sz="1400"/>
              <a:t>opportunities such as training, mentoring, and potential advancement. Encourage</a:t>
            </a:r>
            <a:endParaRPr sz="1400"/>
          </a:p>
          <a:p>
            <a:pPr indent="-228600" lvl="0" marL="457200" marR="0" rtl="0" algn="l">
              <a:lnSpc>
                <a:spcPct val="100000"/>
              </a:lnSpc>
              <a:spcBef>
                <a:spcPts val="0"/>
              </a:spcBef>
              <a:spcAft>
                <a:spcPts val="0"/>
              </a:spcAft>
              <a:buClr>
                <a:srgbClr val="633547"/>
              </a:buClr>
              <a:buSzPts val="2200"/>
              <a:buFont typeface="Arial"/>
              <a:buNone/>
            </a:pPr>
            <a:r>
              <a:rPr lang="en-US" sz="1400"/>
              <a:t>participation in team activities and networking to support full integration into the</a:t>
            </a:r>
            <a:endParaRPr sz="1400"/>
          </a:p>
          <a:p>
            <a:pPr indent="-228600" lvl="0" marL="457200" marR="0" rtl="0" algn="l">
              <a:lnSpc>
                <a:spcPct val="100000"/>
              </a:lnSpc>
              <a:spcBef>
                <a:spcPts val="0"/>
              </a:spcBef>
              <a:spcAft>
                <a:spcPts val="0"/>
              </a:spcAft>
              <a:buClr>
                <a:srgbClr val="633547"/>
              </a:buClr>
              <a:buSzPts val="2200"/>
              <a:buFont typeface="Arial"/>
              <a:buNone/>
            </a:pPr>
            <a:r>
              <a:rPr lang="en-US" sz="1400"/>
              <a:t>company.</a:t>
            </a:r>
            <a:endParaRPr sz="1400"/>
          </a:p>
        </p:txBody>
      </p:sp>
      <p:pic>
        <p:nvPicPr>
          <p:cNvPr id="479" name="Google Shape;479;p41"/>
          <p:cNvPicPr preferRelativeResize="0"/>
          <p:nvPr>
            <p:ph idx="8" type="pic"/>
          </p:nvPr>
        </p:nvPicPr>
        <p:blipFill rotWithShape="1">
          <a:blip r:embed="rId3">
            <a:alphaModFix/>
          </a:blip>
          <a:srcRect b="0" l="28179" r="28179" t="0"/>
          <a:stretch/>
        </p:blipFill>
        <p:spPr>
          <a:xfrm>
            <a:off x="-48344" y="0"/>
            <a:ext cx="3570477" cy="6858000"/>
          </a:xfrm>
          <a:prstGeom prst="rect">
            <a:avLst/>
          </a:prstGeom>
          <a:solidFill>
            <a:srgbClr val="D8D8D8"/>
          </a:solidFill>
          <a:ln>
            <a:noFill/>
          </a:ln>
        </p:spPr>
      </p:pic>
      <p:sp>
        <p:nvSpPr>
          <p:cNvPr id="480" name="Google Shape;480;p41"/>
          <p:cNvSpPr txBox="1"/>
          <p:nvPr>
            <p:ph idx="9" type="body"/>
          </p:nvPr>
        </p:nvSpPr>
        <p:spPr>
          <a:xfrm>
            <a:off x="3918849" y="2558717"/>
            <a:ext cx="1232765" cy="955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30000"/>
              </a:lnSpc>
              <a:spcBef>
                <a:spcPts val="1000"/>
              </a:spcBef>
              <a:spcAft>
                <a:spcPts val="0"/>
              </a:spcAft>
              <a:buClr>
                <a:schemeClr val="lt1"/>
              </a:buClr>
              <a:buSzPts val="4400"/>
              <a:buFont typeface="Arial"/>
              <a:buNone/>
            </a:pPr>
            <a:r>
              <a:rPr lang="en-US"/>
              <a:t>2.</a:t>
            </a:r>
            <a:endParaRPr/>
          </a:p>
        </p:txBody>
      </p:sp>
      <p:sp>
        <p:nvSpPr>
          <p:cNvPr id="481" name="Google Shape;481;p41"/>
          <p:cNvSpPr txBox="1"/>
          <p:nvPr>
            <p:ph idx="13" type="body"/>
          </p:nvPr>
        </p:nvSpPr>
        <p:spPr>
          <a:xfrm>
            <a:off x="3918849" y="4410972"/>
            <a:ext cx="1232765" cy="955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30000"/>
              </a:lnSpc>
              <a:spcBef>
                <a:spcPts val="1000"/>
              </a:spcBef>
              <a:spcAft>
                <a:spcPts val="0"/>
              </a:spcAft>
              <a:buClr>
                <a:schemeClr val="lt1"/>
              </a:buClr>
              <a:buSzPts val="4400"/>
              <a:buFont typeface="Arial"/>
              <a:buNone/>
            </a:pPr>
            <a:r>
              <a:rPr lang="en-US"/>
              <a:t>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2"/>
          <p:cNvSpPr txBox="1"/>
          <p:nvPr>
            <p:ph idx="2" type="body"/>
          </p:nvPr>
        </p:nvSpPr>
        <p:spPr>
          <a:xfrm>
            <a:off x="1698497" y="2727674"/>
            <a:ext cx="9035915" cy="566444"/>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100000"/>
              </a:lnSpc>
              <a:spcBef>
                <a:spcPts val="0"/>
              </a:spcBef>
              <a:spcAft>
                <a:spcPts val="0"/>
              </a:spcAft>
              <a:buClr>
                <a:srgbClr val="633547"/>
              </a:buClr>
              <a:buSzPts val="2200"/>
              <a:buFont typeface="Arial"/>
              <a:buNone/>
            </a:pPr>
            <a:r>
              <a:rPr lang="en-US" sz="1800"/>
              <a:t>Invest time in onboarding: it reduces turnover and accelerates productivity.</a:t>
            </a:r>
            <a:endParaRPr sz="1800"/>
          </a:p>
          <a:p>
            <a:pPr indent="-228600" lvl="0" marL="457200" marR="0" rtl="0" algn="l">
              <a:lnSpc>
                <a:spcPct val="100000"/>
              </a:lnSpc>
              <a:spcBef>
                <a:spcPts val="0"/>
              </a:spcBef>
              <a:spcAft>
                <a:spcPts val="0"/>
              </a:spcAft>
              <a:buClr>
                <a:srgbClr val="633547"/>
              </a:buClr>
              <a:buSzPts val="2200"/>
              <a:buFont typeface="Arial"/>
              <a:buNone/>
            </a:pPr>
            <a:r>
              <a:t/>
            </a:r>
            <a:endParaRPr/>
          </a:p>
        </p:txBody>
      </p:sp>
      <p:sp>
        <p:nvSpPr>
          <p:cNvPr id="487" name="Google Shape;487;p42"/>
          <p:cNvSpPr txBox="1"/>
          <p:nvPr>
            <p:ph idx="4" type="body"/>
          </p:nvPr>
        </p:nvSpPr>
        <p:spPr>
          <a:xfrm>
            <a:off x="1457588" y="3288783"/>
            <a:ext cx="9610551" cy="566444"/>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100000"/>
              </a:lnSpc>
              <a:spcBef>
                <a:spcPts val="0"/>
              </a:spcBef>
              <a:spcAft>
                <a:spcPts val="0"/>
              </a:spcAft>
              <a:buClr>
                <a:srgbClr val="633547"/>
              </a:buClr>
              <a:buSzPts val="2200"/>
              <a:buFont typeface="Arial"/>
              <a:buNone/>
            </a:pPr>
            <a:r>
              <a:rPr lang="en-US" sz="1800"/>
              <a:t>	Be proactive in integrating international employees into the team and company culture.</a:t>
            </a:r>
            <a:endParaRPr sz="1800"/>
          </a:p>
          <a:p>
            <a:pPr indent="-228600" lvl="0" marL="457200" marR="0" rtl="0" algn="l">
              <a:lnSpc>
                <a:spcPct val="100000"/>
              </a:lnSpc>
              <a:spcBef>
                <a:spcPts val="0"/>
              </a:spcBef>
              <a:spcAft>
                <a:spcPts val="0"/>
              </a:spcAft>
              <a:buClr>
                <a:srgbClr val="633547"/>
              </a:buClr>
              <a:buSzPts val="2200"/>
              <a:buFont typeface="Arial"/>
              <a:buNone/>
            </a:pPr>
            <a:r>
              <a:t/>
            </a:r>
            <a:endParaRPr/>
          </a:p>
        </p:txBody>
      </p:sp>
      <p:sp>
        <p:nvSpPr>
          <p:cNvPr id="488" name="Google Shape;488;p42"/>
          <p:cNvSpPr txBox="1"/>
          <p:nvPr>
            <p:ph idx="6" type="body"/>
          </p:nvPr>
        </p:nvSpPr>
        <p:spPr>
          <a:xfrm>
            <a:off x="1457588" y="3855227"/>
            <a:ext cx="9209863" cy="566444"/>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100000"/>
              </a:lnSpc>
              <a:spcBef>
                <a:spcPts val="0"/>
              </a:spcBef>
              <a:spcAft>
                <a:spcPts val="0"/>
              </a:spcAft>
              <a:buClr>
                <a:srgbClr val="633547"/>
              </a:buClr>
              <a:buSzPts val="2200"/>
              <a:buFont typeface="Arial"/>
              <a:buNone/>
            </a:pPr>
            <a:r>
              <a:rPr lang="en-US" sz="1800"/>
              <a:t>	Focus on early wins: small accomplishments in the first month build confidence and loyalty.</a:t>
            </a:r>
            <a:endParaRPr sz="1800"/>
          </a:p>
          <a:p>
            <a:pPr indent="-228600" lvl="0" marL="457200" marR="0" rtl="0" algn="l">
              <a:lnSpc>
                <a:spcPct val="100000"/>
              </a:lnSpc>
              <a:spcBef>
                <a:spcPts val="0"/>
              </a:spcBef>
              <a:spcAft>
                <a:spcPts val="0"/>
              </a:spcAft>
              <a:buClr>
                <a:srgbClr val="633547"/>
              </a:buClr>
              <a:buSzPts val="2200"/>
              <a:buFont typeface="Arial"/>
              <a:buNone/>
            </a:pPr>
            <a:r>
              <a:t/>
            </a:r>
            <a:endParaRPr sz="1800"/>
          </a:p>
        </p:txBody>
      </p:sp>
      <p:sp>
        <p:nvSpPr>
          <p:cNvPr id="489" name="Google Shape;489;p42"/>
          <p:cNvSpPr txBox="1"/>
          <p:nvPr>
            <p:ph idx="8" type="body"/>
          </p:nvPr>
        </p:nvSpPr>
        <p:spPr>
          <a:xfrm>
            <a:off x="1457588" y="4416336"/>
            <a:ext cx="9479261" cy="566444"/>
          </a:xfrm>
          <a:prstGeom prst="rect">
            <a:avLst/>
          </a:prstGeom>
          <a:noFill/>
          <a:ln>
            <a:noFill/>
          </a:ln>
        </p:spPr>
        <p:txBody>
          <a:bodyPr anchorCtr="0" anchor="ctr" bIns="45700" lIns="91425" spcFirstLastPara="1" rIns="91425" wrap="square" tIns="45700">
            <a:noAutofit/>
          </a:bodyPr>
          <a:lstStyle/>
          <a:p>
            <a:pPr indent="-228600" lvl="0" marL="457200" rtl="0" algn="just">
              <a:lnSpc>
                <a:spcPct val="100000"/>
              </a:lnSpc>
              <a:spcBef>
                <a:spcPts val="0"/>
              </a:spcBef>
              <a:spcAft>
                <a:spcPts val="0"/>
              </a:spcAft>
              <a:buSzPts val="2200"/>
              <a:buNone/>
            </a:pPr>
            <a:r>
              <a:rPr lang="en-US" sz="1800"/>
              <a:t>	Use the first month to understand the employee’s strengths and growth potential – this guides future development and retention.</a:t>
            </a:r>
            <a:endParaRPr sz="1800"/>
          </a:p>
          <a:p>
            <a:pPr indent="-228600" lvl="0" marL="457200" rtl="0" algn="just">
              <a:lnSpc>
                <a:spcPct val="100000"/>
              </a:lnSpc>
              <a:spcBef>
                <a:spcPts val="0"/>
              </a:spcBef>
              <a:spcAft>
                <a:spcPts val="0"/>
              </a:spcAft>
              <a:buSzPts val="2200"/>
              <a:buNone/>
            </a:pPr>
            <a:r>
              <a:t/>
            </a:r>
            <a:endParaRPr sz="1800"/>
          </a:p>
        </p:txBody>
      </p:sp>
      <p:sp>
        <p:nvSpPr>
          <p:cNvPr id="490" name="Google Shape;490;p42"/>
          <p:cNvSpPr txBox="1"/>
          <p:nvPr/>
        </p:nvSpPr>
        <p:spPr>
          <a:xfrm>
            <a:off x="1874982" y="780672"/>
            <a:ext cx="763847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Practical tips for entrepreneurs</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13"/>
          <p:cNvPicPr preferRelativeResize="0"/>
          <p:nvPr>
            <p:ph idx="2" type="pic"/>
          </p:nvPr>
        </p:nvPicPr>
        <p:blipFill rotWithShape="1">
          <a:blip r:embed="rId3">
            <a:alphaModFix/>
          </a:blip>
          <a:srcRect b="19165" l="0" r="0" t="19171"/>
          <a:stretch/>
        </p:blipFill>
        <p:spPr>
          <a:xfrm flipH="1">
            <a:off x="238773" y="2626822"/>
            <a:ext cx="7708194" cy="3396829"/>
          </a:xfrm>
          <a:prstGeom prst="rect">
            <a:avLst/>
          </a:prstGeom>
          <a:solidFill>
            <a:srgbClr val="BFBFBF"/>
          </a:solidFill>
          <a:ln>
            <a:noFill/>
          </a:ln>
        </p:spPr>
      </p:pic>
      <p:sp>
        <p:nvSpPr>
          <p:cNvPr id="285" name="Google Shape;285;p13"/>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01</a:t>
            </a:r>
            <a:endParaRPr/>
          </a:p>
        </p:txBody>
      </p:sp>
      <p:sp>
        <p:nvSpPr>
          <p:cNvPr id="286" name="Google Shape;286;p13"/>
          <p:cNvSpPr/>
          <p:nvPr/>
        </p:nvSpPr>
        <p:spPr>
          <a:xfrm>
            <a:off x="7946973" y="3429000"/>
            <a:ext cx="2841100" cy="1226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287" name="Google Shape;287;p13"/>
          <p:cNvSpPr txBox="1"/>
          <p:nvPr/>
        </p:nvSpPr>
        <p:spPr>
          <a:xfrm>
            <a:off x="7946970" y="3455098"/>
            <a:ext cx="2522400"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Objective of the Module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3"/>
          <p:cNvSpPr txBox="1"/>
          <p:nvPr>
            <p:ph idx="1" type="body"/>
          </p:nvPr>
        </p:nvSpPr>
        <p:spPr>
          <a:xfrm>
            <a:off x="4825907" y="826894"/>
            <a:ext cx="6341766" cy="5166427"/>
          </a:xfrm>
          <a:prstGeom prst="rect">
            <a:avLst/>
          </a:prstGeom>
          <a:noFill/>
          <a:ln>
            <a:noFill/>
          </a:ln>
        </p:spPr>
        <p:txBody>
          <a:bodyPr anchorCtr="0" anchor="t" bIns="45700" lIns="91425" spcFirstLastPara="1" rIns="91425" wrap="square" tIns="45700">
            <a:noAutofit/>
          </a:bodyPr>
          <a:lstStyle/>
          <a:p>
            <a:pPr indent="-342900" lvl="0" marL="571500" rtl="0" algn="l">
              <a:lnSpc>
                <a:spcPct val="103333"/>
              </a:lnSpc>
              <a:spcBef>
                <a:spcPts val="0"/>
              </a:spcBef>
              <a:spcAft>
                <a:spcPts val="0"/>
              </a:spcAft>
              <a:buSzPts val="2400"/>
              <a:buFont typeface="Arial"/>
              <a:buChar char="•"/>
            </a:pPr>
            <a:r>
              <a:rPr lang="en-US" sz="2000"/>
              <a:t>Losing a trained employee means losing time, money, and expertise. Replacing staff can cost up to 50–60% of annual salary in recruitment and lost productivity.</a:t>
            </a:r>
            <a:endParaRPr sz="2000"/>
          </a:p>
          <a:p>
            <a:pPr indent="-342900" lvl="0" marL="571500" rtl="0" algn="l">
              <a:lnSpc>
                <a:spcPct val="103333"/>
              </a:lnSpc>
              <a:spcBef>
                <a:spcPts val="0"/>
              </a:spcBef>
              <a:spcAft>
                <a:spcPts val="0"/>
              </a:spcAft>
              <a:buSzPts val="2400"/>
              <a:buFont typeface="Arial"/>
              <a:buChar char="•"/>
            </a:pPr>
            <a:r>
              <a:rPr lang="en-US" sz="2000"/>
              <a:t>Continuous mentoring, regular feedback, and recognition help employees feel valued and motivated to stay.</a:t>
            </a:r>
            <a:endParaRPr sz="2000"/>
          </a:p>
          <a:p>
            <a:pPr indent="-342900" lvl="0" marL="571500" rtl="0" algn="l">
              <a:lnSpc>
                <a:spcPct val="103333"/>
              </a:lnSpc>
              <a:spcBef>
                <a:spcPts val="0"/>
              </a:spcBef>
              <a:spcAft>
                <a:spcPts val="0"/>
              </a:spcAft>
              <a:buSzPts val="2400"/>
              <a:buFont typeface="Arial"/>
              <a:buChar char="•"/>
            </a:pPr>
            <a:r>
              <a:rPr lang="en-US" sz="2000"/>
              <a:t>Offering skill development, certifications, and clear promotion paths shows employees a future within the company and reduces turnover.</a:t>
            </a:r>
            <a:endParaRPr sz="2000"/>
          </a:p>
          <a:p>
            <a:pPr indent="-342900" lvl="0" marL="571500" rtl="0" algn="l">
              <a:lnSpc>
                <a:spcPct val="103333"/>
              </a:lnSpc>
              <a:spcBef>
                <a:spcPts val="0"/>
              </a:spcBef>
              <a:spcAft>
                <a:spcPts val="0"/>
              </a:spcAft>
              <a:buSzPts val="2400"/>
              <a:buFont typeface="Arial"/>
              <a:buChar char="•"/>
            </a:pPr>
            <a:r>
              <a:rPr lang="en-US" sz="2000"/>
              <a:t>Flexible working arrangements and cultural awareness initiatives make employees feel respected and supported.</a:t>
            </a:r>
            <a:endParaRPr sz="2000"/>
          </a:p>
          <a:p>
            <a:pPr indent="-342900" lvl="0" marL="571500" rtl="0" algn="l">
              <a:lnSpc>
                <a:spcPct val="103333"/>
              </a:lnSpc>
              <a:spcBef>
                <a:spcPts val="0"/>
              </a:spcBef>
              <a:spcAft>
                <a:spcPts val="0"/>
              </a:spcAft>
              <a:buSzPts val="2400"/>
              <a:buFont typeface="Arial"/>
              <a:buChar char="•"/>
            </a:pPr>
            <a:r>
              <a:rPr lang="en-US" sz="2000"/>
              <a:t>Retaining talent is a strategic business advantage. Supported employees are more productive, innovative, and loyal, saving the company costs and disruption.</a:t>
            </a:r>
            <a:endParaRPr sz="2000"/>
          </a:p>
          <a:p>
            <a:pPr indent="-228600" lvl="0" marL="457200" marR="0" rtl="0" algn="l">
              <a:lnSpc>
                <a:spcPct val="103333"/>
              </a:lnSpc>
              <a:spcBef>
                <a:spcPts val="0"/>
              </a:spcBef>
              <a:spcAft>
                <a:spcPts val="0"/>
              </a:spcAft>
              <a:buClr>
                <a:srgbClr val="633547"/>
              </a:buClr>
              <a:buSzPts val="2400"/>
              <a:buFont typeface="Arial"/>
              <a:buNone/>
            </a:pPr>
            <a:r>
              <a:t/>
            </a:r>
            <a:endParaRPr/>
          </a:p>
        </p:txBody>
      </p:sp>
      <p:sp>
        <p:nvSpPr>
          <p:cNvPr id="496" name="Google Shape;496;p43"/>
          <p:cNvSpPr txBox="1"/>
          <p:nvPr>
            <p:ph idx="2" type="body"/>
          </p:nvPr>
        </p:nvSpPr>
        <p:spPr>
          <a:xfrm>
            <a:off x="600999" y="835090"/>
            <a:ext cx="3125818" cy="1774519"/>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n-US"/>
              <a:t>	Retaining your talent: Why it pays to invest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4"/>
          <p:cNvSpPr txBox="1"/>
          <p:nvPr>
            <p:ph idx="1" type="body"/>
          </p:nvPr>
        </p:nvSpPr>
        <p:spPr>
          <a:xfrm>
            <a:off x="4532190" y="645862"/>
            <a:ext cx="6341766" cy="5166427"/>
          </a:xfrm>
          <a:prstGeom prst="rect">
            <a:avLst/>
          </a:prstGeom>
          <a:noFill/>
          <a:ln>
            <a:noFill/>
          </a:ln>
        </p:spPr>
        <p:txBody>
          <a:bodyPr anchorCtr="0" anchor="t" bIns="45700" lIns="91425" spcFirstLastPara="1" rIns="91425" wrap="square" tIns="45700">
            <a:noAutofit/>
          </a:bodyPr>
          <a:lstStyle/>
          <a:p>
            <a:pPr indent="-342900" lvl="0" marL="571500" rtl="0" algn="l">
              <a:lnSpc>
                <a:spcPct val="103333"/>
              </a:lnSpc>
              <a:spcBef>
                <a:spcPts val="0"/>
              </a:spcBef>
              <a:spcAft>
                <a:spcPts val="0"/>
              </a:spcAft>
              <a:buSzPts val="2400"/>
              <a:buFont typeface="Arial"/>
              <a:buChar char="•"/>
            </a:pPr>
            <a:r>
              <a:rPr lang="en-US"/>
              <a:t>Support them from day one </a:t>
            </a:r>
            <a:endParaRPr/>
          </a:p>
          <a:p>
            <a:pPr indent="-342900" lvl="0" marL="571500" rtl="0" algn="l">
              <a:lnSpc>
                <a:spcPct val="103333"/>
              </a:lnSpc>
              <a:spcBef>
                <a:spcPts val="0"/>
              </a:spcBef>
              <a:spcAft>
                <a:spcPts val="0"/>
              </a:spcAft>
              <a:buSzPts val="2400"/>
              <a:buFont typeface="Arial"/>
              <a:buChar char="•"/>
            </a:pPr>
            <a:r>
              <a:rPr lang="en-US"/>
              <a:t>Give regular feedback and recognition</a:t>
            </a:r>
            <a:endParaRPr/>
          </a:p>
          <a:p>
            <a:pPr indent="-342900" lvl="0" marL="571500" rtl="0" algn="l">
              <a:lnSpc>
                <a:spcPct val="103333"/>
              </a:lnSpc>
              <a:spcBef>
                <a:spcPts val="0"/>
              </a:spcBef>
              <a:spcAft>
                <a:spcPts val="0"/>
              </a:spcAft>
              <a:buSzPts val="2400"/>
              <a:buFont typeface="Arial"/>
              <a:buChar char="•"/>
            </a:pPr>
            <a:r>
              <a:rPr lang="en-US"/>
              <a:t>Offer growth opportunities </a:t>
            </a:r>
            <a:endParaRPr/>
          </a:p>
          <a:p>
            <a:pPr indent="-342900" lvl="0" marL="571500" rtl="0" algn="l">
              <a:lnSpc>
                <a:spcPct val="103333"/>
              </a:lnSpc>
              <a:spcBef>
                <a:spcPts val="0"/>
              </a:spcBef>
              <a:spcAft>
                <a:spcPts val="0"/>
              </a:spcAft>
              <a:buSzPts val="2400"/>
              <a:buFont typeface="Arial"/>
              <a:buChar char="•"/>
            </a:pPr>
            <a:r>
              <a:rPr lang="en-US"/>
              <a:t>Be flexible – allow remote work, flexible hours, and accommodate personal needs.</a:t>
            </a:r>
            <a:endParaRPr/>
          </a:p>
          <a:p>
            <a:pPr indent="-342900" lvl="0" marL="571500" rtl="0" algn="l">
              <a:lnSpc>
                <a:spcPct val="103333"/>
              </a:lnSpc>
              <a:spcBef>
                <a:spcPts val="0"/>
              </a:spcBef>
              <a:spcAft>
                <a:spcPts val="0"/>
              </a:spcAft>
              <a:buSzPts val="2400"/>
              <a:buFont typeface="Arial"/>
              <a:buChar char="•"/>
            </a:pPr>
            <a:r>
              <a:rPr lang="en-US"/>
              <a:t>Create an inclusive workplace </a:t>
            </a:r>
            <a:endParaRPr/>
          </a:p>
          <a:p>
            <a:pPr indent="-342900" lvl="0" marL="571500" rtl="0" algn="l">
              <a:lnSpc>
                <a:spcPct val="103333"/>
              </a:lnSpc>
              <a:spcBef>
                <a:spcPts val="0"/>
              </a:spcBef>
              <a:spcAft>
                <a:spcPts val="0"/>
              </a:spcAft>
              <a:buSzPts val="2400"/>
              <a:buFont typeface="Arial"/>
              <a:buChar char="•"/>
            </a:pPr>
            <a:r>
              <a:rPr lang="en-US"/>
              <a:t>Listen and communicate </a:t>
            </a:r>
            <a:r>
              <a:rPr b="1" lang="en-US"/>
              <a:t> </a:t>
            </a:r>
            <a:endParaRPr/>
          </a:p>
          <a:p>
            <a:pPr indent="-228600" lvl="0" marL="457200" marR="0" rtl="0" algn="l">
              <a:lnSpc>
                <a:spcPct val="103333"/>
              </a:lnSpc>
              <a:spcBef>
                <a:spcPts val="0"/>
              </a:spcBef>
              <a:spcAft>
                <a:spcPts val="0"/>
              </a:spcAft>
              <a:buClr>
                <a:srgbClr val="633547"/>
              </a:buClr>
              <a:buSzPts val="2400"/>
              <a:buFont typeface="Arial"/>
              <a:buNone/>
            </a:pPr>
            <a:r>
              <a:t/>
            </a:r>
            <a:endParaRPr/>
          </a:p>
        </p:txBody>
      </p:sp>
      <p:sp>
        <p:nvSpPr>
          <p:cNvPr id="502" name="Google Shape;502;p44"/>
          <p:cNvSpPr txBox="1"/>
          <p:nvPr>
            <p:ph idx="2" type="body"/>
          </p:nvPr>
        </p:nvSpPr>
        <p:spPr>
          <a:xfrm>
            <a:off x="619471" y="410217"/>
            <a:ext cx="3125818" cy="1774519"/>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n-US"/>
              <a:t>	How to keep your employees happy and committed</a:t>
            </a:r>
            <a:endParaRPr/>
          </a:p>
          <a:p>
            <a:pPr indent="-228600" lvl="0" marL="457200" marR="0" rtl="0" algn="l">
              <a:lnSpc>
                <a:spcPct val="90000"/>
              </a:lnSpc>
              <a:spcBef>
                <a:spcPts val="1000"/>
              </a:spcBef>
              <a:spcAft>
                <a:spcPts val="0"/>
              </a:spcAft>
              <a:buClr>
                <a:schemeClr val="lt1"/>
              </a:buClr>
              <a:buSzPts val="3600"/>
              <a:buFont typeface="Arial"/>
              <a:buNone/>
            </a:pPr>
            <a:r>
              <a:t/>
            </a:r>
            <a:endParaRPr/>
          </a:p>
          <a:p>
            <a:pPr indent="-228600" lvl="0" marL="457200" marR="0" rtl="0" algn="l">
              <a:lnSpc>
                <a:spcPct val="90000"/>
              </a:lnSpc>
              <a:spcBef>
                <a:spcPts val="1000"/>
              </a:spcBef>
              <a:spcAft>
                <a:spcPts val="0"/>
              </a:spcAft>
              <a:buClr>
                <a:schemeClr val="lt1"/>
              </a:buClr>
              <a:buSzPts val="3600"/>
              <a:buFont typeface="Arial"/>
              <a:buNone/>
            </a:pPr>
            <a:r>
              <a:rPr lang="en-US" sz="2000" u="sng"/>
              <a:t>It’s cheaper to keep a</a:t>
            </a:r>
            <a:endParaRPr sz="2000" u="sng"/>
          </a:p>
          <a:p>
            <a:pPr indent="-228600" lvl="0" marL="457200" marR="0" rtl="0" algn="l">
              <a:lnSpc>
                <a:spcPct val="90000"/>
              </a:lnSpc>
              <a:spcBef>
                <a:spcPts val="1000"/>
              </a:spcBef>
              <a:spcAft>
                <a:spcPts val="0"/>
              </a:spcAft>
              <a:buClr>
                <a:schemeClr val="lt1"/>
              </a:buClr>
              <a:buSzPts val="3600"/>
              <a:buFont typeface="Arial"/>
              <a:buNone/>
            </a:pPr>
            <a:r>
              <a:rPr lang="en-US" sz="2000" u="sng"/>
              <a:t>skilled employee than to</a:t>
            </a:r>
            <a:endParaRPr sz="2000" u="sng"/>
          </a:p>
          <a:p>
            <a:pPr indent="-228600" lvl="0" marL="457200" marR="0" rtl="0" algn="l">
              <a:lnSpc>
                <a:spcPct val="90000"/>
              </a:lnSpc>
              <a:spcBef>
                <a:spcPts val="1000"/>
              </a:spcBef>
              <a:spcAft>
                <a:spcPts val="0"/>
              </a:spcAft>
              <a:buClr>
                <a:schemeClr val="lt1"/>
              </a:buClr>
              <a:buSzPts val="3600"/>
              <a:buFont typeface="Arial"/>
              <a:buNone/>
            </a:pPr>
            <a:r>
              <a:rPr lang="en-US" sz="2000" u="sng"/>
              <a:t>hire and train a new one.</a:t>
            </a:r>
            <a:endParaRPr sz="2000" u="sng"/>
          </a:p>
          <a:p>
            <a:pPr indent="-228600" lvl="0" marL="457200" marR="0" rtl="0" algn="l">
              <a:lnSpc>
                <a:spcPct val="90000"/>
              </a:lnSpc>
              <a:spcBef>
                <a:spcPts val="1000"/>
              </a:spcBef>
              <a:spcAft>
                <a:spcPts val="0"/>
              </a:spcAft>
              <a:buClr>
                <a:schemeClr val="lt1"/>
              </a:buClr>
              <a:buSzPts val="3600"/>
              <a:buFont typeface="Arial"/>
              <a:buNone/>
            </a:pPr>
            <a:r>
              <a:rPr lang="en-US" sz="2000" u="sng"/>
              <a:t>Happy employees are</a:t>
            </a:r>
            <a:endParaRPr sz="2000" u="sng"/>
          </a:p>
          <a:p>
            <a:pPr indent="-228600" lvl="0" marL="457200" marR="0" rtl="0" algn="l">
              <a:lnSpc>
                <a:spcPct val="90000"/>
              </a:lnSpc>
              <a:spcBef>
                <a:spcPts val="1000"/>
              </a:spcBef>
              <a:spcAft>
                <a:spcPts val="0"/>
              </a:spcAft>
              <a:buClr>
                <a:schemeClr val="lt1"/>
              </a:buClr>
              <a:buSzPts val="3600"/>
              <a:buFont typeface="Arial"/>
              <a:buNone/>
            </a:pPr>
            <a:r>
              <a:rPr lang="en-US" sz="2000" u="sng"/>
              <a:t>more productive, loyal,</a:t>
            </a:r>
            <a:endParaRPr sz="2000" u="sng"/>
          </a:p>
          <a:p>
            <a:pPr indent="-228600" lvl="0" marL="457200" marR="0" rtl="0" algn="l">
              <a:lnSpc>
                <a:spcPct val="90000"/>
              </a:lnSpc>
              <a:spcBef>
                <a:spcPts val="1000"/>
              </a:spcBef>
              <a:spcAft>
                <a:spcPts val="0"/>
              </a:spcAft>
              <a:buClr>
                <a:schemeClr val="lt1"/>
              </a:buClr>
              <a:buSzPts val="3600"/>
              <a:buFont typeface="Arial"/>
              <a:buNone/>
            </a:pPr>
            <a:r>
              <a:rPr lang="en-US" sz="2000" u="sng"/>
              <a:t>and bring new ideas to</a:t>
            </a:r>
            <a:endParaRPr sz="2000" u="sng"/>
          </a:p>
          <a:p>
            <a:pPr indent="-228600" lvl="0" marL="457200" marR="0" rtl="0" algn="l">
              <a:lnSpc>
                <a:spcPct val="90000"/>
              </a:lnSpc>
              <a:spcBef>
                <a:spcPts val="1000"/>
              </a:spcBef>
              <a:spcAft>
                <a:spcPts val="0"/>
              </a:spcAft>
              <a:buClr>
                <a:schemeClr val="lt1"/>
              </a:buClr>
              <a:buSzPts val="3600"/>
              <a:buFont typeface="Arial"/>
              <a:buNone/>
            </a:pPr>
            <a:r>
              <a:rPr lang="en-US" sz="2000" u="sng"/>
              <a:t>your business.</a:t>
            </a:r>
            <a:endParaRPr sz="2000"/>
          </a:p>
          <a:p>
            <a:pPr indent="-228600" lvl="0" marL="457200" marR="0" rtl="0" algn="l">
              <a:lnSpc>
                <a:spcPct val="90000"/>
              </a:lnSpc>
              <a:spcBef>
                <a:spcPts val="1000"/>
              </a:spcBef>
              <a:spcAft>
                <a:spcPts val="0"/>
              </a:spcAft>
              <a:buClr>
                <a:schemeClr val="lt1"/>
              </a:buClr>
              <a:buSzPts val="3600"/>
              <a:buFont typeface="Arial"/>
              <a:buNone/>
            </a:pPr>
            <a:r>
              <a:rPr lang="en-US" sz="2000"/>
              <a:t> </a:t>
            </a:r>
            <a:endParaRPr sz="2000"/>
          </a:p>
          <a:p>
            <a:pPr indent="-228600" lvl="0" marL="457200" marR="0" rtl="0" algn="l">
              <a:lnSpc>
                <a:spcPct val="90000"/>
              </a:lnSpc>
              <a:spcBef>
                <a:spcPts val="1000"/>
              </a:spcBef>
              <a:spcAft>
                <a:spcPts val="0"/>
              </a:spcAft>
              <a:buClr>
                <a:schemeClr val="lt1"/>
              </a:buClr>
              <a:buSzPts val="3600"/>
              <a:buFont typeface="Arial"/>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5"/>
          <p:cNvSpPr txBox="1"/>
          <p:nvPr>
            <p:ph idx="1" type="body"/>
          </p:nvPr>
        </p:nvSpPr>
        <p:spPr>
          <a:xfrm>
            <a:off x="-99752" y="1722228"/>
            <a:ext cx="5957454" cy="3666574"/>
          </a:xfrm>
          <a:prstGeom prst="rect">
            <a:avLst/>
          </a:prstGeom>
          <a:noFill/>
          <a:ln>
            <a:noFill/>
          </a:ln>
        </p:spPr>
        <p:txBody>
          <a:bodyPr anchorCtr="0" anchor="t" bIns="45700" lIns="91425" spcFirstLastPara="1" rIns="91425" wrap="square" tIns="45700">
            <a:noAutofit/>
          </a:bodyPr>
          <a:lstStyle/>
          <a:p>
            <a:pPr indent="-285750" lvl="0" marL="514350" rtl="0" algn="just">
              <a:lnSpc>
                <a:spcPct val="90000"/>
              </a:lnSpc>
              <a:spcBef>
                <a:spcPts val="1000"/>
              </a:spcBef>
              <a:spcAft>
                <a:spcPts val="0"/>
              </a:spcAft>
              <a:buSzPts val="2400"/>
              <a:buFont typeface="Arial"/>
              <a:buChar char="•"/>
            </a:pPr>
            <a:r>
              <a:rPr lang="en-US"/>
              <a:t>Overvaluing local experience </a:t>
            </a:r>
            <a:endParaRPr/>
          </a:p>
          <a:p>
            <a:pPr indent="-285750" lvl="0" marL="514350" rtl="0" algn="just">
              <a:lnSpc>
                <a:spcPct val="90000"/>
              </a:lnSpc>
              <a:spcBef>
                <a:spcPts val="1000"/>
              </a:spcBef>
              <a:spcAft>
                <a:spcPts val="0"/>
              </a:spcAft>
              <a:buSzPts val="2400"/>
              <a:buFont typeface="Arial"/>
              <a:buChar char="•"/>
            </a:pPr>
            <a:r>
              <a:rPr lang="en-US"/>
              <a:t>Using exclusionary language </a:t>
            </a:r>
            <a:endParaRPr/>
          </a:p>
          <a:p>
            <a:pPr indent="-285750" lvl="0" marL="514350" rtl="0" algn="just">
              <a:lnSpc>
                <a:spcPct val="90000"/>
              </a:lnSpc>
              <a:spcBef>
                <a:spcPts val="1000"/>
              </a:spcBef>
              <a:spcAft>
                <a:spcPts val="0"/>
              </a:spcAft>
              <a:buSzPts val="2400"/>
              <a:buFont typeface="Arial"/>
              <a:buChar char="•"/>
            </a:pPr>
            <a:r>
              <a:rPr lang="en-US"/>
              <a:t>Limited recruitment channels </a:t>
            </a:r>
            <a:endParaRPr/>
          </a:p>
          <a:p>
            <a:pPr indent="-285750" lvl="0" marL="514350" rtl="0" algn="just">
              <a:lnSpc>
                <a:spcPct val="90000"/>
              </a:lnSpc>
              <a:spcBef>
                <a:spcPts val="1000"/>
              </a:spcBef>
              <a:spcAft>
                <a:spcPts val="0"/>
              </a:spcAft>
              <a:buSzPts val="2400"/>
              <a:buFont typeface="Arial"/>
              <a:buChar char="•"/>
            </a:pPr>
            <a:r>
              <a:rPr lang="en-US"/>
              <a:t>Lack of structured onboarding</a:t>
            </a:r>
            <a:endParaRPr/>
          </a:p>
          <a:p>
            <a:pPr indent="-285750" lvl="0" marL="514350" rtl="0" algn="just">
              <a:lnSpc>
                <a:spcPct val="90000"/>
              </a:lnSpc>
              <a:spcBef>
                <a:spcPts val="1000"/>
              </a:spcBef>
              <a:spcAft>
                <a:spcPts val="0"/>
              </a:spcAft>
              <a:buSzPts val="2400"/>
              <a:buFont typeface="Arial"/>
              <a:buChar char="•"/>
            </a:pPr>
            <a:r>
              <a:rPr lang="en-US"/>
              <a:t>Lack of development opportunities</a:t>
            </a:r>
            <a:endParaRPr/>
          </a:p>
          <a:p>
            <a:pPr indent="-285750" lvl="0" marL="514350" rtl="0" algn="just">
              <a:lnSpc>
                <a:spcPct val="90000"/>
              </a:lnSpc>
              <a:spcBef>
                <a:spcPts val="1000"/>
              </a:spcBef>
              <a:spcAft>
                <a:spcPts val="0"/>
              </a:spcAft>
              <a:buSzPts val="2400"/>
              <a:buFont typeface="Arial"/>
              <a:buChar char="•"/>
            </a:pPr>
            <a:r>
              <a:rPr lang="en-US"/>
              <a:t>Rigid schedules and no cultural awareness</a:t>
            </a:r>
            <a:endParaRPr/>
          </a:p>
        </p:txBody>
      </p:sp>
      <p:sp>
        <p:nvSpPr>
          <p:cNvPr id="508" name="Google Shape;508;p45"/>
          <p:cNvSpPr txBox="1"/>
          <p:nvPr>
            <p:ph idx="2" type="body"/>
          </p:nvPr>
        </p:nvSpPr>
        <p:spPr>
          <a:xfrm>
            <a:off x="-110836" y="327317"/>
            <a:ext cx="6502400"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n-US"/>
              <a:t>	Common mistakes to avoid</a:t>
            </a:r>
            <a:endParaRPr/>
          </a:p>
        </p:txBody>
      </p:sp>
      <p:pic>
        <p:nvPicPr>
          <p:cNvPr id="509" name="Google Shape;509;p45"/>
          <p:cNvPicPr preferRelativeResize="0"/>
          <p:nvPr>
            <p:ph idx="3" type="pic"/>
          </p:nvPr>
        </p:nvPicPr>
        <p:blipFill rotWithShape="1">
          <a:blip r:embed="rId3">
            <a:alphaModFix/>
          </a:blip>
          <a:srcRect b="0" l="17235" r="17235" t="0"/>
          <a:stretch/>
        </p:blipFill>
        <p:spPr>
          <a:xfrm>
            <a:off x="6083676" y="0"/>
            <a:ext cx="5361066" cy="6858000"/>
          </a:xfrm>
          <a:prstGeom prst="rect">
            <a:avLst/>
          </a:prstGeom>
          <a:solidFill>
            <a:srgbClr val="D8D8D8"/>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6"/>
          <p:cNvSpPr txBox="1"/>
          <p:nvPr>
            <p:ph idx="1" type="body"/>
          </p:nvPr>
        </p:nvSpPr>
        <p:spPr>
          <a:xfrm>
            <a:off x="904856" y="576637"/>
            <a:ext cx="10052954"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E36C34"/>
              </a:buClr>
              <a:buSzPts val="3600"/>
              <a:buFont typeface="Arial"/>
              <a:buNone/>
            </a:pPr>
            <a:r>
              <a:rPr lang="en-US"/>
              <a:t>Key takeaways for employers</a:t>
            </a:r>
            <a:endParaRPr/>
          </a:p>
        </p:txBody>
      </p:sp>
      <p:sp>
        <p:nvSpPr>
          <p:cNvPr id="515" name="Google Shape;515;p46"/>
          <p:cNvSpPr txBox="1"/>
          <p:nvPr>
            <p:ph idx="2" type="body"/>
          </p:nvPr>
        </p:nvSpPr>
        <p:spPr>
          <a:xfrm>
            <a:off x="808603" y="1603811"/>
            <a:ext cx="10052954" cy="425033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3333"/>
              </a:lnSpc>
              <a:spcBef>
                <a:spcPts val="0"/>
              </a:spcBef>
              <a:spcAft>
                <a:spcPts val="0"/>
              </a:spcAft>
              <a:buClr>
                <a:srgbClr val="633547"/>
              </a:buClr>
              <a:buSzPts val="2400"/>
              <a:buFont typeface="Arial"/>
              <a:buNone/>
            </a:pPr>
            <a:r>
              <a:rPr lang="en-US" sz="2000"/>
              <a:t>Inclusive recruitment and retention are strategic business decisions that strengthen your workforce and reduce costs! Moreover:</a:t>
            </a:r>
            <a:endParaRPr sz="2000"/>
          </a:p>
          <a:p>
            <a:pPr indent="-228600" lvl="0" marL="457200" rtl="0" algn="l">
              <a:lnSpc>
                <a:spcPct val="150000"/>
              </a:lnSpc>
              <a:spcBef>
                <a:spcPts val="0"/>
              </a:spcBef>
              <a:spcAft>
                <a:spcPts val="0"/>
              </a:spcAft>
              <a:buSzPts val="2400"/>
              <a:buNone/>
            </a:pPr>
            <a:r>
              <a:rPr lang="en-US" sz="2000"/>
              <a:t>•  inclusive recruitment expands the talent pool</a:t>
            </a:r>
            <a:endParaRPr sz="2000"/>
          </a:p>
          <a:p>
            <a:pPr indent="-228600" lvl="0" marL="457200" rtl="0" algn="l">
              <a:lnSpc>
                <a:spcPct val="150000"/>
              </a:lnSpc>
              <a:spcBef>
                <a:spcPts val="0"/>
              </a:spcBef>
              <a:spcAft>
                <a:spcPts val="0"/>
              </a:spcAft>
              <a:buSzPts val="2400"/>
              <a:buNone/>
            </a:pPr>
            <a:r>
              <a:rPr lang="en-US" sz="2000"/>
              <a:t>• structured onboarding improves retention</a:t>
            </a:r>
            <a:endParaRPr sz="2000"/>
          </a:p>
          <a:p>
            <a:pPr indent="-228600" lvl="0" marL="457200" rtl="0" algn="l">
              <a:lnSpc>
                <a:spcPct val="150000"/>
              </a:lnSpc>
              <a:spcBef>
                <a:spcPts val="0"/>
              </a:spcBef>
              <a:spcAft>
                <a:spcPts val="0"/>
              </a:spcAft>
              <a:buSzPts val="2400"/>
              <a:buNone/>
            </a:pPr>
            <a:r>
              <a:rPr lang="en-US" sz="2000"/>
              <a:t>• mentoring and development increase engagement</a:t>
            </a:r>
            <a:endParaRPr sz="2000"/>
          </a:p>
          <a:p>
            <a:pPr indent="-228600" lvl="0" marL="457200" rtl="0" algn="l">
              <a:lnSpc>
                <a:spcPct val="150000"/>
              </a:lnSpc>
              <a:spcBef>
                <a:spcPts val="0"/>
              </a:spcBef>
              <a:spcAft>
                <a:spcPts val="0"/>
              </a:spcAft>
              <a:buSzPts val="2400"/>
              <a:buNone/>
            </a:pPr>
            <a:r>
              <a:rPr lang="en-US" sz="2000"/>
              <a:t>• flexible work and inclusive practices strengthen teams.</a:t>
            </a:r>
            <a:endParaRPr/>
          </a:p>
          <a:p>
            <a:pPr indent="-228600" lvl="0" marL="457200" rtl="0" algn="l">
              <a:lnSpc>
                <a:spcPct val="103333"/>
              </a:lnSpc>
              <a:spcBef>
                <a:spcPts val="0"/>
              </a:spcBef>
              <a:spcAft>
                <a:spcPts val="0"/>
              </a:spcAft>
              <a:buSzPts val="2400"/>
              <a:buNone/>
            </a:pPr>
            <a:r>
              <a:t/>
            </a:r>
            <a:endParaRPr sz="2000"/>
          </a:p>
          <a:p>
            <a:pPr indent="-228600" lvl="0" marL="457200" marR="0" rtl="0" algn="l">
              <a:lnSpc>
                <a:spcPct val="103333"/>
              </a:lnSpc>
              <a:spcBef>
                <a:spcPts val="0"/>
              </a:spcBef>
              <a:spcAft>
                <a:spcPts val="0"/>
              </a:spcAft>
              <a:buClr>
                <a:srgbClr val="633547"/>
              </a:buClr>
              <a:buSzPts val="2400"/>
              <a:buFont typeface="Arial"/>
              <a:buNone/>
            </a:pPr>
            <a:r>
              <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47"/>
          <p:cNvPicPr preferRelativeResize="0"/>
          <p:nvPr>
            <p:ph idx="2" type="pic"/>
          </p:nvPr>
        </p:nvPicPr>
        <p:blipFill rotWithShape="1">
          <a:blip r:embed="rId3">
            <a:alphaModFix/>
          </a:blip>
          <a:srcRect b="19165" l="0" r="0" t="19171"/>
          <a:stretch/>
        </p:blipFill>
        <p:spPr>
          <a:xfrm flipH="1">
            <a:off x="238773" y="2626822"/>
            <a:ext cx="7708194" cy="3396829"/>
          </a:xfrm>
          <a:prstGeom prst="rect">
            <a:avLst/>
          </a:prstGeom>
          <a:solidFill>
            <a:srgbClr val="BFBFBF"/>
          </a:solidFill>
          <a:ln>
            <a:noFill/>
          </a:ln>
        </p:spPr>
      </p:pic>
      <p:sp>
        <p:nvSpPr>
          <p:cNvPr id="522" name="Google Shape;522;p47"/>
          <p:cNvSpPr txBox="1"/>
          <p:nvPr>
            <p:ph idx="1" type="body"/>
          </p:nvPr>
        </p:nvSpPr>
        <p:spPr>
          <a:xfrm>
            <a:off x="7764874" y="730800"/>
            <a:ext cx="2067000" cy="58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05</a:t>
            </a:r>
            <a:endParaRPr/>
          </a:p>
        </p:txBody>
      </p:sp>
      <p:sp>
        <p:nvSpPr>
          <p:cNvPr id="523" name="Google Shape;523;p47"/>
          <p:cNvSpPr/>
          <p:nvPr/>
        </p:nvSpPr>
        <p:spPr>
          <a:xfrm>
            <a:off x="7915774" y="3364344"/>
            <a:ext cx="3832200" cy="24730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524" name="Google Shape;524;p47"/>
          <p:cNvSpPr txBox="1"/>
          <p:nvPr/>
        </p:nvSpPr>
        <p:spPr>
          <a:xfrm>
            <a:off x="8097604" y="3723719"/>
            <a:ext cx="31869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Exercises &amp; activities</a:t>
            </a:r>
            <a:endParaRPr b="1" i="0" sz="3600" u="none" cap="none" strike="noStrike">
              <a:solidFill>
                <a:srgbClr val="E36C34"/>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
          <p:cNvSpPr txBox="1"/>
          <p:nvPr>
            <p:ph idx="2" type="body"/>
          </p:nvPr>
        </p:nvSpPr>
        <p:spPr>
          <a:xfrm>
            <a:off x="423513" y="899028"/>
            <a:ext cx="10534298" cy="4250335"/>
          </a:xfrm>
          <a:prstGeom prst="rect">
            <a:avLst/>
          </a:prstGeom>
          <a:noFill/>
          <a:ln>
            <a:noFill/>
          </a:ln>
        </p:spPr>
        <p:txBody>
          <a:bodyPr anchorCtr="0" anchor="t" bIns="45700" lIns="91425" spcFirstLastPara="1" rIns="91425" wrap="square" tIns="45700">
            <a:noAutofit/>
          </a:bodyPr>
          <a:lstStyle/>
          <a:p>
            <a:pPr indent="-342900" lvl="0" marL="571500" rtl="0" algn="l">
              <a:lnSpc>
                <a:spcPct val="103333"/>
              </a:lnSpc>
              <a:spcBef>
                <a:spcPts val="0"/>
              </a:spcBef>
              <a:spcAft>
                <a:spcPts val="0"/>
              </a:spcAft>
              <a:buSzPts val="2400"/>
              <a:buFont typeface="Noto Sans Symbols"/>
              <a:buChar char="⮚"/>
            </a:pPr>
            <a:r>
              <a:rPr lang="en-US" sz="2200"/>
              <a:t>Participants work individually or in small groups using guiding questions to reflect on their organisation’s recruitment and retention practices:</a:t>
            </a:r>
            <a:endParaRPr sz="2200"/>
          </a:p>
          <a:p>
            <a:pPr indent="0" lvl="0" marL="228600" rtl="0" algn="l">
              <a:lnSpc>
                <a:spcPct val="103333"/>
              </a:lnSpc>
              <a:spcBef>
                <a:spcPts val="0"/>
              </a:spcBef>
              <a:spcAft>
                <a:spcPts val="0"/>
              </a:spcAft>
              <a:buSzPts val="2400"/>
              <a:buNone/>
            </a:pPr>
            <a:r>
              <a:rPr lang="en-US" sz="2200"/>
              <a:t>	</a:t>
            </a:r>
            <a:endParaRPr sz="2200"/>
          </a:p>
          <a:p>
            <a:pPr indent="-342900" lvl="0" marL="571500" rtl="0" algn="l">
              <a:lnSpc>
                <a:spcPct val="103333"/>
              </a:lnSpc>
              <a:spcBef>
                <a:spcPts val="0"/>
              </a:spcBef>
              <a:spcAft>
                <a:spcPts val="0"/>
              </a:spcAft>
              <a:buSzPts val="2400"/>
              <a:buFont typeface="Arial"/>
              <a:buChar char="•"/>
            </a:pPr>
            <a:r>
              <a:rPr lang="en-US" sz="2200"/>
              <a:t>How are job profiles, requirements, and selection criteria currently defined?</a:t>
            </a:r>
            <a:endParaRPr/>
          </a:p>
          <a:p>
            <a:pPr indent="-342900" lvl="0" marL="571500" rtl="0" algn="l">
              <a:lnSpc>
                <a:spcPct val="103333"/>
              </a:lnSpc>
              <a:spcBef>
                <a:spcPts val="0"/>
              </a:spcBef>
              <a:spcAft>
                <a:spcPts val="0"/>
              </a:spcAft>
              <a:buSzPts val="2400"/>
              <a:buFont typeface="Arial"/>
              <a:buChar char="•"/>
            </a:pPr>
            <a:r>
              <a:rPr lang="en-US" sz="2200"/>
              <a:t>At which stages of recruitment might exclusion or bias occur unintentionally?</a:t>
            </a:r>
            <a:endParaRPr/>
          </a:p>
          <a:p>
            <a:pPr indent="-342900" lvl="0" marL="571500" rtl="0" algn="l">
              <a:lnSpc>
                <a:spcPct val="103333"/>
              </a:lnSpc>
              <a:spcBef>
                <a:spcPts val="0"/>
              </a:spcBef>
              <a:spcAft>
                <a:spcPts val="0"/>
              </a:spcAft>
              <a:buSzPts val="2400"/>
              <a:buFont typeface="Arial"/>
              <a:buChar char="•"/>
            </a:pPr>
            <a:r>
              <a:rPr lang="en-US" sz="2200"/>
              <a:t>Which are the reasons for this to happen? Which are the factors that create this</a:t>
            </a:r>
            <a:endParaRPr/>
          </a:p>
          <a:p>
            <a:pPr indent="-228600" lvl="0" marL="457200" marR="0" rtl="0" algn="l">
              <a:lnSpc>
                <a:spcPct val="103333"/>
              </a:lnSpc>
              <a:spcBef>
                <a:spcPts val="0"/>
              </a:spcBef>
              <a:spcAft>
                <a:spcPts val="0"/>
              </a:spcAft>
              <a:buClr>
                <a:srgbClr val="633547"/>
              </a:buClr>
              <a:buSzPts val="2400"/>
              <a:buFont typeface="Arial"/>
              <a:buNone/>
            </a:pPr>
            <a:r>
              <a:rPr lang="en-US" sz="2200"/>
              <a:t>exclusion?</a:t>
            </a:r>
            <a:endParaRPr/>
          </a:p>
          <a:p>
            <a:pPr indent="-342900" lvl="0" marL="571500" rtl="0" algn="l">
              <a:lnSpc>
                <a:spcPct val="103333"/>
              </a:lnSpc>
              <a:spcBef>
                <a:spcPts val="0"/>
              </a:spcBef>
              <a:spcAft>
                <a:spcPts val="0"/>
              </a:spcAft>
              <a:buSzPts val="2400"/>
              <a:buFont typeface="Arial"/>
              <a:buChar char="•"/>
            </a:pPr>
            <a:r>
              <a:rPr lang="en-US" sz="2200"/>
              <a:t>What practices already support inclusion and retention (e.g. mentoring, flexible</a:t>
            </a:r>
            <a:endParaRPr/>
          </a:p>
          <a:p>
            <a:pPr indent="-228600" lvl="0" marL="457200" marR="0" rtl="0" algn="l">
              <a:lnSpc>
                <a:spcPct val="103333"/>
              </a:lnSpc>
              <a:spcBef>
                <a:spcPts val="0"/>
              </a:spcBef>
              <a:spcAft>
                <a:spcPts val="0"/>
              </a:spcAft>
              <a:buClr>
                <a:srgbClr val="633547"/>
              </a:buClr>
              <a:buSzPts val="2400"/>
              <a:buFont typeface="Arial"/>
              <a:buNone/>
            </a:pPr>
            <a:r>
              <a:rPr lang="en-US" sz="2200"/>
              <a:t>work conditions, feedback mechanisms)?</a:t>
            </a:r>
            <a:endParaRPr/>
          </a:p>
          <a:p>
            <a:pPr indent="-342900" lvl="0" marL="571500" rtl="0" algn="l">
              <a:lnSpc>
                <a:spcPct val="103333"/>
              </a:lnSpc>
              <a:spcBef>
                <a:spcPts val="0"/>
              </a:spcBef>
              <a:spcAft>
                <a:spcPts val="0"/>
              </a:spcAft>
              <a:buSzPts val="2400"/>
              <a:buFont typeface="Arial"/>
              <a:buChar char="•"/>
            </a:pPr>
            <a:r>
              <a:rPr lang="en-US" sz="2200"/>
              <a:t>What would be possible to implement in our organization to improve both</a:t>
            </a:r>
            <a:endParaRPr/>
          </a:p>
          <a:p>
            <a:pPr indent="-228600" lvl="0" marL="457200" marR="0" rtl="0" algn="l">
              <a:lnSpc>
                <a:spcPct val="103333"/>
              </a:lnSpc>
              <a:spcBef>
                <a:spcPts val="0"/>
              </a:spcBef>
              <a:spcAft>
                <a:spcPts val="0"/>
              </a:spcAft>
              <a:buClr>
                <a:srgbClr val="633547"/>
              </a:buClr>
              <a:buSzPts val="2400"/>
              <a:buFont typeface="Arial"/>
              <a:buNone/>
            </a:pPr>
            <a:r>
              <a:rPr lang="en-US" sz="2200"/>
              <a:t>recruitment and retention towards a more inclusive approach? Which would be</a:t>
            </a:r>
            <a:endParaRPr/>
          </a:p>
          <a:p>
            <a:pPr indent="-228600" lvl="0" marL="457200" marR="0" rtl="0" algn="l">
              <a:lnSpc>
                <a:spcPct val="103333"/>
              </a:lnSpc>
              <a:spcBef>
                <a:spcPts val="0"/>
              </a:spcBef>
              <a:spcAft>
                <a:spcPts val="0"/>
              </a:spcAft>
              <a:buClr>
                <a:srgbClr val="633547"/>
              </a:buClr>
              <a:buSzPts val="2400"/>
              <a:buFont typeface="Arial"/>
              <a:buNone/>
            </a:pPr>
            <a:r>
              <a:rPr lang="en-US" sz="2200"/>
              <a:t>the benefits for our organization?</a:t>
            </a:r>
            <a:endParaRPr sz="2200"/>
          </a:p>
          <a:p>
            <a:pPr indent="-228600" lvl="0" marL="457200" marR="0" rtl="0" algn="l">
              <a:lnSpc>
                <a:spcPct val="103333"/>
              </a:lnSpc>
              <a:spcBef>
                <a:spcPts val="0"/>
              </a:spcBef>
              <a:spcAft>
                <a:spcPts val="0"/>
              </a:spcAft>
              <a:buClr>
                <a:srgbClr val="633547"/>
              </a:buClr>
              <a:buSzPts val="2400"/>
              <a:buFont typeface="Arial"/>
              <a:buNone/>
            </a:pPr>
            <a:r>
              <a:rPr lang="en-US" sz="2000"/>
              <a:t> </a:t>
            </a:r>
            <a:endParaRPr/>
          </a:p>
          <a:p>
            <a:pPr indent="-342900" lvl="0" marL="571500" rtl="0" algn="l">
              <a:lnSpc>
                <a:spcPct val="103333"/>
              </a:lnSpc>
              <a:spcBef>
                <a:spcPts val="0"/>
              </a:spcBef>
              <a:spcAft>
                <a:spcPts val="0"/>
              </a:spcAft>
              <a:buSzPts val="2400"/>
              <a:buFont typeface="Noto Sans Symbols"/>
              <a:buChar char="⮚"/>
            </a:pPr>
            <a:r>
              <a:rPr lang="en-US" sz="2200"/>
              <a:t>Groups redesign at least one element of their recruitment or retention process (e.g. job descriptions, interviews, onboarding, first-year support) using inclusive principles and share one concrete action in plenary.</a:t>
            </a:r>
            <a:endParaRPr/>
          </a:p>
        </p:txBody>
      </p:sp>
      <p:sp>
        <p:nvSpPr>
          <p:cNvPr id="530" name="Google Shape;530;p8"/>
          <p:cNvSpPr txBox="1"/>
          <p:nvPr>
            <p:ph idx="1" type="body"/>
          </p:nvPr>
        </p:nvSpPr>
        <p:spPr>
          <a:xfrm>
            <a:off x="904857" y="162751"/>
            <a:ext cx="10052954"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E36C34"/>
              </a:buClr>
              <a:buSzPts val="3600"/>
              <a:buFont typeface="Arial"/>
              <a:buNone/>
            </a:pPr>
            <a:r>
              <a:rPr lang="en-US"/>
              <a:t>Recommended Exercises or Activities: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48"/>
          <p:cNvSpPr txBox="1"/>
          <p:nvPr>
            <p:ph idx="2" type="body"/>
          </p:nvPr>
        </p:nvSpPr>
        <p:spPr>
          <a:xfrm>
            <a:off x="904856" y="1863898"/>
            <a:ext cx="10052954" cy="425033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3333"/>
              </a:lnSpc>
              <a:spcBef>
                <a:spcPts val="0"/>
              </a:spcBef>
              <a:spcAft>
                <a:spcPts val="0"/>
              </a:spcAft>
              <a:buClr>
                <a:srgbClr val="633547"/>
              </a:buClr>
              <a:buSzPts val="2400"/>
              <a:buFont typeface="Arial"/>
              <a:buNone/>
            </a:pPr>
            <a:r>
              <a:rPr lang="en-US"/>
              <a:t>Imagine you have two candidates for the same role:</a:t>
            </a:r>
            <a:endParaRPr/>
          </a:p>
          <a:p>
            <a:pPr indent="-342900" lvl="0" marL="571500" rtl="0" algn="l">
              <a:lnSpc>
                <a:spcPct val="103333"/>
              </a:lnSpc>
              <a:spcBef>
                <a:spcPts val="0"/>
              </a:spcBef>
              <a:spcAft>
                <a:spcPts val="0"/>
              </a:spcAft>
              <a:buSzPts val="2400"/>
              <a:buFont typeface="Arial"/>
              <a:buChar char="•"/>
            </a:pPr>
            <a:r>
              <a:rPr lang="en-US"/>
              <a:t>Candidate A: perfect paperwork, local experience, but only 2 years of actual relevant work.</a:t>
            </a:r>
            <a:endParaRPr/>
          </a:p>
          <a:p>
            <a:pPr indent="-342900" lvl="0" marL="571500" rtl="0" algn="l">
              <a:lnSpc>
                <a:spcPct val="103333"/>
              </a:lnSpc>
              <a:spcBef>
                <a:spcPts val="0"/>
              </a:spcBef>
              <a:spcAft>
                <a:spcPts val="0"/>
              </a:spcAft>
              <a:buSzPts val="2400"/>
              <a:buFont typeface="Arial"/>
              <a:buChar char="•"/>
            </a:pPr>
            <a:r>
              <a:rPr lang="en-US"/>
              <a:t>Candidate B: international experience, some missing certificates, 8 years of relevant work.</a:t>
            </a:r>
            <a:endParaRPr/>
          </a:p>
          <a:p>
            <a:pPr indent="0" lvl="0" marL="228600" rtl="0" algn="l">
              <a:lnSpc>
                <a:spcPct val="103333"/>
              </a:lnSpc>
              <a:spcBef>
                <a:spcPts val="0"/>
              </a:spcBef>
              <a:spcAft>
                <a:spcPts val="0"/>
              </a:spcAft>
              <a:buSzPts val="2400"/>
              <a:buNone/>
            </a:pPr>
            <a:r>
              <a:t/>
            </a:r>
            <a:endParaRPr/>
          </a:p>
          <a:p>
            <a:pPr indent="-228600" lvl="0" marL="457200" marR="0" rtl="0" algn="l">
              <a:lnSpc>
                <a:spcPct val="103333"/>
              </a:lnSpc>
              <a:spcBef>
                <a:spcPts val="0"/>
              </a:spcBef>
              <a:spcAft>
                <a:spcPts val="0"/>
              </a:spcAft>
              <a:buClr>
                <a:srgbClr val="633547"/>
              </a:buClr>
              <a:buSzPts val="2400"/>
              <a:buFont typeface="Arial"/>
              <a:buNone/>
            </a:pPr>
            <a:r>
              <a:rPr b="1" lang="en-US"/>
              <a:t>	Question:</a:t>
            </a:r>
            <a:r>
              <a:rPr lang="en-US"/>
              <a:t> Which candidate would you hire first?</a:t>
            </a:r>
            <a:br>
              <a:rPr lang="en-US"/>
            </a:br>
            <a:r>
              <a:rPr b="1" lang="en-US"/>
              <a:t>Discussion point:</a:t>
            </a:r>
            <a:r>
              <a:rPr lang="en-US"/>
              <a:t> How could you adapt your recruitment to better assess real skills?</a:t>
            </a:r>
            <a:endParaRPr/>
          </a:p>
          <a:p>
            <a:pPr indent="-228600" lvl="0" marL="228600" rtl="0" algn="l">
              <a:lnSpc>
                <a:spcPct val="103333"/>
              </a:lnSpc>
              <a:spcBef>
                <a:spcPts val="1200"/>
              </a:spcBef>
              <a:spcAft>
                <a:spcPts val="0"/>
              </a:spcAft>
              <a:buClr>
                <a:srgbClr val="633547"/>
              </a:buClr>
              <a:buSzPts val="2400"/>
              <a:buNone/>
            </a:pPr>
            <a:r>
              <a:t/>
            </a:r>
            <a:endParaRPr/>
          </a:p>
        </p:txBody>
      </p:sp>
      <p:sp>
        <p:nvSpPr>
          <p:cNvPr id="536" name="Google Shape;536;p48"/>
          <p:cNvSpPr txBox="1"/>
          <p:nvPr>
            <p:ph idx="1" type="body"/>
          </p:nvPr>
        </p:nvSpPr>
        <p:spPr>
          <a:xfrm>
            <a:off x="904856" y="826894"/>
            <a:ext cx="10052954"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E36C34"/>
              </a:buClr>
              <a:buSzPts val="3600"/>
              <a:buFont typeface="Arial"/>
              <a:buNone/>
            </a:pPr>
            <a:r>
              <a:rPr lang="en-US"/>
              <a:t>Mini Case Challenge for Participants</a:t>
            </a:r>
            <a:endParaRPr/>
          </a:p>
          <a:p>
            <a:pPr indent="-228600" lvl="0" marL="457200" marR="0" rtl="0" algn="l">
              <a:lnSpc>
                <a:spcPct val="90000"/>
              </a:lnSpc>
              <a:spcBef>
                <a:spcPts val="1000"/>
              </a:spcBef>
              <a:spcAft>
                <a:spcPts val="0"/>
              </a:spcAft>
              <a:buClr>
                <a:srgbClr val="E36C34"/>
              </a:buClr>
              <a:buSzPts val="3600"/>
              <a:buFont typeface="Arial"/>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9"/>
          <p:cNvSpPr txBox="1"/>
          <p:nvPr>
            <p:ph idx="1" type="body"/>
          </p:nvPr>
        </p:nvSpPr>
        <p:spPr>
          <a:xfrm>
            <a:off x="904856" y="826894"/>
            <a:ext cx="10479218"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n-US"/>
              <a:t>Conclusion</a:t>
            </a:r>
            <a:endParaRPr/>
          </a:p>
        </p:txBody>
      </p:sp>
      <p:sp>
        <p:nvSpPr>
          <p:cNvPr id="542" name="Google Shape;542;p49"/>
          <p:cNvSpPr txBox="1"/>
          <p:nvPr>
            <p:ph idx="2" type="body"/>
          </p:nvPr>
        </p:nvSpPr>
        <p:spPr>
          <a:xfrm>
            <a:off x="671818" y="2415431"/>
            <a:ext cx="10848364" cy="3781929"/>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3333"/>
              </a:lnSpc>
              <a:spcBef>
                <a:spcPts val="0"/>
              </a:spcBef>
              <a:spcAft>
                <a:spcPts val="0"/>
              </a:spcAft>
              <a:buClr>
                <a:srgbClr val="633547"/>
              </a:buClr>
              <a:buSzPts val="2400"/>
              <a:buFont typeface="Arial"/>
              <a:buNone/>
            </a:pPr>
            <a:r>
              <a:rPr b="1" lang="en-US" sz="2000"/>
              <a:t>	Think Smart, Hire Inclusive</a:t>
            </a:r>
            <a:r>
              <a:rPr lang="en-US" sz="2000"/>
              <a:t> is about making inclusive hiring a smart business strategy, not just a value. Retaining skilled employees saves time and money, while small changes in job ads, outreach, and onboarding can attract a wider pool of talent and make newcomers feel welcome.</a:t>
            </a:r>
            <a:endParaRPr sz="2000"/>
          </a:p>
          <a:p>
            <a:pPr indent="-228600" lvl="0" marL="457200" marR="0" rtl="0" algn="l">
              <a:lnSpc>
                <a:spcPct val="103333"/>
              </a:lnSpc>
              <a:spcBef>
                <a:spcPts val="0"/>
              </a:spcBef>
              <a:spcAft>
                <a:spcPts val="0"/>
              </a:spcAft>
              <a:buClr>
                <a:srgbClr val="633547"/>
              </a:buClr>
              <a:buSzPts val="2400"/>
              <a:buFont typeface="Arial"/>
              <a:buNone/>
            </a:pPr>
            <a:r>
              <a:t/>
            </a:r>
            <a:endParaRPr sz="2000"/>
          </a:p>
          <a:p>
            <a:pPr indent="-228600" lvl="0" marL="457200" marR="0" rtl="0" algn="l">
              <a:lnSpc>
                <a:spcPct val="103333"/>
              </a:lnSpc>
              <a:spcBef>
                <a:spcPts val="0"/>
              </a:spcBef>
              <a:spcAft>
                <a:spcPts val="0"/>
              </a:spcAft>
              <a:buClr>
                <a:srgbClr val="633547"/>
              </a:buClr>
              <a:buSzPts val="2400"/>
              <a:buFont typeface="Arial"/>
              <a:buNone/>
            </a:pPr>
            <a:r>
              <a:rPr lang="en-US" sz="2000"/>
              <a:t>	A structured first month with mentoring and clear goals boosts confidence and motivation. Ongoing recognition, feedback, and growth opportunities keep employees engaged, while flexible work and cultural awareness create a positive workplace. Avoid common pitfalls like exclusionary language, poor onboarding, or lack of support, and discuss salary transparently to build trust.</a:t>
            </a:r>
            <a:endParaRPr sz="2000"/>
          </a:p>
          <a:p>
            <a:pPr indent="-228600" lvl="0" marL="457200" marR="0" rtl="0" algn="l">
              <a:lnSpc>
                <a:spcPct val="103333"/>
              </a:lnSpc>
              <a:spcBef>
                <a:spcPts val="0"/>
              </a:spcBef>
              <a:spcAft>
                <a:spcPts val="0"/>
              </a:spcAft>
              <a:buClr>
                <a:srgbClr val="633547"/>
              </a:buClr>
              <a:buSzPts val="2400"/>
              <a:buFont typeface="Arial"/>
              <a:buNone/>
            </a:pPr>
            <a:r>
              <a:rPr lang="en-US" sz="2000"/>
              <a:t>	</a:t>
            </a:r>
            <a:endParaRPr/>
          </a:p>
          <a:p>
            <a:pPr indent="-228600" lvl="0" marL="457200" marR="0" rtl="0" algn="l">
              <a:lnSpc>
                <a:spcPct val="103333"/>
              </a:lnSpc>
              <a:spcBef>
                <a:spcPts val="0"/>
              </a:spcBef>
              <a:spcAft>
                <a:spcPts val="0"/>
              </a:spcAft>
              <a:buClr>
                <a:srgbClr val="633547"/>
              </a:buClr>
              <a:buSzPts val="2400"/>
              <a:buFont typeface="Arial"/>
              <a:buNone/>
            </a:pPr>
            <a:r>
              <a:rPr lang="en-US" sz="2000"/>
              <a:t>	Act now—small steps today, like updating a job ad or assigning a mentor, can lead to lasting results. Supported, recognized, and growing employees are more productive, loyal, and innovative, strengthening your organization.</a:t>
            </a:r>
            <a:endParaRPr/>
          </a:p>
          <a:p>
            <a:pPr indent="-228600" lvl="0" marL="457200" marR="0" rtl="0" algn="l">
              <a:lnSpc>
                <a:spcPct val="103333"/>
              </a:lnSpc>
              <a:spcBef>
                <a:spcPts val="0"/>
              </a:spcBef>
              <a:spcAft>
                <a:spcPts val="0"/>
              </a:spcAft>
              <a:buClr>
                <a:srgbClr val="633547"/>
              </a:buClr>
              <a:buSzPts val="2400"/>
              <a:buFont typeface="Arial"/>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20"/>
          <p:cNvPicPr preferRelativeResize="0"/>
          <p:nvPr>
            <p:ph idx="2" type="pic"/>
          </p:nvPr>
        </p:nvPicPr>
        <p:blipFill rotWithShape="1">
          <a:blip r:embed="rId3">
            <a:alphaModFix/>
          </a:blip>
          <a:srcRect b="25527" l="0" r="0" t="25527"/>
          <a:stretch/>
        </p:blipFill>
        <p:spPr>
          <a:xfrm>
            <a:off x="0" y="1643594"/>
            <a:ext cx="12192000" cy="3977264"/>
          </a:xfrm>
          <a:prstGeom prst="rect">
            <a:avLst/>
          </a:prstGeom>
          <a:solidFill>
            <a:srgbClr val="D8D8D8"/>
          </a:solidFill>
          <a:ln>
            <a:noFill/>
          </a:ln>
        </p:spPr>
      </p:pic>
      <p:sp>
        <p:nvSpPr>
          <p:cNvPr id="549" name="Google Shape;549;p20"/>
          <p:cNvSpPr/>
          <p:nvPr/>
        </p:nvSpPr>
        <p:spPr>
          <a:xfrm>
            <a:off x="0" y="1667657"/>
            <a:ext cx="12192000" cy="3977264"/>
          </a:xfrm>
          <a:custGeom>
            <a:rect b="b" l="l" r="r" t="t"/>
            <a:pathLst>
              <a:path extrusionOk="0" h="3977264" w="12192000">
                <a:moveTo>
                  <a:pt x="0" y="0"/>
                </a:moveTo>
                <a:lnTo>
                  <a:pt x="12192000" y="0"/>
                </a:lnTo>
                <a:lnTo>
                  <a:pt x="12192000" y="377184"/>
                </a:lnTo>
                <a:lnTo>
                  <a:pt x="12192000" y="2874714"/>
                </a:lnTo>
                <a:lnTo>
                  <a:pt x="12192000" y="3817808"/>
                </a:lnTo>
                <a:lnTo>
                  <a:pt x="12192000" y="3977264"/>
                </a:lnTo>
                <a:lnTo>
                  <a:pt x="12191999" y="3977264"/>
                </a:lnTo>
                <a:lnTo>
                  <a:pt x="12191999" y="3788045"/>
                </a:lnTo>
                <a:lnTo>
                  <a:pt x="7396842" y="3788045"/>
                </a:lnTo>
                <a:lnTo>
                  <a:pt x="7396842" y="3977264"/>
                </a:lnTo>
                <a:lnTo>
                  <a:pt x="1" y="3977264"/>
                </a:lnTo>
                <a:lnTo>
                  <a:pt x="1" y="1900014"/>
                </a:lnTo>
                <a:lnTo>
                  <a:pt x="0" y="1900014"/>
                </a:lnTo>
                <a:lnTo>
                  <a:pt x="0" y="956920"/>
                </a:lnTo>
                <a:lnTo>
                  <a:pt x="0" y="377184"/>
                </a:lnTo>
                <a:close/>
              </a:path>
            </a:pathLst>
          </a:custGeom>
          <a:gradFill>
            <a:gsLst>
              <a:gs pos="0">
                <a:srgbClr val="FFFFFF">
                  <a:alpha val="0"/>
                </a:srgbClr>
              </a:gs>
              <a:gs pos="39000">
                <a:srgbClr val="FFFFFF">
                  <a:alpha val="0"/>
                </a:srgbClr>
              </a:gs>
              <a:gs pos="82000">
                <a:srgbClr val="633547"/>
              </a:gs>
              <a:gs pos="100000">
                <a:srgbClr val="633547"/>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0" name="Google Shape;550;p20"/>
          <p:cNvSpPr txBox="1"/>
          <p:nvPr>
            <p:ph idx="1" type="body"/>
          </p:nvPr>
        </p:nvSpPr>
        <p:spPr>
          <a:xfrm>
            <a:off x="7491985" y="5502281"/>
            <a:ext cx="4381736" cy="46612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000"/>
              <a:buNone/>
            </a:pPr>
            <a:r>
              <a:rPr lang="en-US" sz="3000">
                <a:solidFill>
                  <a:schemeClr val="lt1"/>
                </a:solidFill>
              </a:rPr>
              <a:t>www.</a:t>
            </a:r>
            <a:r>
              <a:rPr b="1" lang="en-US" sz="3000">
                <a:solidFill>
                  <a:schemeClr val="lt1"/>
                </a:solidFill>
              </a:rPr>
              <a:t>promoteproject.</a:t>
            </a:r>
            <a:r>
              <a:rPr lang="en-US" sz="3000">
                <a:solidFill>
                  <a:schemeClr val="lt1"/>
                </a:solidFill>
              </a:rPr>
              <a:t>eu</a:t>
            </a:r>
            <a:endParaRPr sz="3000">
              <a:solidFill>
                <a:schemeClr val="lt1"/>
              </a:solidFill>
            </a:endParaRPr>
          </a:p>
          <a:p>
            <a:pPr indent="0" lvl="0" marL="0" rtl="0" algn="r">
              <a:lnSpc>
                <a:spcPct val="100000"/>
              </a:lnSpc>
              <a:spcBef>
                <a:spcPts val="0"/>
              </a:spcBef>
              <a:spcAft>
                <a:spcPts val="0"/>
              </a:spcAft>
              <a:buClr>
                <a:schemeClr val="lt1"/>
              </a:buClr>
              <a:buSzPts val="2400"/>
              <a:buNone/>
            </a:pPr>
            <a:r>
              <a:t/>
            </a:r>
            <a:endParaRPr/>
          </a:p>
        </p:txBody>
      </p:sp>
      <p:sp>
        <p:nvSpPr>
          <p:cNvPr id="551" name="Google Shape;551;p20"/>
          <p:cNvSpPr txBox="1"/>
          <p:nvPr>
            <p:ph idx="3" type="body"/>
          </p:nvPr>
        </p:nvSpPr>
        <p:spPr>
          <a:xfrm>
            <a:off x="420737" y="4233012"/>
            <a:ext cx="5881764" cy="6342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Follow our journey</a:t>
            </a:r>
            <a:endParaRPr/>
          </a:p>
        </p:txBody>
      </p:sp>
      <p:grpSp>
        <p:nvGrpSpPr>
          <p:cNvPr id="552" name="Google Shape;552;p20"/>
          <p:cNvGrpSpPr/>
          <p:nvPr/>
        </p:nvGrpSpPr>
        <p:grpSpPr>
          <a:xfrm>
            <a:off x="565116" y="4874118"/>
            <a:ext cx="512588" cy="512588"/>
            <a:chOff x="511833" y="8294184"/>
            <a:chExt cx="398945" cy="398945"/>
          </a:xfrm>
        </p:grpSpPr>
        <p:sp>
          <p:nvSpPr>
            <p:cNvPr id="553" name="Google Shape;553;p20"/>
            <p:cNvSpPr txBox="1"/>
            <p:nvPr/>
          </p:nvSpPr>
          <p:spPr>
            <a:xfrm>
              <a:off x="528461" y="8312781"/>
              <a:ext cx="38231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B3A5B"/>
                  </a:solidFill>
                  <a:latin typeface="Calibri"/>
                  <a:ea typeface="Calibri"/>
                  <a:cs typeface="Calibri"/>
                  <a:sym typeface="Calibri"/>
                  <a:hlinkClick r:id="rId4">
                    <a:extLst>
                      <a:ext uri="{A12FA001-AC4F-418D-AE19-62706E023703}">
                        <ahyp:hlinkClr val="tx"/>
                      </a:ext>
                    </a:extLst>
                  </a:hlinkClick>
                </a:rPr>
                <a:t>li</a:t>
              </a:r>
              <a:endParaRPr b="0" i="0" sz="2400" u="none" cap="none" strike="noStrike">
                <a:solidFill>
                  <a:srgbClr val="0B3A5B"/>
                </a:solidFill>
                <a:latin typeface="Calibri"/>
                <a:ea typeface="Calibri"/>
                <a:cs typeface="Calibri"/>
                <a:sym typeface="Calibri"/>
              </a:endParaRPr>
            </a:p>
          </p:txBody>
        </p:sp>
        <p:grpSp>
          <p:nvGrpSpPr>
            <p:cNvPr id="554" name="Google Shape;554;p20"/>
            <p:cNvGrpSpPr/>
            <p:nvPr/>
          </p:nvGrpSpPr>
          <p:grpSpPr>
            <a:xfrm>
              <a:off x="511833" y="8294184"/>
              <a:ext cx="398945" cy="398945"/>
              <a:chOff x="3094393" y="4759137"/>
              <a:chExt cx="1074283" cy="1074283"/>
            </a:xfrm>
          </p:grpSpPr>
          <p:sp>
            <p:nvSpPr>
              <p:cNvPr id="555" name="Google Shape;555;p20"/>
              <p:cNvSpPr/>
              <p:nvPr/>
            </p:nvSpPr>
            <p:spPr>
              <a:xfrm>
                <a:off x="3094393" y="4759137"/>
                <a:ext cx="1074283" cy="107428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nvGrpSpPr>
              <p:cNvPr id="556" name="Google Shape;556;p20"/>
              <p:cNvGrpSpPr/>
              <p:nvPr/>
            </p:nvGrpSpPr>
            <p:grpSpPr>
              <a:xfrm>
                <a:off x="3303016" y="4946695"/>
                <a:ext cx="685139" cy="655838"/>
                <a:chOff x="3303016" y="4946695"/>
                <a:chExt cx="685139" cy="655838"/>
              </a:xfrm>
            </p:grpSpPr>
            <p:sp>
              <p:nvSpPr>
                <p:cNvPr id="557" name="Google Shape;557;p20"/>
                <p:cNvSpPr/>
                <p:nvPr/>
              </p:nvSpPr>
              <p:spPr>
                <a:xfrm>
                  <a:off x="3540110" y="5149321"/>
                  <a:ext cx="448045" cy="453212"/>
                </a:xfrm>
                <a:custGeom>
                  <a:rect b="b" l="l" r="r" t="t"/>
                  <a:pathLst>
                    <a:path extrusionOk="0" h="453212" w="448045">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58" name="Google Shape;558;p20"/>
                <p:cNvSpPr/>
                <p:nvPr/>
              </p:nvSpPr>
              <p:spPr>
                <a:xfrm>
                  <a:off x="3311799" y="5159950"/>
                  <a:ext cx="146847" cy="442047"/>
                </a:xfrm>
                <a:custGeom>
                  <a:rect b="b" l="l" r="r" t="t"/>
                  <a:pathLst>
                    <a:path extrusionOk="0" h="442047" w="1468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59" name="Google Shape;559;p20"/>
                <p:cNvSpPr/>
                <p:nvPr/>
              </p:nvSpPr>
              <p:spPr>
                <a:xfrm>
                  <a:off x="3303016" y="4946695"/>
                  <a:ext cx="165330" cy="153521"/>
                </a:xfrm>
                <a:custGeom>
                  <a:rect b="b" l="l" r="r" t="t"/>
                  <a:pathLst>
                    <a:path extrusionOk="0" h="153521" w="16533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grpSp>
      <p:grpSp>
        <p:nvGrpSpPr>
          <p:cNvPr id="560" name="Google Shape;560;p20"/>
          <p:cNvGrpSpPr/>
          <p:nvPr/>
        </p:nvGrpSpPr>
        <p:grpSpPr>
          <a:xfrm>
            <a:off x="1181273" y="4874118"/>
            <a:ext cx="512588" cy="512588"/>
            <a:chOff x="1003362" y="8294184"/>
            <a:chExt cx="398945" cy="398945"/>
          </a:xfrm>
        </p:grpSpPr>
        <p:sp>
          <p:nvSpPr>
            <p:cNvPr id="561" name="Google Shape;561;p20"/>
            <p:cNvSpPr txBox="1"/>
            <p:nvPr/>
          </p:nvSpPr>
          <p:spPr>
            <a:xfrm>
              <a:off x="1030599" y="8313350"/>
              <a:ext cx="35884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B3A5B"/>
                  </a:solidFill>
                  <a:latin typeface="Calibri"/>
                  <a:ea typeface="Calibri"/>
                  <a:cs typeface="Calibri"/>
                  <a:sym typeface="Calibri"/>
                  <a:hlinkClick r:id="rId5">
                    <a:extLst>
                      <a:ext uri="{A12FA001-AC4F-418D-AE19-62706E023703}">
                        <ahyp:hlinkClr val="tx"/>
                      </a:ext>
                    </a:extLst>
                  </a:hlinkClick>
                </a:rPr>
                <a:t>in</a:t>
              </a:r>
              <a:endParaRPr b="0" i="0" sz="2400" u="none" cap="none" strike="noStrike">
                <a:solidFill>
                  <a:srgbClr val="0B3A5B"/>
                </a:solidFill>
                <a:latin typeface="Calibri"/>
                <a:ea typeface="Calibri"/>
                <a:cs typeface="Calibri"/>
                <a:sym typeface="Calibri"/>
              </a:endParaRPr>
            </a:p>
          </p:txBody>
        </p:sp>
        <p:grpSp>
          <p:nvGrpSpPr>
            <p:cNvPr id="562" name="Google Shape;562;p20"/>
            <p:cNvGrpSpPr/>
            <p:nvPr/>
          </p:nvGrpSpPr>
          <p:grpSpPr>
            <a:xfrm>
              <a:off x="1003362" y="8294184"/>
              <a:ext cx="398945" cy="398945"/>
              <a:chOff x="1950027" y="2499889"/>
              <a:chExt cx="850463" cy="850463"/>
            </a:xfrm>
          </p:grpSpPr>
          <p:sp>
            <p:nvSpPr>
              <p:cNvPr id="563" name="Google Shape;563;p20"/>
              <p:cNvSpPr/>
              <p:nvPr/>
            </p:nvSpPr>
            <p:spPr>
              <a:xfrm>
                <a:off x="1950027"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nvGrpSpPr>
              <p:cNvPr id="564" name="Google Shape;564;p20"/>
              <p:cNvGrpSpPr/>
              <p:nvPr/>
            </p:nvGrpSpPr>
            <p:grpSpPr>
              <a:xfrm>
                <a:off x="2107521" y="2657382"/>
                <a:ext cx="535476" cy="535477"/>
                <a:chOff x="2107521" y="2657382"/>
                <a:chExt cx="535476" cy="535477"/>
              </a:xfrm>
            </p:grpSpPr>
            <p:sp>
              <p:nvSpPr>
                <p:cNvPr id="565" name="Google Shape;565;p20"/>
                <p:cNvSpPr/>
                <p:nvPr/>
              </p:nvSpPr>
              <p:spPr>
                <a:xfrm>
                  <a:off x="2107521" y="2657382"/>
                  <a:ext cx="535476" cy="535477"/>
                </a:xfrm>
                <a:custGeom>
                  <a:rect b="b" l="l" r="r" t="t"/>
                  <a:pathLst>
                    <a:path extrusionOk="0" h="535477" w="535476">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66" name="Google Shape;566;p20"/>
                <p:cNvSpPr/>
                <p:nvPr/>
              </p:nvSpPr>
              <p:spPr>
                <a:xfrm>
                  <a:off x="2237925" y="2787786"/>
                  <a:ext cx="274668" cy="274668"/>
                </a:xfrm>
                <a:custGeom>
                  <a:rect b="b" l="l" r="r" t="t"/>
                  <a:pathLst>
                    <a:path extrusionOk="0" h="274668" w="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67" name="Google Shape;567;p20"/>
                <p:cNvSpPr/>
                <p:nvPr/>
              </p:nvSpPr>
              <p:spPr>
                <a:xfrm>
                  <a:off x="2486134" y="2749988"/>
                  <a:ext cx="64257" cy="64257"/>
                </a:xfrm>
                <a:custGeom>
                  <a:rect b="b" l="l" r="r" t="t"/>
                  <a:pathLst>
                    <a:path extrusionOk="0" h="64257" w="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1"/>
          <p:cNvSpPr txBox="1"/>
          <p:nvPr>
            <p:ph idx="1" type="body"/>
          </p:nvPr>
        </p:nvSpPr>
        <p:spPr>
          <a:xfrm>
            <a:off x="4825907" y="826894"/>
            <a:ext cx="6341766" cy="5166427"/>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3333"/>
              </a:lnSpc>
              <a:spcBef>
                <a:spcPts val="0"/>
              </a:spcBef>
              <a:spcAft>
                <a:spcPts val="0"/>
              </a:spcAft>
              <a:buClr>
                <a:srgbClr val="633547"/>
              </a:buClr>
              <a:buSzPts val="2400"/>
              <a:buFont typeface="Arial"/>
              <a:buNone/>
            </a:pPr>
            <a:r>
              <a:rPr lang="en-US" sz="2000"/>
              <a:t>This session was created to help employers:</a:t>
            </a:r>
            <a:endParaRPr sz="2000"/>
          </a:p>
          <a:p>
            <a:pPr indent="-228600" lvl="0" marL="457200" marR="0" rtl="0" algn="l">
              <a:lnSpc>
                <a:spcPct val="103333"/>
              </a:lnSpc>
              <a:spcBef>
                <a:spcPts val="0"/>
              </a:spcBef>
              <a:spcAft>
                <a:spcPts val="0"/>
              </a:spcAft>
              <a:buClr>
                <a:srgbClr val="633547"/>
              </a:buClr>
              <a:buSzPts val="2400"/>
              <a:buFont typeface="Arial"/>
              <a:buNone/>
            </a:pPr>
            <a:r>
              <a:t/>
            </a:r>
            <a:endParaRPr sz="2000"/>
          </a:p>
          <a:p>
            <a:pPr indent="-342900" lvl="0" marL="571500" rtl="0" algn="l">
              <a:lnSpc>
                <a:spcPct val="103333"/>
              </a:lnSpc>
              <a:spcBef>
                <a:spcPts val="0"/>
              </a:spcBef>
              <a:spcAft>
                <a:spcPts val="0"/>
              </a:spcAft>
              <a:buSzPts val="2400"/>
              <a:buFont typeface="Arial"/>
              <a:buChar char="•"/>
            </a:pPr>
            <a:r>
              <a:rPr lang="en-US" sz="2000"/>
              <a:t>better understand how to access this untapped talent pool,</a:t>
            </a:r>
            <a:endParaRPr sz="2000"/>
          </a:p>
          <a:p>
            <a:pPr indent="-342900" lvl="0" marL="571500" rtl="0" algn="l">
              <a:lnSpc>
                <a:spcPct val="103333"/>
              </a:lnSpc>
              <a:spcBef>
                <a:spcPts val="0"/>
              </a:spcBef>
              <a:spcAft>
                <a:spcPts val="0"/>
              </a:spcAft>
              <a:buSzPts val="2400"/>
              <a:buFont typeface="Arial"/>
              <a:buChar char="•"/>
            </a:pPr>
            <a:r>
              <a:rPr lang="en-US" sz="2000"/>
              <a:t>simplify recruitment processes without increasing legal risk,</a:t>
            </a:r>
            <a:endParaRPr sz="2000"/>
          </a:p>
          <a:p>
            <a:pPr indent="-342900" lvl="0" marL="571500" rtl="0" algn="l">
              <a:lnSpc>
                <a:spcPct val="103333"/>
              </a:lnSpc>
              <a:spcBef>
                <a:spcPts val="0"/>
              </a:spcBef>
              <a:spcAft>
                <a:spcPts val="0"/>
              </a:spcAft>
              <a:buSzPts val="2400"/>
              <a:buFont typeface="Arial"/>
              <a:buChar char="•"/>
            </a:pPr>
            <a:r>
              <a:rPr lang="en-US" sz="2000"/>
              <a:t>remove unnecessary barriers in hiring,</a:t>
            </a:r>
            <a:endParaRPr sz="2000"/>
          </a:p>
          <a:p>
            <a:pPr indent="-342900" lvl="0" marL="571500" rtl="0" algn="l">
              <a:lnSpc>
                <a:spcPct val="103333"/>
              </a:lnSpc>
              <a:spcBef>
                <a:spcPts val="0"/>
              </a:spcBef>
              <a:spcAft>
                <a:spcPts val="0"/>
              </a:spcAft>
              <a:buSzPts val="2400"/>
              <a:buFont typeface="Arial"/>
              <a:buChar char="•"/>
            </a:pPr>
            <a:r>
              <a:rPr lang="en-US" sz="2000"/>
              <a:t>improve onboarding practices,</a:t>
            </a:r>
            <a:endParaRPr/>
          </a:p>
          <a:p>
            <a:pPr indent="-342900" lvl="0" marL="571500" rtl="0" algn="l">
              <a:lnSpc>
                <a:spcPct val="103333"/>
              </a:lnSpc>
              <a:spcBef>
                <a:spcPts val="0"/>
              </a:spcBef>
              <a:spcAft>
                <a:spcPts val="0"/>
              </a:spcAft>
              <a:buSzPts val="2400"/>
              <a:buFont typeface="Arial"/>
              <a:buChar char="•"/>
            </a:pPr>
            <a:r>
              <a:rPr lang="en-US" sz="2000"/>
              <a:t>and increase retention of skilled employees.</a:t>
            </a:r>
            <a:endParaRPr sz="2000"/>
          </a:p>
          <a:p>
            <a:pPr indent="-228600" lvl="0" marL="228600" rtl="0" algn="just">
              <a:lnSpc>
                <a:spcPct val="103333"/>
              </a:lnSpc>
              <a:spcBef>
                <a:spcPts val="1200"/>
              </a:spcBef>
              <a:spcAft>
                <a:spcPts val="0"/>
              </a:spcAft>
              <a:buSzPts val="2400"/>
              <a:buNone/>
            </a:pPr>
            <a:r>
              <a:rPr lang="en-US" sz="2000"/>
              <a:t>	</a:t>
            </a:r>
            <a:r>
              <a:rPr lang="en-US" sz="2000" u="sng"/>
              <a:t>Inclusive recruitment is not about charity or compliance. It is about solving real business problems: talent shortages, high turnover and recruitment costs. </a:t>
            </a:r>
            <a:endParaRPr/>
          </a:p>
          <a:p>
            <a:pPr indent="-228600" lvl="0" marL="228600" rtl="0" algn="just">
              <a:lnSpc>
                <a:spcPct val="103333"/>
              </a:lnSpc>
              <a:spcBef>
                <a:spcPts val="1200"/>
              </a:spcBef>
              <a:spcAft>
                <a:spcPts val="0"/>
              </a:spcAft>
              <a:buSzPts val="2400"/>
              <a:buNone/>
            </a:pPr>
            <a:r>
              <a:rPr lang="en-US" sz="2000"/>
              <a:t>	In this module, we focus on practical tools that help your organisation attract, hire and retain highly skilled migrant women in a structured, legally compliant and sustainable way.</a:t>
            </a:r>
            <a:endParaRPr sz="2000"/>
          </a:p>
          <a:p>
            <a:pPr indent="-228600" lvl="0" marL="228600" rtl="0" algn="l">
              <a:lnSpc>
                <a:spcPct val="103333"/>
              </a:lnSpc>
              <a:spcBef>
                <a:spcPts val="1200"/>
              </a:spcBef>
              <a:spcAft>
                <a:spcPts val="0"/>
              </a:spcAft>
              <a:buSzPts val="2400"/>
              <a:buNone/>
            </a:pPr>
            <a:r>
              <a:t/>
            </a:r>
            <a:endParaRPr u="sng"/>
          </a:p>
          <a:p>
            <a:pPr indent="-228600" lvl="0" marL="228600" rtl="0" algn="l">
              <a:lnSpc>
                <a:spcPct val="103333"/>
              </a:lnSpc>
              <a:spcBef>
                <a:spcPts val="1200"/>
              </a:spcBef>
              <a:spcAft>
                <a:spcPts val="0"/>
              </a:spcAft>
              <a:buClr>
                <a:srgbClr val="633547"/>
              </a:buClr>
              <a:buSzPts val="2400"/>
              <a:buNone/>
            </a:pPr>
            <a:r>
              <a:t/>
            </a:r>
            <a:endParaRPr/>
          </a:p>
        </p:txBody>
      </p:sp>
      <p:sp>
        <p:nvSpPr>
          <p:cNvPr id="293" name="Google Shape;293;p11"/>
          <p:cNvSpPr/>
          <p:nvPr/>
        </p:nvSpPr>
        <p:spPr>
          <a:xfrm>
            <a:off x="0" y="969155"/>
            <a:ext cx="3096127" cy="698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294" name="Google Shape;294;p11"/>
          <p:cNvSpPr txBox="1"/>
          <p:nvPr/>
        </p:nvSpPr>
        <p:spPr>
          <a:xfrm>
            <a:off x="381001" y="1021450"/>
            <a:ext cx="262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01 Objective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
          <p:cNvSpPr txBox="1"/>
          <p:nvPr>
            <p:ph idx="1" type="body"/>
          </p:nvPr>
        </p:nvSpPr>
        <p:spPr>
          <a:xfrm>
            <a:off x="211607" y="1254867"/>
            <a:ext cx="5830679" cy="551538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2400"/>
              <a:buFont typeface="Arial"/>
              <a:buNone/>
            </a:pPr>
            <a:r>
              <a:rPr lang="en-US" sz="1800"/>
              <a:t>Many companies today face the same problem:</a:t>
            </a:r>
            <a:endParaRPr sz="1800"/>
          </a:p>
          <a:p>
            <a:pPr indent="-285750" lvl="0" marL="514350" rtl="0" algn="l">
              <a:lnSpc>
                <a:spcPct val="90000"/>
              </a:lnSpc>
              <a:spcBef>
                <a:spcPts val="1000"/>
              </a:spcBef>
              <a:spcAft>
                <a:spcPts val="0"/>
              </a:spcAft>
              <a:buSzPts val="2400"/>
              <a:buFont typeface="Arial"/>
              <a:buChar char="•"/>
            </a:pPr>
            <a:r>
              <a:rPr lang="en-US" sz="1800"/>
              <a:t>You publish a job offer and receive very few qualified applications.</a:t>
            </a:r>
            <a:endParaRPr sz="1800"/>
          </a:p>
          <a:p>
            <a:pPr indent="-285750" lvl="0" marL="514350" rtl="0" algn="l">
              <a:lnSpc>
                <a:spcPct val="90000"/>
              </a:lnSpc>
              <a:spcBef>
                <a:spcPts val="1000"/>
              </a:spcBef>
              <a:spcAft>
                <a:spcPts val="0"/>
              </a:spcAft>
              <a:buSzPts val="2400"/>
              <a:buFont typeface="Arial"/>
              <a:buChar char="•"/>
            </a:pPr>
            <a:r>
              <a:rPr lang="en-US" sz="1800"/>
              <a:t>Recruitment takes longer than expected.</a:t>
            </a:r>
            <a:endParaRPr sz="1800"/>
          </a:p>
          <a:p>
            <a:pPr indent="-285750" lvl="0" marL="514350" rtl="0" algn="l">
              <a:lnSpc>
                <a:spcPct val="90000"/>
              </a:lnSpc>
              <a:spcBef>
                <a:spcPts val="1000"/>
              </a:spcBef>
              <a:spcAft>
                <a:spcPts val="0"/>
              </a:spcAft>
              <a:buSzPts val="2400"/>
              <a:buFont typeface="Arial"/>
              <a:buChar char="•"/>
            </a:pPr>
            <a:r>
              <a:rPr lang="en-US" sz="1800"/>
              <a:t>Good candidates accept offers from competitors.</a:t>
            </a:r>
            <a:endParaRPr sz="1800"/>
          </a:p>
          <a:p>
            <a:pPr indent="-285750" lvl="0" marL="514350" rtl="0" algn="l">
              <a:lnSpc>
                <a:spcPct val="90000"/>
              </a:lnSpc>
              <a:spcBef>
                <a:spcPts val="1000"/>
              </a:spcBef>
              <a:spcAft>
                <a:spcPts val="0"/>
              </a:spcAft>
              <a:buSzPts val="2400"/>
              <a:buFont typeface="Arial"/>
              <a:buChar char="•"/>
            </a:pPr>
            <a:r>
              <a:rPr lang="en-US" sz="1800"/>
              <a:t>Teams are overloaded because vacancies remain open.</a:t>
            </a:r>
            <a:endParaRPr sz="1800"/>
          </a:p>
          <a:p>
            <a:pPr indent="-133350" lvl="0" marL="514350" rtl="0" algn="l">
              <a:lnSpc>
                <a:spcPct val="90000"/>
              </a:lnSpc>
              <a:spcBef>
                <a:spcPts val="1000"/>
              </a:spcBef>
              <a:spcAft>
                <a:spcPts val="0"/>
              </a:spcAft>
              <a:buSzPts val="2400"/>
              <a:buFont typeface="Arial"/>
              <a:buNone/>
            </a:pPr>
            <a:r>
              <a:t/>
            </a:r>
            <a:endParaRPr sz="1800"/>
          </a:p>
          <a:p>
            <a:pPr indent="-228600" lvl="0" marL="457200" marR="0" rtl="0" algn="l">
              <a:lnSpc>
                <a:spcPct val="90000"/>
              </a:lnSpc>
              <a:spcBef>
                <a:spcPts val="1000"/>
              </a:spcBef>
              <a:spcAft>
                <a:spcPts val="0"/>
              </a:spcAft>
              <a:buClr>
                <a:schemeClr val="lt1"/>
              </a:buClr>
              <a:buSzPts val="2400"/>
              <a:buFont typeface="Arial"/>
              <a:buNone/>
            </a:pPr>
            <a:r>
              <a:rPr lang="en-US" sz="1800"/>
              <a:t>This situation is intensified by:</a:t>
            </a:r>
            <a:endParaRPr sz="1800"/>
          </a:p>
          <a:p>
            <a:pPr indent="-285750" lvl="0" marL="514350" rtl="0" algn="l">
              <a:lnSpc>
                <a:spcPct val="90000"/>
              </a:lnSpc>
              <a:spcBef>
                <a:spcPts val="1000"/>
              </a:spcBef>
              <a:spcAft>
                <a:spcPts val="0"/>
              </a:spcAft>
              <a:buSzPts val="2400"/>
              <a:buFont typeface="Arial"/>
              <a:buChar char="•"/>
            </a:pPr>
            <a:r>
              <a:rPr lang="en-US" sz="1800"/>
              <a:t>demographic decline and ageing workforce,</a:t>
            </a:r>
            <a:endParaRPr sz="1800"/>
          </a:p>
          <a:p>
            <a:pPr indent="-285750" lvl="0" marL="514350" rtl="0" algn="l">
              <a:lnSpc>
                <a:spcPct val="90000"/>
              </a:lnSpc>
              <a:spcBef>
                <a:spcPts val="1000"/>
              </a:spcBef>
              <a:spcAft>
                <a:spcPts val="0"/>
              </a:spcAft>
              <a:buSzPts val="2400"/>
              <a:buFont typeface="Arial"/>
              <a:buChar char="•"/>
            </a:pPr>
            <a:r>
              <a:rPr lang="en-US" sz="1800"/>
              <a:t>strong competition for specialists,</a:t>
            </a:r>
            <a:endParaRPr/>
          </a:p>
          <a:p>
            <a:pPr indent="-285750" lvl="0" marL="514350" rtl="0" algn="l">
              <a:lnSpc>
                <a:spcPct val="90000"/>
              </a:lnSpc>
              <a:spcBef>
                <a:spcPts val="1000"/>
              </a:spcBef>
              <a:spcAft>
                <a:spcPts val="0"/>
              </a:spcAft>
              <a:buSzPts val="2400"/>
              <a:buFont typeface="Arial"/>
              <a:buChar char="•"/>
            </a:pPr>
            <a:r>
              <a:rPr lang="en-US" sz="1800"/>
              <a:t>fast-growing sectors (IT, engineering, healthcare, green transition),</a:t>
            </a:r>
            <a:endParaRPr sz="1800"/>
          </a:p>
          <a:p>
            <a:pPr indent="-285750" lvl="0" marL="514350" rtl="0" algn="l">
              <a:lnSpc>
                <a:spcPct val="90000"/>
              </a:lnSpc>
              <a:spcBef>
                <a:spcPts val="1000"/>
              </a:spcBef>
              <a:spcAft>
                <a:spcPts val="0"/>
              </a:spcAft>
              <a:buSzPts val="2400"/>
              <a:buFont typeface="Arial"/>
              <a:buChar char="•"/>
            </a:pPr>
            <a:r>
              <a:rPr lang="en-US" sz="1800"/>
              <a:t>migration flows that are changing the structure of the labour market.</a:t>
            </a:r>
            <a:endParaRPr sz="1800"/>
          </a:p>
          <a:p>
            <a:pPr indent="-228600" lvl="0" marL="457200" marR="0" rtl="0" algn="l">
              <a:lnSpc>
                <a:spcPct val="90000"/>
              </a:lnSpc>
              <a:spcBef>
                <a:spcPts val="1000"/>
              </a:spcBef>
              <a:spcAft>
                <a:spcPts val="0"/>
              </a:spcAft>
              <a:buClr>
                <a:schemeClr val="lt1"/>
              </a:buClr>
              <a:buSzPts val="2400"/>
              <a:buFont typeface="Arial"/>
              <a:buNone/>
            </a:pPr>
            <a:r>
              <a:t/>
            </a:r>
            <a:endParaRPr sz="1800"/>
          </a:p>
        </p:txBody>
      </p:sp>
      <p:sp>
        <p:nvSpPr>
          <p:cNvPr id="300" name="Google Shape;300;p1"/>
          <p:cNvSpPr txBox="1"/>
          <p:nvPr>
            <p:ph idx="2" type="body"/>
          </p:nvPr>
        </p:nvSpPr>
        <p:spPr>
          <a:xfrm>
            <a:off x="110837" y="350341"/>
            <a:ext cx="5830679"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n-US"/>
              <a:t>The Hiring Reality in Europe</a:t>
            </a:r>
            <a:endParaRPr/>
          </a:p>
          <a:p>
            <a:pPr indent="-228600" lvl="0" marL="457200" marR="0" rtl="0" algn="l">
              <a:lnSpc>
                <a:spcPct val="90000"/>
              </a:lnSpc>
              <a:spcBef>
                <a:spcPts val="1000"/>
              </a:spcBef>
              <a:spcAft>
                <a:spcPts val="0"/>
              </a:spcAft>
              <a:buClr>
                <a:schemeClr val="lt1"/>
              </a:buClr>
              <a:buSzPts val="3600"/>
              <a:buFont typeface="Arial"/>
              <a:buNone/>
            </a:pPr>
            <a:r>
              <a:t/>
            </a:r>
            <a:endParaRPr/>
          </a:p>
        </p:txBody>
      </p:sp>
      <p:pic>
        <p:nvPicPr>
          <p:cNvPr id="301" name="Google Shape;301;p1"/>
          <p:cNvPicPr preferRelativeResize="0"/>
          <p:nvPr>
            <p:ph idx="3" type="pic"/>
          </p:nvPr>
        </p:nvPicPr>
        <p:blipFill rotWithShape="1">
          <a:blip r:embed="rId3">
            <a:alphaModFix/>
          </a:blip>
          <a:srcRect b="9978" l="0" r="0" t="9978"/>
          <a:stretch/>
        </p:blipFill>
        <p:spPr>
          <a:xfrm>
            <a:off x="6083300" y="3260725"/>
            <a:ext cx="5360988" cy="3597275"/>
          </a:xfrm>
          <a:prstGeom prst="rect">
            <a:avLst/>
          </a:prstGeom>
          <a:solidFill>
            <a:srgbClr val="D8D8D8"/>
          </a:solidFill>
          <a:ln>
            <a:noFill/>
          </a:ln>
        </p:spPr>
      </p:pic>
      <p:sp>
        <p:nvSpPr>
          <p:cNvPr id="302" name="Google Shape;302;p1"/>
          <p:cNvSpPr txBox="1"/>
          <p:nvPr/>
        </p:nvSpPr>
        <p:spPr>
          <a:xfrm>
            <a:off x="6382326" y="602204"/>
            <a:ext cx="5062415" cy="20928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At the same time, thousands of highly skilled migrant women from Ukraine are already living across EU countries. Many of them: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hold university degrees,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have years of professional experience,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want to work in their field,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	but face barriers in accessing roles aligned 	with their qualifications.</a:t>
            </a:r>
            <a:endParaRPr b="0" i="0" sz="1400" u="none" cap="none" strike="noStrike">
              <a:solidFill>
                <a:srgbClr val="000000"/>
              </a:solidFill>
              <a:latin typeface="Arial"/>
              <a:ea typeface="Arial"/>
              <a:cs typeface="Arial"/>
              <a:sym typeface="Arial"/>
            </a:endParaRPr>
          </a:p>
        </p:txBody>
      </p:sp>
      <p:sp>
        <p:nvSpPr>
          <p:cNvPr id="303" name="Google Shape;303;p1"/>
          <p:cNvSpPr/>
          <p:nvPr/>
        </p:nvSpPr>
        <p:spPr>
          <a:xfrm>
            <a:off x="6280728" y="267855"/>
            <a:ext cx="5164014" cy="2641600"/>
          </a:xfrm>
          <a:prstGeom prst="roundRect">
            <a:avLst>
              <a:gd fmla="val 16667" name="adj"/>
            </a:avLst>
          </a:prstGeom>
          <a:noFill/>
          <a:ln cap="flat" cmpd="sng" w="25400">
            <a:solidFill>
              <a:srgbClr val="032E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
          <p:cNvSpPr txBox="1"/>
          <p:nvPr>
            <p:ph idx="1" type="body"/>
          </p:nvPr>
        </p:nvSpPr>
        <p:spPr>
          <a:xfrm>
            <a:off x="4825907" y="826894"/>
            <a:ext cx="6341766" cy="5166427"/>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3333"/>
              </a:lnSpc>
              <a:spcBef>
                <a:spcPts val="0"/>
              </a:spcBef>
              <a:spcAft>
                <a:spcPts val="0"/>
              </a:spcAft>
              <a:buClr>
                <a:srgbClr val="633547"/>
              </a:buClr>
              <a:buSzPts val="2400"/>
              <a:buFont typeface="Arial"/>
              <a:buNone/>
            </a:pPr>
            <a:r>
              <a:rPr lang="en-US" sz="2000"/>
              <a:t>If highly skilled migrant women are already here, why</a:t>
            </a:r>
            <a:endParaRPr sz="2000"/>
          </a:p>
          <a:p>
            <a:pPr indent="-228600" lvl="0" marL="457200" marR="0" rtl="0" algn="l">
              <a:lnSpc>
                <a:spcPct val="103333"/>
              </a:lnSpc>
              <a:spcBef>
                <a:spcPts val="0"/>
              </a:spcBef>
              <a:spcAft>
                <a:spcPts val="0"/>
              </a:spcAft>
              <a:buClr>
                <a:srgbClr val="633547"/>
              </a:buClr>
              <a:buSzPts val="2400"/>
              <a:buFont typeface="Arial"/>
              <a:buNone/>
            </a:pPr>
            <a:r>
              <a:rPr lang="en-US" sz="2000"/>
              <a:t>aren’t they filling vacancies?</a:t>
            </a:r>
            <a:endParaRPr sz="2000"/>
          </a:p>
          <a:p>
            <a:pPr indent="-228600" lvl="0" marL="457200" marR="0" rtl="0" algn="l">
              <a:lnSpc>
                <a:spcPct val="103333"/>
              </a:lnSpc>
              <a:spcBef>
                <a:spcPts val="0"/>
              </a:spcBef>
              <a:spcAft>
                <a:spcPts val="0"/>
              </a:spcAft>
              <a:buClr>
                <a:srgbClr val="633547"/>
              </a:buClr>
              <a:buSzPts val="2400"/>
              <a:buFont typeface="Arial"/>
              <a:buNone/>
            </a:pPr>
            <a:r>
              <a:t/>
            </a:r>
            <a:endParaRPr b="1" sz="2000"/>
          </a:p>
          <a:p>
            <a:pPr indent="-228600" lvl="0" marL="457200" marR="0" rtl="0" algn="l">
              <a:lnSpc>
                <a:spcPct val="103333"/>
              </a:lnSpc>
              <a:spcBef>
                <a:spcPts val="0"/>
              </a:spcBef>
              <a:spcAft>
                <a:spcPts val="0"/>
              </a:spcAft>
              <a:buClr>
                <a:srgbClr val="633547"/>
              </a:buClr>
              <a:buSzPts val="2400"/>
              <a:buFont typeface="Arial"/>
              <a:buNone/>
            </a:pPr>
            <a:r>
              <a:rPr b="1" lang="en-US" sz="2000"/>
              <a:t>Common barriers include:</a:t>
            </a:r>
            <a:endParaRPr/>
          </a:p>
          <a:p>
            <a:pPr indent="-342900" lvl="0" marL="571500" rtl="0" algn="l">
              <a:lnSpc>
                <a:spcPct val="103333"/>
              </a:lnSpc>
              <a:spcBef>
                <a:spcPts val="0"/>
              </a:spcBef>
              <a:spcAft>
                <a:spcPts val="0"/>
              </a:spcAft>
              <a:buSzPts val="2400"/>
              <a:buFont typeface="Arial"/>
              <a:buChar char="•"/>
            </a:pPr>
            <a:r>
              <a:rPr lang="en-US" sz="2000"/>
              <a:t>Unclear legal procedures for employees</a:t>
            </a:r>
            <a:endParaRPr sz="2000"/>
          </a:p>
          <a:p>
            <a:pPr indent="-342900" lvl="0" marL="571500" rtl="0" algn="l">
              <a:lnSpc>
                <a:spcPct val="103333"/>
              </a:lnSpc>
              <a:spcBef>
                <a:spcPts val="0"/>
              </a:spcBef>
              <a:spcAft>
                <a:spcPts val="0"/>
              </a:spcAft>
              <a:buSzPts val="2400"/>
              <a:buFont typeface="Arial"/>
              <a:buChar char="•"/>
            </a:pPr>
            <a:r>
              <a:rPr lang="en-US" sz="2000"/>
              <a:t>Unintentional exclusion of international candidates</a:t>
            </a:r>
            <a:endParaRPr sz="2000"/>
          </a:p>
          <a:p>
            <a:pPr indent="-342900" lvl="0" marL="571500" rtl="0" algn="l">
              <a:lnSpc>
                <a:spcPct val="103333"/>
              </a:lnSpc>
              <a:spcBef>
                <a:spcPts val="0"/>
              </a:spcBef>
              <a:spcAft>
                <a:spcPts val="0"/>
              </a:spcAft>
              <a:buSzPts val="2400"/>
              <a:buFont typeface="Arial"/>
              <a:buChar char="•"/>
            </a:pPr>
            <a:r>
              <a:rPr lang="en-US" sz="2000"/>
              <a:t>Recruitment process too focused on “local experience”.</a:t>
            </a:r>
            <a:endParaRPr sz="2000"/>
          </a:p>
          <a:p>
            <a:pPr indent="-228600" lvl="0" marL="457200" marR="0" rtl="0" algn="l">
              <a:lnSpc>
                <a:spcPct val="103333"/>
              </a:lnSpc>
              <a:spcBef>
                <a:spcPts val="0"/>
              </a:spcBef>
              <a:spcAft>
                <a:spcPts val="0"/>
              </a:spcAft>
              <a:buClr>
                <a:srgbClr val="633547"/>
              </a:buClr>
              <a:buSzPts val="2400"/>
              <a:buFont typeface="Arial"/>
              <a:buNone/>
            </a:pPr>
            <a:r>
              <a:t/>
            </a:r>
            <a:endParaRPr sz="2000" u="sng"/>
          </a:p>
          <a:p>
            <a:pPr indent="-228600" lvl="0" marL="457200" marR="0" rtl="0" algn="l">
              <a:lnSpc>
                <a:spcPct val="103333"/>
              </a:lnSpc>
              <a:spcBef>
                <a:spcPts val="0"/>
              </a:spcBef>
              <a:spcAft>
                <a:spcPts val="0"/>
              </a:spcAft>
              <a:buClr>
                <a:srgbClr val="633547"/>
              </a:buClr>
              <a:buSzPts val="2400"/>
              <a:buFont typeface="Arial"/>
              <a:buNone/>
            </a:pPr>
            <a:r>
              <a:rPr lang="en-US" sz="2000" u="sng"/>
              <a:t>The barrier is not a lack of competence.</a:t>
            </a:r>
            <a:endParaRPr sz="2000" u="sng"/>
          </a:p>
          <a:p>
            <a:pPr indent="-228600" lvl="0" marL="457200" marR="0" rtl="0" algn="l">
              <a:lnSpc>
                <a:spcPct val="103333"/>
              </a:lnSpc>
              <a:spcBef>
                <a:spcPts val="0"/>
              </a:spcBef>
              <a:spcAft>
                <a:spcPts val="0"/>
              </a:spcAft>
              <a:buClr>
                <a:srgbClr val="633547"/>
              </a:buClr>
              <a:buSzPts val="2400"/>
              <a:buFont typeface="Arial"/>
              <a:buNone/>
            </a:pPr>
            <a:r>
              <a:rPr lang="en-US" sz="2000" u="sng"/>
              <a:t>It is a mismatch between systems and expectations.</a:t>
            </a:r>
            <a:endParaRPr sz="2000" u="sng"/>
          </a:p>
          <a:p>
            <a:pPr indent="-228600" lvl="0" marL="457200" marR="0" rtl="0" algn="l">
              <a:lnSpc>
                <a:spcPct val="103333"/>
              </a:lnSpc>
              <a:spcBef>
                <a:spcPts val="0"/>
              </a:spcBef>
              <a:spcAft>
                <a:spcPts val="0"/>
              </a:spcAft>
              <a:buClr>
                <a:srgbClr val="633547"/>
              </a:buClr>
              <a:buSzPts val="2400"/>
              <a:buFont typeface="Arial"/>
              <a:buNone/>
            </a:pPr>
            <a:r>
              <a:rPr lang="en-US" sz="2000"/>
              <a:t> </a:t>
            </a:r>
            <a:endParaRPr sz="2000"/>
          </a:p>
          <a:p>
            <a:pPr indent="-228600" lvl="0" marL="457200" marR="0" rtl="0" algn="l">
              <a:lnSpc>
                <a:spcPct val="103333"/>
              </a:lnSpc>
              <a:spcBef>
                <a:spcPts val="0"/>
              </a:spcBef>
              <a:spcAft>
                <a:spcPts val="0"/>
              </a:spcAft>
              <a:buClr>
                <a:srgbClr val="633547"/>
              </a:buClr>
              <a:buSzPts val="2400"/>
              <a:buFont typeface="Arial"/>
              <a:buNone/>
            </a:pPr>
            <a:r>
              <a:t/>
            </a:r>
            <a:endParaRPr/>
          </a:p>
        </p:txBody>
      </p:sp>
      <p:sp>
        <p:nvSpPr>
          <p:cNvPr id="309" name="Google Shape;309;p3"/>
          <p:cNvSpPr txBox="1"/>
          <p:nvPr>
            <p:ph idx="2" type="body"/>
          </p:nvPr>
        </p:nvSpPr>
        <p:spPr>
          <a:xfrm>
            <a:off x="0" y="835090"/>
            <a:ext cx="3726817" cy="2139019"/>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n-US"/>
              <a:t>	What is blocking access to talent?</a:t>
            </a:r>
            <a:endParaRPr/>
          </a:p>
          <a:p>
            <a:pPr indent="-228600" lvl="0" marL="457200" marR="0" rtl="0" algn="l">
              <a:lnSpc>
                <a:spcPct val="90000"/>
              </a:lnSpc>
              <a:spcBef>
                <a:spcPts val="1000"/>
              </a:spcBef>
              <a:spcAft>
                <a:spcPts val="0"/>
              </a:spcAft>
              <a:buClr>
                <a:schemeClr val="lt1"/>
              </a:buClr>
              <a:buSzPts val="3600"/>
              <a:buFont typeface="Arial"/>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7"/>
          <p:cNvPicPr preferRelativeResize="0"/>
          <p:nvPr>
            <p:ph idx="2" type="pic"/>
          </p:nvPr>
        </p:nvPicPr>
        <p:blipFill rotWithShape="1">
          <a:blip r:embed="rId3">
            <a:alphaModFix/>
          </a:blip>
          <a:srcRect b="16965" l="0" r="0" t="16966"/>
          <a:stretch/>
        </p:blipFill>
        <p:spPr>
          <a:xfrm flipH="1">
            <a:off x="238772" y="2626822"/>
            <a:ext cx="7708195" cy="3396829"/>
          </a:xfrm>
          <a:prstGeom prst="rect">
            <a:avLst/>
          </a:prstGeom>
          <a:solidFill>
            <a:srgbClr val="BFBFBF"/>
          </a:solidFill>
          <a:ln>
            <a:noFill/>
          </a:ln>
        </p:spPr>
      </p:pic>
      <p:sp>
        <p:nvSpPr>
          <p:cNvPr id="316" name="Google Shape;316;p7"/>
          <p:cNvSpPr txBox="1"/>
          <p:nvPr>
            <p:ph idx="1" type="body"/>
          </p:nvPr>
        </p:nvSpPr>
        <p:spPr>
          <a:xfrm>
            <a:off x="7764874" y="730800"/>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0"/>
              <a:buNone/>
            </a:pPr>
            <a:r>
              <a:rPr lang="en-US"/>
              <a:t>02</a:t>
            </a:r>
            <a:endParaRPr/>
          </a:p>
        </p:txBody>
      </p:sp>
      <p:sp>
        <p:nvSpPr>
          <p:cNvPr id="317" name="Google Shape;317;p7"/>
          <p:cNvSpPr/>
          <p:nvPr/>
        </p:nvSpPr>
        <p:spPr>
          <a:xfrm>
            <a:off x="5680365" y="3429000"/>
            <a:ext cx="3943064" cy="1806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18" name="Google Shape;318;p7"/>
          <p:cNvSpPr txBox="1"/>
          <p:nvPr/>
        </p:nvSpPr>
        <p:spPr>
          <a:xfrm>
            <a:off x="5906320" y="3481298"/>
            <a:ext cx="3717108"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Legal Framework &amp; Employer Responsibilities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7"/>
          <p:cNvSpPr txBox="1"/>
          <p:nvPr>
            <p:ph idx="1" type="body"/>
          </p:nvPr>
        </p:nvSpPr>
        <p:spPr>
          <a:xfrm>
            <a:off x="0" y="1595700"/>
            <a:ext cx="6222900" cy="507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2400"/>
              <a:buNone/>
            </a:pPr>
            <a:br>
              <a:rPr lang="en-US"/>
            </a:br>
            <a:endParaRPr/>
          </a:p>
          <a:p>
            <a:pPr indent="0" lvl="0" marL="0" rtl="0" algn="l">
              <a:lnSpc>
                <a:spcPct val="115000"/>
              </a:lnSpc>
              <a:spcBef>
                <a:spcPts val="1200"/>
              </a:spcBef>
              <a:spcAft>
                <a:spcPts val="0"/>
              </a:spcAft>
              <a:buSzPts val="2400"/>
              <a:buNone/>
            </a:pPr>
            <a:r>
              <a:t/>
            </a:r>
            <a:endParaRPr/>
          </a:p>
          <a:p>
            <a:pPr indent="-228600" lvl="0" marL="228600" rtl="0" algn="l">
              <a:lnSpc>
                <a:spcPct val="90000"/>
              </a:lnSpc>
              <a:spcBef>
                <a:spcPts val="120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400"/>
              <a:buNone/>
            </a:pPr>
            <a:r>
              <a:t/>
            </a:r>
            <a:endParaRPr/>
          </a:p>
        </p:txBody>
      </p:sp>
      <p:sp>
        <p:nvSpPr>
          <p:cNvPr id="324" name="Google Shape;324;p17"/>
          <p:cNvSpPr/>
          <p:nvPr/>
        </p:nvSpPr>
        <p:spPr>
          <a:xfrm>
            <a:off x="0" y="687153"/>
            <a:ext cx="5619900" cy="143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9"/>
              <a:buFont typeface="Arial"/>
              <a:buNone/>
            </a:pPr>
            <a:r>
              <a:t/>
            </a:r>
            <a:endParaRPr b="0" i="0" sz="529" u="none" cap="none" strike="noStrike">
              <a:solidFill>
                <a:schemeClr val="lt1"/>
              </a:solidFill>
              <a:latin typeface="Montserrat"/>
              <a:ea typeface="Montserrat"/>
              <a:cs typeface="Montserrat"/>
              <a:sym typeface="Montserrat"/>
            </a:endParaRPr>
          </a:p>
        </p:txBody>
      </p:sp>
      <p:sp>
        <p:nvSpPr>
          <p:cNvPr id="325" name="Google Shape;325;p17"/>
          <p:cNvSpPr txBox="1"/>
          <p:nvPr/>
        </p:nvSpPr>
        <p:spPr>
          <a:xfrm>
            <a:off x="203200" y="843581"/>
            <a:ext cx="4757873"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Legal framework in </a:t>
            </a:r>
            <a:endParaRPr b="1" i="0" sz="3600" u="none" cap="none" strike="noStrike">
              <a:solidFill>
                <a:srgbClr val="E36C34"/>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E36C34"/>
                </a:solidFill>
                <a:latin typeface="Calibri"/>
                <a:ea typeface="Calibri"/>
                <a:cs typeface="Calibri"/>
                <a:sym typeface="Calibri"/>
              </a:rPr>
              <a:t>EU context:</a:t>
            </a:r>
            <a:endParaRPr b="0" i="0" sz="1400" u="none" cap="none" strike="noStrike">
              <a:solidFill>
                <a:srgbClr val="000000"/>
              </a:solidFill>
              <a:latin typeface="Arial"/>
              <a:ea typeface="Arial"/>
              <a:cs typeface="Arial"/>
              <a:sym typeface="Arial"/>
            </a:endParaRPr>
          </a:p>
        </p:txBody>
      </p:sp>
      <p:pic>
        <p:nvPicPr>
          <p:cNvPr id="326" name="Google Shape;326;p17"/>
          <p:cNvPicPr preferRelativeResize="0"/>
          <p:nvPr>
            <p:ph idx="3" type="pic"/>
          </p:nvPr>
        </p:nvPicPr>
        <p:blipFill rotWithShape="1">
          <a:blip r:embed="rId3">
            <a:alphaModFix/>
          </a:blip>
          <a:srcRect b="0" l="23943" r="23943" t="0"/>
          <a:stretch/>
        </p:blipFill>
        <p:spPr>
          <a:xfrm>
            <a:off x="6083676" y="0"/>
            <a:ext cx="5361069" cy="6858002"/>
          </a:xfrm>
          <a:prstGeom prst="rect">
            <a:avLst/>
          </a:prstGeom>
          <a:solidFill>
            <a:srgbClr val="D8D8D8"/>
          </a:solidFill>
          <a:ln>
            <a:noFill/>
          </a:ln>
        </p:spPr>
      </p:pic>
      <p:sp>
        <p:nvSpPr>
          <p:cNvPr id="327" name="Google Shape;327;p17"/>
          <p:cNvSpPr txBox="1"/>
          <p:nvPr/>
        </p:nvSpPr>
        <p:spPr>
          <a:xfrm>
            <a:off x="63450" y="2408462"/>
            <a:ext cx="5847823"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Many employers hesitate to hire highly skilled migrant women because they fear complicated legal rules. </a:t>
            </a:r>
            <a:endParaRPr b="0" i="0" sz="2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Many Ukrainian citizens under temporary protection can work legally without a separate work permit.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Employers usually need only to register the employment — the process is straightforward.</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Social security and labour law apply equally to all employees.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Fast-track training programmes and recognition of professional qualifications are available to help candidates quickly become job-ready.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4"/>
          <p:cNvPicPr preferRelativeResize="0"/>
          <p:nvPr>
            <p:ph idx="2" type="pic"/>
          </p:nvPr>
        </p:nvPicPr>
        <p:blipFill rotWithShape="1">
          <a:blip r:embed="rId3">
            <a:alphaModFix/>
          </a:blip>
          <a:srcRect b="0" l="21718" r="21718" t="0"/>
          <a:stretch/>
        </p:blipFill>
        <p:spPr>
          <a:xfrm>
            <a:off x="388401" y="385460"/>
            <a:ext cx="4107750" cy="6087079"/>
          </a:xfrm>
          <a:prstGeom prst="rect">
            <a:avLst/>
          </a:prstGeom>
          <a:solidFill>
            <a:srgbClr val="BFBFBF"/>
          </a:solidFill>
          <a:ln>
            <a:noFill/>
          </a:ln>
        </p:spPr>
      </p:pic>
      <p:sp>
        <p:nvSpPr>
          <p:cNvPr id="333" name="Google Shape;333;p4"/>
          <p:cNvSpPr txBox="1"/>
          <p:nvPr>
            <p:ph idx="1" type="body"/>
          </p:nvPr>
        </p:nvSpPr>
        <p:spPr>
          <a:xfrm>
            <a:off x="4764212" y="1293297"/>
            <a:ext cx="6414559" cy="2078183"/>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2400"/>
              <a:buFont typeface="Arial"/>
              <a:buNone/>
            </a:pPr>
            <a:r>
              <a:rPr b="1" lang="en-US" sz="1600"/>
              <a:t>What is it?</a:t>
            </a:r>
            <a:endParaRPr b="1" sz="1600"/>
          </a:p>
          <a:p>
            <a:pPr indent="-228600" lvl="0" marL="457200" rtl="0" algn="l">
              <a:lnSpc>
                <a:spcPct val="90000"/>
              </a:lnSpc>
              <a:spcBef>
                <a:spcPts val="1000"/>
              </a:spcBef>
              <a:spcAft>
                <a:spcPts val="0"/>
              </a:spcAft>
              <a:buSzPts val="2400"/>
              <a:buNone/>
            </a:pPr>
            <a:r>
              <a:rPr lang="en-US" sz="1600"/>
              <a:t>	Temporary Protection Directive (2001/55/EC).</a:t>
            </a:r>
            <a:endParaRPr sz="1600"/>
          </a:p>
          <a:p>
            <a:pPr indent="-228600" lvl="0" marL="457200" marR="0" rtl="0" algn="l">
              <a:lnSpc>
                <a:spcPct val="90000"/>
              </a:lnSpc>
              <a:spcBef>
                <a:spcPts val="1000"/>
              </a:spcBef>
              <a:spcAft>
                <a:spcPts val="0"/>
              </a:spcAft>
              <a:buClr>
                <a:schemeClr val="lt1"/>
              </a:buClr>
              <a:buSzPts val="2400"/>
              <a:buFont typeface="Arial"/>
              <a:buNone/>
            </a:pPr>
            <a:r>
              <a:rPr b="1" lang="en-US" sz="1600"/>
              <a:t>Key requirements:</a:t>
            </a:r>
            <a:endParaRPr/>
          </a:p>
          <a:p>
            <a:pPr indent="-285750" lvl="0" marL="514350" rtl="0" algn="l">
              <a:lnSpc>
                <a:spcPct val="90000"/>
              </a:lnSpc>
              <a:spcBef>
                <a:spcPts val="1000"/>
              </a:spcBef>
              <a:spcAft>
                <a:spcPts val="0"/>
              </a:spcAft>
              <a:buSzPts val="2400"/>
              <a:buFont typeface="Arial"/>
              <a:buChar char="•"/>
            </a:pPr>
            <a:r>
              <a:rPr lang="en-US" sz="1600"/>
              <a:t>Activated by the Council of the EU in response to a mass influx of displaced persons.</a:t>
            </a:r>
            <a:endParaRPr sz="1600"/>
          </a:p>
          <a:p>
            <a:pPr indent="-285750" lvl="0" marL="514350" rtl="0" algn="l">
              <a:lnSpc>
                <a:spcPct val="90000"/>
              </a:lnSpc>
              <a:spcBef>
                <a:spcPts val="1000"/>
              </a:spcBef>
              <a:spcAft>
                <a:spcPts val="0"/>
              </a:spcAft>
              <a:buSzPts val="2400"/>
              <a:buFont typeface="Arial"/>
              <a:buChar char="•"/>
            </a:pPr>
            <a:r>
              <a:rPr lang="en-US" sz="1600"/>
              <a:t>Covers citizens of the specific country of origin, third-country nationals with legal residency in that country who cannot return, and their families.</a:t>
            </a:r>
            <a:endParaRPr/>
          </a:p>
          <a:p>
            <a:pPr indent="-228600" lvl="0" marL="457200" marR="0" rtl="0" algn="l">
              <a:lnSpc>
                <a:spcPct val="90000"/>
              </a:lnSpc>
              <a:spcBef>
                <a:spcPts val="1000"/>
              </a:spcBef>
              <a:spcAft>
                <a:spcPts val="0"/>
              </a:spcAft>
              <a:buClr>
                <a:schemeClr val="lt1"/>
              </a:buClr>
              <a:buSzPts val="2400"/>
              <a:buFont typeface="Arial"/>
              <a:buNone/>
            </a:pPr>
            <a:r>
              <a:rPr b="1" lang="en-US" sz="1600"/>
              <a:t>Benefits:</a:t>
            </a:r>
            <a:endParaRPr/>
          </a:p>
          <a:p>
            <a:pPr indent="-285750" lvl="0" marL="514350" rtl="0" algn="l">
              <a:lnSpc>
                <a:spcPct val="90000"/>
              </a:lnSpc>
              <a:spcBef>
                <a:spcPts val="1000"/>
              </a:spcBef>
              <a:spcAft>
                <a:spcPts val="0"/>
              </a:spcAft>
              <a:buSzPts val="2400"/>
              <a:buFont typeface="Arial"/>
              <a:buChar char="•"/>
            </a:pPr>
            <a:r>
              <a:rPr lang="en-US" sz="1600"/>
              <a:t>A temporary residence permit for the duration of the protection</a:t>
            </a:r>
            <a:endParaRPr sz="1600"/>
          </a:p>
          <a:p>
            <a:pPr indent="-285750" lvl="0" marL="514350" rtl="0" algn="l">
              <a:lnSpc>
                <a:spcPct val="90000"/>
              </a:lnSpc>
              <a:spcBef>
                <a:spcPts val="1000"/>
              </a:spcBef>
              <a:spcAft>
                <a:spcPts val="0"/>
              </a:spcAft>
              <a:buSzPts val="2400"/>
              <a:buFont typeface="Arial"/>
              <a:buChar char="•"/>
            </a:pPr>
            <a:r>
              <a:rPr lang="en-US" sz="1600"/>
              <a:t>Authorization to work as an employee or self-employed, subject to national labor market rules.</a:t>
            </a:r>
            <a:endParaRPr sz="1600"/>
          </a:p>
          <a:p>
            <a:pPr indent="-285750" lvl="0" marL="514350" rtl="0" algn="l">
              <a:lnSpc>
                <a:spcPct val="90000"/>
              </a:lnSpc>
              <a:spcBef>
                <a:spcPts val="1000"/>
              </a:spcBef>
              <a:spcAft>
                <a:spcPts val="0"/>
              </a:spcAft>
              <a:buSzPts val="2400"/>
              <a:buFont typeface="Arial"/>
              <a:buChar char="•"/>
            </a:pPr>
            <a:r>
              <a:rPr lang="en-US" sz="1600"/>
              <a:t>Access to suitable accommodation or assistance to find housing</a:t>
            </a:r>
            <a:endParaRPr sz="1600"/>
          </a:p>
          <a:p>
            <a:pPr indent="-285750" lvl="0" marL="514350" rtl="0" algn="l">
              <a:lnSpc>
                <a:spcPct val="90000"/>
              </a:lnSpc>
              <a:spcBef>
                <a:spcPts val="1000"/>
              </a:spcBef>
              <a:spcAft>
                <a:spcPts val="0"/>
              </a:spcAft>
              <a:buSzPts val="2400"/>
              <a:buFont typeface="Arial"/>
              <a:buChar char="•"/>
            </a:pPr>
            <a:r>
              <a:rPr lang="en-US" sz="1600"/>
              <a:t>Social welfare and medical care.</a:t>
            </a:r>
            <a:endParaRPr sz="1600"/>
          </a:p>
          <a:p>
            <a:pPr indent="-228600" lvl="0" marL="457200" marR="0" rtl="0" algn="l">
              <a:lnSpc>
                <a:spcPct val="90000"/>
              </a:lnSpc>
              <a:spcBef>
                <a:spcPts val="1000"/>
              </a:spcBef>
              <a:spcAft>
                <a:spcPts val="0"/>
              </a:spcAft>
              <a:buClr>
                <a:schemeClr val="lt1"/>
              </a:buClr>
              <a:buSzPts val="2400"/>
              <a:buFont typeface="Arial"/>
              <a:buNone/>
            </a:pPr>
            <a:r>
              <a:t/>
            </a:r>
            <a:endParaRPr/>
          </a:p>
        </p:txBody>
      </p:sp>
      <p:sp>
        <p:nvSpPr>
          <p:cNvPr id="334" name="Google Shape;334;p4"/>
          <p:cNvSpPr txBox="1"/>
          <p:nvPr/>
        </p:nvSpPr>
        <p:spPr>
          <a:xfrm>
            <a:off x="4764212" y="985520"/>
            <a:ext cx="682834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chemeClr val="lt1"/>
                </a:solidFill>
                <a:latin typeface="Arial"/>
                <a:ea typeface="Arial"/>
                <a:cs typeface="Arial"/>
                <a:sym typeface="Arial"/>
              </a:rPr>
              <a:t>PRIMARY LEGAL FRAMEWORK FOR LABOUR MARKET ACCESS</a:t>
            </a:r>
            <a:endParaRPr b="1" i="0" sz="16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