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1.xml" ContentType="application/vnd.openxmlformats-officedocument.presentationml.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7"/>
  </p:notesMasterIdLst>
  <p:sldIdLst>
    <p:sldId id="4351" r:id="rId2"/>
    <p:sldId id="4364" r:id="rId3"/>
    <p:sldId id="4306" r:id="rId4"/>
    <p:sldId id="259" r:id="rId5"/>
    <p:sldId id="4347" r:id="rId6"/>
    <p:sldId id="260" r:id="rId7"/>
    <p:sldId id="256" r:id="rId8"/>
    <p:sldId id="257" r:id="rId9"/>
    <p:sldId id="258" r:id="rId10"/>
    <p:sldId id="264" r:id="rId11"/>
    <p:sldId id="265" r:id="rId12"/>
    <p:sldId id="4348" r:id="rId13"/>
    <p:sldId id="4349" r:id="rId14"/>
    <p:sldId id="4350" r:id="rId15"/>
    <p:sldId id="270" r:id="rId16"/>
    <p:sldId id="271" r:id="rId17"/>
    <p:sldId id="4365" r:id="rId18"/>
    <p:sldId id="4366" r:id="rId19"/>
    <p:sldId id="4367" r:id="rId20"/>
    <p:sldId id="4368" r:id="rId21"/>
    <p:sldId id="4369" r:id="rId22"/>
    <p:sldId id="277" r:id="rId23"/>
    <p:sldId id="278" r:id="rId24"/>
    <p:sldId id="4371" r:id="rId25"/>
    <p:sldId id="4372" r:id="rId26"/>
    <p:sldId id="4373" r:id="rId27"/>
    <p:sldId id="4374" r:id="rId28"/>
    <p:sldId id="4375" r:id="rId29"/>
    <p:sldId id="4370" r:id="rId30"/>
    <p:sldId id="282" r:id="rId31"/>
    <p:sldId id="4376" r:id="rId32"/>
    <p:sldId id="4377" r:id="rId33"/>
    <p:sldId id="284" r:id="rId34"/>
    <p:sldId id="285" r:id="rId35"/>
    <p:sldId id="4263" r:id="rId36"/>
  </p:sldIdLst>
  <p:sldSz cx="12192000" cy="6858000"/>
  <p:notesSz cx="6858000" cy="9144000"/>
  <p:embeddedFontLst>
    <p:embeddedFont>
      <p:font typeface="Montserrat" panose="00000500000000000000" pitchFamily="2" charset="0"/>
      <p:regular r:id="rId38"/>
      <p:bold r:id="rId39"/>
      <p:italic r:id="rId40"/>
      <p:boldItalic r:id="rId41"/>
    </p:embeddedFont>
    <p:embeddedFont>
      <p:font typeface="Montserrat Light" panose="00000400000000000000" pitchFamily="2"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jExm6OXV/0S818OGUOEIXBHs1A9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rota Swiecka" initials="" lastIdx="8" clrIdx="0"/>
  <p:cmAuthor id="1" name="Samantha Carty" initials=""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63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675BB2-67E6-4DA1-970F-51B12278BF6A}" v="23" dt="2026-04-09T13:45:09.6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874" y="43"/>
      </p:cViewPr>
      <p:guideLst/>
    </p:cSldViewPr>
  </p:slideViewPr>
  <p:notesTextViewPr>
    <p:cViewPr>
      <p:scale>
        <a:sx n="1" d="1"/>
        <a:sy n="1" d="1"/>
      </p:scale>
      <p:origin x="0" y="0"/>
    </p:cViewPr>
  </p:notesTextViewPr>
  <p:sorterViewPr>
    <p:cViewPr>
      <p:scale>
        <a:sx n="150" d="100"/>
        <a:sy n="150" d="100"/>
      </p:scale>
      <p:origin x="0" y="-17750"/>
    </p:cViewPr>
  </p:sorterViewPr>
  <p:notesViewPr>
    <p:cSldViewPr snapToGrid="0">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eniya Kozlova" userId="9ed337e5-9b68-4517-a10b-74abee3c2ead" providerId="ADAL" clId="{353C648C-CD22-43B3-B19F-E2D60BF6ECD6}"/>
    <pc:docChg chg="undo custSel delSld modSld">
      <pc:chgData name="Xeniya Kozlova" userId="9ed337e5-9b68-4517-a10b-74abee3c2ead" providerId="ADAL" clId="{353C648C-CD22-43B3-B19F-E2D60BF6ECD6}" dt="2026-04-09T13:45:42.600" v="300" actId="27636"/>
      <pc:docMkLst>
        <pc:docMk/>
      </pc:docMkLst>
      <pc:sldChg chg="del">
        <pc:chgData name="Xeniya Kozlova" userId="9ed337e5-9b68-4517-a10b-74abee3c2ead" providerId="ADAL" clId="{353C648C-CD22-43B3-B19F-E2D60BF6ECD6}" dt="2026-04-09T08:33:20.769" v="0" actId="2696"/>
        <pc:sldMkLst>
          <pc:docMk/>
          <pc:sldMk cId="0" sldId="257"/>
        </pc:sldMkLst>
      </pc:sldChg>
      <pc:sldChg chg="del">
        <pc:chgData name="Xeniya Kozlova" userId="9ed337e5-9b68-4517-a10b-74abee3c2ead" providerId="ADAL" clId="{353C648C-CD22-43B3-B19F-E2D60BF6ECD6}" dt="2026-04-09T08:33:23.527" v="1" actId="2696"/>
        <pc:sldMkLst>
          <pc:docMk/>
          <pc:sldMk cId="0" sldId="258"/>
        </pc:sldMkLst>
      </pc:sldChg>
      <pc:sldChg chg="del">
        <pc:chgData name="Xeniya Kozlova" userId="9ed337e5-9b68-4517-a10b-74abee3c2ead" providerId="ADAL" clId="{353C648C-CD22-43B3-B19F-E2D60BF6ECD6}" dt="2026-04-09T08:33:26.867" v="2" actId="2696"/>
        <pc:sldMkLst>
          <pc:docMk/>
          <pc:sldMk cId="0" sldId="259"/>
        </pc:sldMkLst>
      </pc:sldChg>
      <pc:sldChg chg="modSp mod">
        <pc:chgData name="Xeniya Kozlova" userId="9ed337e5-9b68-4517-a10b-74abee3c2ead" providerId="ADAL" clId="{353C648C-CD22-43B3-B19F-E2D60BF6ECD6}" dt="2026-04-09T13:07:39.179" v="213" actId="27636"/>
        <pc:sldMkLst>
          <pc:docMk/>
          <pc:sldMk cId="0" sldId="269"/>
        </pc:sldMkLst>
        <pc:spChg chg="mod">
          <ac:chgData name="Xeniya Kozlova" userId="9ed337e5-9b68-4517-a10b-74abee3c2ead" providerId="ADAL" clId="{353C648C-CD22-43B3-B19F-E2D60BF6ECD6}" dt="2026-04-09T13:07:39.179" v="213" actId="27636"/>
          <ac:spMkLst>
            <pc:docMk/>
            <pc:sldMk cId="0" sldId="269"/>
            <ac:spMk id="214" creationId="{00000000-0000-0000-0000-000000000000}"/>
          </ac:spMkLst>
        </pc:spChg>
      </pc:sldChg>
      <pc:sldChg chg="modSp mod">
        <pc:chgData name="Xeniya Kozlova" userId="9ed337e5-9b68-4517-a10b-74abee3c2ead" providerId="ADAL" clId="{353C648C-CD22-43B3-B19F-E2D60BF6ECD6}" dt="2026-04-09T13:09:01.710" v="217" actId="27636"/>
        <pc:sldMkLst>
          <pc:docMk/>
          <pc:sldMk cId="0" sldId="281"/>
        </pc:sldMkLst>
        <pc:spChg chg="mod">
          <ac:chgData name="Xeniya Kozlova" userId="9ed337e5-9b68-4517-a10b-74abee3c2ead" providerId="ADAL" clId="{353C648C-CD22-43B3-B19F-E2D60BF6ECD6}" dt="2026-04-09T13:09:01.710" v="217" actId="27636"/>
          <ac:spMkLst>
            <pc:docMk/>
            <pc:sldMk cId="0" sldId="281"/>
            <ac:spMk id="310" creationId="{00000000-0000-0000-0000-000000000000}"/>
          </ac:spMkLst>
        </pc:spChg>
      </pc:sldChg>
      <pc:sldChg chg="modSp mod">
        <pc:chgData name="Xeniya Kozlova" userId="9ed337e5-9b68-4517-a10b-74abee3c2ead" providerId="ADAL" clId="{353C648C-CD22-43B3-B19F-E2D60BF6ECD6}" dt="2026-04-09T12:12:48.217" v="73" actId="1076"/>
        <pc:sldMkLst>
          <pc:docMk/>
          <pc:sldMk cId="0" sldId="284"/>
        </pc:sldMkLst>
        <pc:spChg chg="mod">
          <ac:chgData name="Xeniya Kozlova" userId="9ed337e5-9b68-4517-a10b-74abee3c2ead" providerId="ADAL" clId="{353C648C-CD22-43B3-B19F-E2D60BF6ECD6}" dt="2026-04-09T12:12:48.217" v="73" actId="1076"/>
          <ac:spMkLst>
            <pc:docMk/>
            <pc:sldMk cId="0" sldId="284"/>
            <ac:spMk id="335" creationId="{00000000-0000-0000-0000-000000000000}"/>
          </ac:spMkLst>
        </pc:spChg>
      </pc:sldChg>
      <pc:sldChg chg="modSp mod">
        <pc:chgData name="Xeniya Kozlova" userId="9ed337e5-9b68-4517-a10b-74abee3c2ead" providerId="ADAL" clId="{353C648C-CD22-43B3-B19F-E2D60BF6ECD6}" dt="2026-04-09T13:45:42.600" v="300" actId="27636"/>
        <pc:sldMkLst>
          <pc:docMk/>
          <pc:sldMk cId="0" sldId="285"/>
        </pc:sldMkLst>
        <pc:spChg chg="mod">
          <ac:chgData name="Xeniya Kozlova" userId="9ed337e5-9b68-4517-a10b-74abee3c2ead" providerId="ADAL" clId="{353C648C-CD22-43B3-B19F-E2D60BF6ECD6}" dt="2026-04-09T13:45:42.600" v="300" actId="27636"/>
          <ac:spMkLst>
            <pc:docMk/>
            <pc:sldMk cId="0" sldId="285"/>
            <ac:spMk id="343" creationId="{00000000-0000-0000-0000-000000000000}"/>
          </ac:spMkLst>
        </pc:spChg>
        <pc:spChg chg="mod">
          <ac:chgData name="Xeniya Kozlova" userId="9ed337e5-9b68-4517-a10b-74abee3c2ead" providerId="ADAL" clId="{353C648C-CD22-43B3-B19F-E2D60BF6ECD6}" dt="2026-04-09T13:43:46.347" v="259" actId="1076"/>
          <ac:spMkLst>
            <pc:docMk/>
            <pc:sldMk cId="0" sldId="285"/>
            <ac:spMk id="344" creationId="{00000000-0000-0000-0000-000000000000}"/>
          </ac:spMkLst>
        </pc:spChg>
      </pc:sldChg>
      <pc:sldChg chg="modSp mod">
        <pc:chgData name="Xeniya Kozlova" userId="9ed337e5-9b68-4517-a10b-74abee3c2ead" providerId="ADAL" clId="{353C648C-CD22-43B3-B19F-E2D60BF6ECD6}" dt="2026-04-09T08:39:50.145" v="14" actId="20577"/>
        <pc:sldMkLst>
          <pc:docMk/>
          <pc:sldMk cId="30286005" sldId="4306"/>
        </pc:sldMkLst>
        <pc:spChg chg="mod">
          <ac:chgData name="Xeniya Kozlova" userId="9ed337e5-9b68-4517-a10b-74abee3c2ead" providerId="ADAL" clId="{353C648C-CD22-43B3-B19F-E2D60BF6ECD6}" dt="2026-04-09T08:39:38.448" v="5" actId="20577"/>
          <ac:spMkLst>
            <pc:docMk/>
            <pc:sldMk cId="30286005" sldId="4306"/>
            <ac:spMk id="17" creationId="{2ADECA8B-2098-A646-FDB6-D0A1719B257A}"/>
          </ac:spMkLst>
        </pc:spChg>
        <pc:spChg chg="mod">
          <ac:chgData name="Xeniya Kozlova" userId="9ed337e5-9b68-4517-a10b-74abee3c2ead" providerId="ADAL" clId="{353C648C-CD22-43B3-B19F-E2D60BF6ECD6}" dt="2026-04-09T08:39:41.909" v="8" actId="20577"/>
          <ac:spMkLst>
            <pc:docMk/>
            <pc:sldMk cId="30286005" sldId="4306"/>
            <ac:spMk id="27" creationId="{BB67A639-2553-DCB0-D8DF-506873DE99F2}"/>
          </ac:spMkLst>
        </pc:spChg>
        <pc:spChg chg="mod">
          <ac:chgData name="Xeniya Kozlova" userId="9ed337e5-9b68-4517-a10b-74abee3c2ead" providerId="ADAL" clId="{353C648C-CD22-43B3-B19F-E2D60BF6ECD6}" dt="2026-04-09T08:39:45.365" v="10" actId="20577"/>
          <ac:spMkLst>
            <pc:docMk/>
            <pc:sldMk cId="30286005" sldId="4306"/>
            <ac:spMk id="28" creationId="{A6F82535-C6F2-8913-C7B3-6863E989B118}"/>
          </ac:spMkLst>
        </pc:spChg>
        <pc:spChg chg="mod">
          <ac:chgData name="Xeniya Kozlova" userId="9ed337e5-9b68-4517-a10b-74abee3c2ead" providerId="ADAL" clId="{353C648C-CD22-43B3-B19F-E2D60BF6ECD6}" dt="2026-04-09T08:39:47.753" v="12" actId="20577"/>
          <ac:spMkLst>
            <pc:docMk/>
            <pc:sldMk cId="30286005" sldId="4306"/>
            <ac:spMk id="29" creationId="{40C048B4-42C0-F0BC-C978-630F5F39F697}"/>
          </ac:spMkLst>
        </pc:spChg>
        <pc:spChg chg="mod">
          <ac:chgData name="Xeniya Kozlova" userId="9ed337e5-9b68-4517-a10b-74abee3c2ead" providerId="ADAL" clId="{353C648C-CD22-43B3-B19F-E2D60BF6ECD6}" dt="2026-04-09T08:39:50.145" v="14" actId="20577"/>
          <ac:spMkLst>
            <pc:docMk/>
            <pc:sldMk cId="30286005" sldId="4306"/>
            <ac:spMk id="30" creationId="{4386CB93-B483-14A0-2301-D52E9BAD2D5B}"/>
          </ac:spMkLst>
        </pc:spChg>
      </pc:sldChg>
      <pc:sldChg chg="modNotesTx">
        <pc:chgData name="Xeniya Kozlova" userId="9ed337e5-9b68-4517-a10b-74abee3c2ead" providerId="ADAL" clId="{353C648C-CD22-43B3-B19F-E2D60BF6ECD6}" dt="2026-04-09T12:53:22.609" v="115" actId="20577"/>
        <pc:sldMkLst>
          <pc:docMk/>
          <pc:sldMk cId="1051303380" sldId="4346"/>
        </pc:sldMkLst>
      </pc:sldChg>
      <pc:sldChg chg="modNotesTx">
        <pc:chgData name="Xeniya Kozlova" userId="9ed337e5-9b68-4517-a10b-74abee3c2ead" providerId="ADAL" clId="{353C648C-CD22-43B3-B19F-E2D60BF6ECD6}" dt="2026-04-09T12:53:37.658" v="193" actId="20577"/>
        <pc:sldMkLst>
          <pc:docMk/>
          <pc:sldMk cId="1612210445" sldId="4347"/>
        </pc:sldMkLst>
      </pc:sldChg>
      <pc:sldMasterChg chg="delSldLayout">
        <pc:chgData name="Xeniya Kozlova" userId="9ed337e5-9b68-4517-a10b-74abee3c2ead" providerId="ADAL" clId="{353C648C-CD22-43B3-B19F-E2D60BF6ECD6}" dt="2026-04-09T08:33:26.867" v="2" actId="2696"/>
        <pc:sldMasterMkLst>
          <pc:docMk/>
          <pc:sldMasterMk cId="0" sldId="2147483648"/>
        </pc:sldMasterMkLst>
        <pc:sldLayoutChg chg="del">
          <pc:chgData name="Xeniya Kozlova" userId="9ed337e5-9b68-4517-a10b-74abee3c2ead" providerId="ADAL" clId="{353C648C-CD22-43B3-B19F-E2D60BF6ECD6}" dt="2026-04-09T08:33:26.867" v="2" actId="2696"/>
          <pc:sldLayoutMkLst>
            <pc:docMk/>
            <pc:sldMasterMk cId="0" sldId="2147483648"/>
            <pc:sldLayoutMk cId="0" sldId="2147483650"/>
          </pc:sldLayoutMkLst>
        </pc:sldLayoutChg>
      </pc:sldMaster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6-03-18T11:44:28.172" idx="6">
    <p:pos x="6000" y="0"/>
    <p:text>Needs some examples/ links to workplace etiquette. This video could work: https://youtu.be/strdvna-BY0</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2Knb84k"/>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sv-SE"/>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 name="Google Shape;13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d4f38c24b4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sv-SE"/>
          </a:p>
        </p:txBody>
      </p:sp>
      <p:sp>
        <p:nvSpPr>
          <p:cNvPr id="168" name="Google Shape;168;g3d4f38c24b4_1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Participants reflect individually or discuss in pairs.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SzPts val="1100"/>
              <a:buNone/>
            </a:pPr>
            <a:r>
              <a:rPr lang="en-US"/>
              <a:t>Goal: connect theory to real experience.</a:t>
            </a:r>
            <a:endParaRPr/>
          </a:p>
        </p:txBody>
      </p:sp>
      <p:sp>
        <p:nvSpPr>
          <p:cNvPr id="169" name="Google Shape;169;g3d4f38c24b4_1_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sv-SE"/>
          </a:p>
        </p:txBody>
      </p:sp>
      <p:sp>
        <p:nvSpPr>
          <p:cNvPr id="176" name="Google Shape;17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we move to how communication, feedback, and hierarchy really work</a:t>
            </a:r>
            <a:endParaRPr/>
          </a:p>
        </p:txBody>
      </p:sp>
      <p:sp>
        <p:nvSpPr>
          <p:cNvPr id="177" name="Google Shape;177;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d4f38c24b4_1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sv-SE"/>
          </a:p>
        </p:txBody>
      </p:sp>
      <p:sp>
        <p:nvSpPr>
          <p:cNvPr id="217" name="Google Shape;217;g3d4f38c24b4_1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Participants work in pairs.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SzPts val="1100"/>
              <a:buNone/>
            </a:pPr>
            <a:r>
              <a:rPr lang="en-US"/>
              <a:t>Focus on clarity and confidence, not perfection.</a:t>
            </a:r>
            <a:endParaRPr/>
          </a:p>
        </p:txBody>
      </p:sp>
      <p:sp>
        <p:nvSpPr>
          <p:cNvPr id="218" name="Google Shape;218;g3d4f38c24b4_1_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sv-SE"/>
          </a:p>
        </p:txBody>
      </p:sp>
      <p:sp>
        <p:nvSpPr>
          <p:cNvPr id="225" name="Google Shape;225;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we’ll focus on how to protect confidence and energy at work</a:t>
            </a:r>
            <a:endParaRPr/>
          </a:p>
        </p:txBody>
      </p:sp>
      <p:sp>
        <p:nvSpPr>
          <p:cNvPr id="226" name="Google Shape;226;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d4f38c24b4_1_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Short individual reflection or group sharing.</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SzPts val="1100"/>
              <a:buNone/>
            </a:pPr>
            <a:r>
              <a:rPr lang="en-US"/>
              <a:t>Keep it safe and voluntary.</a:t>
            </a:r>
            <a:endParaRPr/>
          </a:p>
        </p:txBody>
      </p:sp>
      <p:sp>
        <p:nvSpPr>
          <p:cNvPr id="277" name="Google Shape;277;g3d4f38c24b4_1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sv-S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sv-SE"/>
          </a:p>
        </p:txBody>
      </p:sp>
      <p:sp>
        <p:nvSpPr>
          <p:cNvPr id="285" name="Google Shape;285;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part looks at how relationships help you integrate faster.</a:t>
            </a:r>
            <a:endParaRPr/>
          </a:p>
        </p:txBody>
      </p:sp>
      <p:sp>
        <p:nvSpPr>
          <p:cNvPr id="286" name="Google Shape;286;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AEA52-29E4-E750-28DE-709A802B01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CD0CC3-DE77-7DE0-02A3-867D42F6FF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626161-C75F-579B-A950-53057C3AEB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842DD9-133B-1015-1068-A8035CA61C8D}"/>
              </a:ext>
            </a:extLst>
          </p:cNvPr>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2204187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a:extLst>
            <a:ext uri="{FF2B5EF4-FFF2-40B4-BE49-F238E27FC236}">
              <a16:creationId xmlns:a16="http://schemas.microsoft.com/office/drawing/2014/main" id="{DA2F2461-4B62-B8CB-974B-6E0A0CE948B5}"/>
            </a:ext>
          </a:extLst>
        </p:cNvPr>
        <p:cNvGrpSpPr/>
        <p:nvPr/>
      </p:nvGrpSpPr>
      <p:grpSpPr>
        <a:xfrm>
          <a:off x="0" y="0"/>
          <a:ext cx="0" cy="0"/>
          <a:chOff x="0" y="0"/>
          <a:chExt cx="0" cy="0"/>
        </a:xfrm>
      </p:grpSpPr>
      <p:sp>
        <p:nvSpPr>
          <p:cNvPr id="308" name="Google Shape;308;p51:notes">
            <a:extLst>
              <a:ext uri="{FF2B5EF4-FFF2-40B4-BE49-F238E27FC236}">
                <a16:creationId xmlns:a16="http://schemas.microsoft.com/office/drawing/2014/main" id="{C1739892-762A-6A46-9CF5-A567DFF7A82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sv-SE"/>
          </a:p>
        </p:txBody>
      </p:sp>
      <p:sp>
        <p:nvSpPr>
          <p:cNvPr id="3" name="Notes Placeholder 2">
            <a:extLst>
              <a:ext uri="{FF2B5EF4-FFF2-40B4-BE49-F238E27FC236}">
                <a16:creationId xmlns:a16="http://schemas.microsoft.com/office/drawing/2014/main" id="{C85E8AEF-65AA-E9DC-D2FA-8DA4A715F689}"/>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95631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sv-SE"/>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sv-SE"/>
          </a:p>
        </p:txBody>
      </p:sp>
      <p:sp>
        <p:nvSpPr>
          <p:cNvPr id="315" name="Google Shape;315;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Finally, we’ll cover everyday signals that strongly affect how you’re read at work.</a:t>
            </a:r>
            <a:endParaRPr/>
          </a:p>
        </p:txBody>
      </p:sp>
      <p:sp>
        <p:nvSpPr>
          <p:cNvPr id="316" name="Google Shape;316;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03D20-6DF8-C923-15AD-BBCF1757AF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703CB5-31DF-42EE-DA71-2B4AC4D32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49C436-B442-B923-FC19-79B3EE645E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484468-D661-022B-5894-2B98E754E1B6}"/>
              </a:ext>
            </a:extLst>
          </p:cNvPr>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5616628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sv-SE"/>
          </a:p>
        </p:txBody>
      </p:sp>
      <p:sp>
        <p:nvSpPr>
          <p:cNvPr id="332" name="Google Shape;332;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Here are the key takeaways.</a:t>
            </a:r>
            <a:br>
              <a:rPr lang="en-US"/>
            </a:br>
            <a:r>
              <a:rPr lang="en-US"/>
              <a:t>Your skills did not disappear when you moved countries.</a:t>
            </a:r>
            <a:br>
              <a:rPr lang="en-US"/>
            </a:br>
            <a:r>
              <a:rPr lang="en-US"/>
              <a:t>What changed is the system and the informal rules.</a:t>
            </a:r>
            <a:br>
              <a:rPr lang="en-US"/>
            </a:br>
            <a:r>
              <a:rPr lang="en-US"/>
              <a:t>Understanding the rules reduces stress and increases control.</a:t>
            </a:r>
            <a:br>
              <a:rPr lang="en-US"/>
            </a:br>
            <a:r>
              <a:rPr lang="en-US"/>
              <a:t>Confidence grows with understanding and small actions — not with perfection.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Adaptation does not mean losing identity: It means understanding how to navigate the environment effectively.</a:t>
            </a:r>
            <a:endParaRPr/>
          </a:p>
          <a:p>
            <a:pPr marL="0" lvl="0" indent="0" algn="l" rtl="0">
              <a:lnSpc>
                <a:spcPct val="100000"/>
              </a:lnSpc>
              <a:spcBef>
                <a:spcPts val="0"/>
              </a:spcBef>
              <a:spcAft>
                <a:spcPts val="0"/>
              </a:spcAft>
              <a:buSzPts val="1400"/>
              <a:buNone/>
            </a:pPr>
            <a:endParaRPr/>
          </a:p>
        </p:txBody>
      </p:sp>
      <p:sp>
        <p:nvSpPr>
          <p:cNvPr id="333" name="Google Shape;333;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d4f38c24b4_1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sv-SE"/>
          </a:p>
        </p:txBody>
      </p:sp>
      <p:sp>
        <p:nvSpPr>
          <p:cNvPr id="340" name="Google Shape;340;g3d4f38c24b4_1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At this stage, the goal is not to do everything at once, but to take one or two practical next steps.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You can start by reviewing your CV or LinkedIn profile and making sure your skills and experience are clearly presented.</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If you have developed a digital portfolio, this is a good moment to update it and make sure it reflects your strengths and goals.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You can also begin exploring opportunities for Work-Based Learning, such as job shadowing, mentoring, or short projects. These can help you gain local experience and better understand how workplaces function.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In addition, consider reaching out to local support organisations, networks, or contacts who can guide you or connect you to opportunities.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SzPts val="1100"/>
              <a:buNone/>
            </a:pPr>
            <a:r>
              <a:rPr lang="en-US"/>
              <a:t>The most important thing is to take a small, concrete action after this session. Progress often starts with simple steps.</a:t>
            </a:r>
            <a:endParaRPr/>
          </a:p>
        </p:txBody>
      </p:sp>
      <p:sp>
        <p:nvSpPr>
          <p:cNvPr id="341" name="Google Shape;341;g3d4f38c24b4_1_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35</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sv-SE"/>
          </a:p>
        </p:txBody>
      </p:sp>
      <p:sp>
        <p:nvSpPr>
          <p:cNvPr id="3" name="Notes Placeholder 2"/>
          <p:cNvSpPr>
            <a:spLocks noGrp="1"/>
          </p:cNvSpPr>
          <p:nvPr>
            <p:ph type="body" idx="1"/>
          </p:nvPr>
        </p:nvSpPr>
        <p:spPr/>
        <p:txBody>
          <a:bodyPr/>
          <a:lstStyle/>
          <a:p>
            <a:r>
              <a:rPr lang="en-US" dirty="0"/>
              <a:t>And on this slide you can see the core topics</a:t>
            </a:r>
          </a:p>
        </p:txBody>
      </p:sp>
      <p:sp>
        <p:nvSpPr>
          <p:cNvPr id="4" name="Slide Number Placeholder 3"/>
          <p:cNvSpPr>
            <a:spLocks noGrp="1"/>
          </p:cNvSpPr>
          <p:nvPr>
            <p:ph type="sldNum" sz="quarter" idx="5"/>
          </p:nvPr>
        </p:nvSpPr>
        <p:spPr/>
        <p:txBody>
          <a:bodyPr/>
          <a:lstStyle/>
          <a:p>
            <a:fld id="{4BE5DE82-CF29-044D-9158-06A811149881}" type="slidenum">
              <a:rPr lang="en-US" smtClean="0"/>
              <a:t>5</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sv-SE"/>
          </a:p>
        </p:txBody>
      </p:sp>
      <p:sp>
        <p:nvSpPr>
          <p:cNvPr id="135" name="Google Shape;13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We’ll start by looking at the unwritten rules that shape everyday work</a:t>
            </a:r>
            <a:endParaRPr/>
          </a:p>
        </p:txBody>
      </p:sp>
      <p:sp>
        <p:nvSpPr>
          <p:cNvPr id="136" name="Google Shape;13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vider - Navy">
  <p:cSld name="Divider - Navy">
    <p:spTree>
      <p:nvGrpSpPr>
        <p:cNvPr id="1" name="Shape 35"/>
        <p:cNvGrpSpPr/>
        <p:nvPr/>
      </p:nvGrpSpPr>
      <p:grpSpPr>
        <a:xfrm>
          <a:off x="0" y="0"/>
          <a:ext cx="0" cy="0"/>
          <a:chOff x="0" y="0"/>
          <a:chExt cx="0" cy="0"/>
        </a:xfrm>
      </p:grpSpPr>
      <p:sp>
        <p:nvSpPr>
          <p:cNvPr id="36" name="Google Shape;36;p28"/>
          <p:cNvSpPr/>
          <p:nvPr/>
        </p:nvSpPr>
        <p:spPr>
          <a:xfrm>
            <a:off x="6982690" y="527858"/>
            <a:ext cx="4721156" cy="5802284"/>
          </a:xfrm>
          <a:prstGeom prst="rect">
            <a:avLst/>
          </a:prstGeom>
          <a:solidFill>
            <a:srgbClr val="C963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7" name="Google Shape;37;p28"/>
          <p:cNvSpPr txBox="1">
            <a:spLocks noGrp="1"/>
          </p:cNvSpPr>
          <p:nvPr>
            <p:ph type="body" idx="1"/>
          </p:nvPr>
        </p:nvSpPr>
        <p:spPr>
          <a:xfrm>
            <a:off x="7276362" y="543238"/>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4000"/>
              <a:buFont typeface="Arial"/>
              <a:buNone/>
              <a:defRPr sz="140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28"/>
          <p:cNvSpPr>
            <a:spLocks noGrp="1"/>
          </p:cNvSpPr>
          <p:nvPr>
            <p:ph type="pic" idx="2"/>
          </p:nvPr>
        </p:nvSpPr>
        <p:spPr>
          <a:xfrm>
            <a:off x="238772" y="2626822"/>
            <a:ext cx="7708195" cy="3396829"/>
          </a:xfrm>
          <a:prstGeom prst="rect">
            <a:avLst/>
          </a:prstGeom>
          <a:solidFill>
            <a:srgbClr val="BFBFBF"/>
          </a:solidFill>
          <a:ln>
            <a:noFill/>
          </a:ln>
        </p:spPr>
        <p:txBody>
          <a:bodyPr/>
          <a:lstStyle/>
          <a:p>
            <a:endParaRPr lang="sv-S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AFA"/>
          </a:solidFill>
          <a:ln/>
        </p:spPr>
        <p:txBody>
          <a:bodyPr/>
          <a:lstStyle/>
          <a:p>
            <a:endParaRPr lang="de-DE"/>
          </a:p>
        </p:txBody>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161247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AFA"/>
          </a:solidFill>
          <a:ln/>
        </p:spPr>
        <p:txBody>
          <a:bodyPr/>
          <a:lstStyle/>
          <a:p>
            <a:endParaRPr lang="de-DE"/>
          </a:p>
        </p:txBody>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845122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1_Cover 02">
  <p:cSld name="1_Cover 02">
    <p:spTree>
      <p:nvGrpSpPr>
        <p:cNvPr id="1" name="Shape 12"/>
        <p:cNvGrpSpPr/>
        <p:nvPr/>
      </p:nvGrpSpPr>
      <p:grpSpPr>
        <a:xfrm>
          <a:off x="0" y="0"/>
          <a:ext cx="0" cy="0"/>
          <a:chOff x="0" y="0"/>
          <a:chExt cx="0" cy="0"/>
        </a:xfrm>
      </p:grpSpPr>
      <p:sp>
        <p:nvSpPr>
          <p:cNvPr id="13" name="Google Shape;13;p25"/>
          <p:cNvSpPr>
            <a:spLocks noGrp="1"/>
          </p:cNvSpPr>
          <p:nvPr>
            <p:ph type="pic" idx="2"/>
          </p:nvPr>
        </p:nvSpPr>
        <p:spPr>
          <a:xfrm>
            <a:off x="482600" y="1562099"/>
            <a:ext cx="2095500" cy="3733801"/>
          </a:xfrm>
          <a:prstGeom prst="rect">
            <a:avLst/>
          </a:prstGeom>
          <a:solidFill>
            <a:srgbClr val="BFBFBF"/>
          </a:solidFill>
          <a:ln>
            <a:noFill/>
          </a:ln>
        </p:spPr>
        <p:txBody>
          <a:bodyPr/>
          <a:lstStyle/>
          <a:p>
            <a:endParaRPr lang="de-DE"/>
          </a:p>
        </p:txBody>
      </p:sp>
      <p:sp>
        <p:nvSpPr>
          <p:cNvPr id="14" name="Google Shape;14;p25"/>
          <p:cNvSpPr>
            <a:spLocks noGrp="1"/>
          </p:cNvSpPr>
          <p:nvPr>
            <p:ph type="pic" idx="3"/>
          </p:nvPr>
        </p:nvSpPr>
        <p:spPr>
          <a:xfrm>
            <a:off x="2781300" y="1562099"/>
            <a:ext cx="2095500" cy="3733801"/>
          </a:xfrm>
          <a:prstGeom prst="rect">
            <a:avLst/>
          </a:prstGeom>
          <a:solidFill>
            <a:srgbClr val="BFBFBF"/>
          </a:solidFill>
          <a:ln>
            <a:noFill/>
          </a:ln>
        </p:spPr>
        <p:txBody>
          <a:bodyPr/>
          <a:lstStyle/>
          <a:p>
            <a:endParaRPr lang="de-DE"/>
          </a:p>
        </p:txBody>
      </p:sp>
      <p:sp>
        <p:nvSpPr>
          <p:cNvPr id="15" name="Google Shape;15;p25"/>
          <p:cNvSpPr>
            <a:spLocks noGrp="1"/>
          </p:cNvSpPr>
          <p:nvPr>
            <p:ph type="pic" idx="4"/>
          </p:nvPr>
        </p:nvSpPr>
        <p:spPr>
          <a:xfrm>
            <a:off x="5080000" y="1562099"/>
            <a:ext cx="2095500" cy="3733801"/>
          </a:xfrm>
          <a:prstGeom prst="rect">
            <a:avLst/>
          </a:prstGeom>
          <a:solidFill>
            <a:srgbClr val="BFBFBF"/>
          </a:solidFill>
          <a:ln>
            <a:noFill/>
          </a:ln>
        </p:spPr>
        <p:txBody>
          <a:bodyPr/>
          <a:lstStyle/>
          <a:p>
            <a:endParaRPr lang="de-DE"/>
          </a:p>
        </p:txBody>
      </p:sp>
      <p:sp>
        <p:nvSpPr>
          <p:cNvPr id="16" name="Google Shape;16;p25"/>
          <p:cNvSpPr>
            <a:spLocks noGrp="1"/>
          </p:cNvSpPr>
          <p:nvPr>
            <p:ph type="pic" idx="5"/>
          </p:nvPr>
        </p:nvSpPr>
        <p:spPr>
          <a:xfrm>
            <a:off x="7378700" y="1562099"/>
            <a:ext cx="2095500" cy="3733801"/>
          </a:xfrm>
          <a:prstGeom prst="rect">
            <a:avLst/>
          </a:prstGeom>
          <a:solidFill>
            <a:srgbClr val="BFBFBF"/>
          </a:solidFill>
          <a:ln>
            <a:noFill/>
          </a:ln>
        </p:spPr>
        <p:txBody>
          <a:bodyPr/>
          <a:lstStyle/>
          <a:p>
            <a:endParaRPr lang="de-DE"/>
          </a:p>
        </p:txBody>
      </p:sp>
      <p:sp>
        <p:nvSpPr>
          <p:cNvPr id="17" name="Google Shape;17;p25"/>
          <p:cNvSpPr>
            <a:spLocks noGrp="1"/>
          </p:cNvSpPr>
          <p:nvPr>
            <p:ph type="pic" idx="6"/>
          </p:nvPr>
        </p:nvSpPr>
        <p:spPr>
          <a:xfrm>
            <a:off x="9677400" y="1562099"/>
            <a:ext cx="2095500" cy="3733801"/>
          </a:xfrm>
          <a:prstGeom prst="rect">
            <a:avLst/>
          </a:prstGeom>
          <a:solidFill>
            <a:srgbClr val="BFBFBF"/>
          </a:solidFill>
          <a:ln>
            <a:noFill/>
          </a:ln>
        </p:spPr>
        <p:txBody>
          <a:bodyPr/>
          <a:lstStyle/>
          <a:p>
            <a:endParaRPr lang="de-DE"/>
          </a:p>
        </p:txBody>
      </p:sp>
      <p:pic>
        <p:nvPicPr>
          <p:cNvPr id="18" name="Google Shape;18;p25"/>
          <p:cNvPicPr preferRelativeResize="0"/>
          <p:nvPr/>
        </p:nvPicPr>
        <p:blipFill rotWithShape="1">
          <a:blip r:embed="rId2">
            <a:alphaModFix/>
          </a:blip>
          <a:srcRect/>
          <a:stretch/>
        </p:blipFill>
        <p:spPr>
          <a:xfrm>
            <a:off x="694879" y="5885360"/>
            <a:ext cx="9926230" cy="972640"/>
          </a:xfrm>
          <a:prstGeom prst="rect">
            <a:avLst/>
          </a:prstGeom>
          <a:noFill/>
          <a:ln>
            <a:noFill/>
          </a:ln>
        </p:spPr>
      </p:pic>
      <p:pic>
        <p:nvPicPr>
          <p:cNvPr id="19" name="Google Shape;19;p25"/>
          <p:cNvPicPr preferRelativeResize="0"/>
          <p:nvPr/>
        </p:nvPicPr>
        <p:blipFill rotWithShape="1">
          <a:blip r:embed="rId3">
            <a:alphaModFix/>
          </a:blip>
          <a:srcRect/>
          <a:stretch/>
        </p:blipFill>
        <p:spPr>
          <a:xfrm>
            <a:off x="8784771" y="375114"/>
            <a:ext cx="2774184" cy="808476"/>
          </a:xfrm>
          <a:prstGeom prst="rect">
            <a:avLst/>
          </a:prstGeom>
          <a:noFill/>
          <a:ln>
            <a:noFill/>
          </a:ln>
        </p:spPr>
      </p:pic>
    </p:spTree>
    <p:extLst>
      <p:ext uri="{BB962C8B-B14F-4D97-AF65-F5344CB8AC3E}">
        <p14:creationId xmlns:p14="http://schemas.microsoft.com/office/powerpoint/2010/main" val="4188379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verview/Intro - Navy ">
  <p:cSld name="Overview/Intro - Navy ">
    <p:spTree>
      <p:nvGrpSpPr>
        <p:cNvPr id="1" name="Shape 129"/>
        <p:cNvGrpSpPr/>
        <p:nvPr/>
      </p:nvGrpSpPr>
      <p:grpSpPr>
        <a:xfrm>
          <a:off x="0" y="0"/>
          <a:ext cx="0" cy="0"/>
          <a:chOff x="0" y="0"/>
          <a:chExt cx="0" cy="0"/>
        </a:xfrm>
      </p:grpSpPr>
      <p:sp>
        <p:nvSpPr>
          <p:cNvPr id="130" name="Google Shape;130;p53"/>
          <p:cNvSpPr/>
          <p:nvPr/>
        </p:nvSpPr>
        <p:spPr>
          <a:xfrm>
            <a:off x="2167324" y="772371"/>
            <a:ext cx="9503744" cy="5063164"/>
          </a:xfrm>
          <a:prstGeom prst="rect">
            <a:avLst/>
          </a:prstGeom>
          <a:solidFill>
            <a:srgbClr val="C963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29">
              <a:solidFill>
                <a:schemeClr val="lt1"/>
              </a:solidFill>
              <a:latin typeface="Calibri"/>
              <a:ea typeface="Calibri"/>
              <a:cs typeface="Calibri"/>
              <a:sym typeface="Calibri"/>
            </a:endParaRPr>
          </a:p>
        </p:txBody>
      </p:sp>
      <p:sp>
        <p:nvSpPr>
          <p:cNvPr id="131" name="Google Shape;131;p53"/>
          <p:cNvSpPr>
            <a:spLocks noGrp="1"/>
          </p:cNvSpPr>
          <p:nvPr>
            <p:ph type="pic" idx="2"/>
          </p:nvPr>
        </p:nvSpPr>
        <p:spPr>
          <a:xfrm>
            <a:off x="388401" y="385460"/>
            <a:ext cx="4107750" cy="6087079"/>
          </a:xfrm>
          <a:prstGeom prst="rect">
            <a:avLst/>
          </a:prstGeom>
          <a:solidFill>
            <a:srgbClr val="BFBFBF"/>
          </a:solidFill>
          <a:ln>
            <a:noFill/>
          </a:ln>
        </p:spPr>
      </p:sp>
      <p:sp>
        <p:nvSpPr>
          <p:cNvPr id="132" name="Google Shape;132;p53"/>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53370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1089737-A92C-2C8D-8446-C3C90AD74B99}"/>
              </a:ext>
            </a:extLst>
          </p:cNvPr>
          <p:cNvSpPr/>
          <p:nvPr userDrawn="1"/>
        </p:nvSpPr>
        <p:spPr>
          <a:xfrm>
            <a:off x="7396842" y="5079821"/>
            <a:ext cx="4795157" cy="697353"/>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Picture Placeholder 4">
            <a:extLst>
              <a:ext uri="{FF2B5EF4-FFF2-40B4-BE49-F238E27FC236}">
                <a16:creationId xmlns:a16="http://schemas.microsoft.com/office/drawing/2014/main" id="{316A14A1-C4FA-D75B-A633-715F2313B47A}"/>
              </a:ext>
            </a:extLst>
          </p:cNvPr>
          <p:cNvSpPr>
            <a:spLocks noGrp="1"/>
          </p:cNvSpPr>
          <p:nvPr>
            <p:ph type="pic" sz="quarter" idx="11"/>
          </p:nvPr>
        </p:nvSpPr>
        <p:spPr>
          <a:xfrm>
            <a:off x="0" y="1291776"/>
            <a:ext cx="12192000" cy="3977264"/>
          </a:xfrm>
          <a:custGeom>
            <a:avLst/>
            <a:gdLst>
              <a:gd name="connsiteX0" fmla="*/ 0 w 12192000"/>
              <a:gd name="connsiteY0" fmla="*/ 0 h 3977264"/>
              <a:gd name="connsiteX1" fmla="*/ 12192000 w 12192000"/>
              <a:gd name="connsiteY1" fmla="*/ 0 h 3977264"/>
              <a:gd name="connsiteX2" fmla="*/ 12192000 w 12192000"/>
              <a:gd name="connsiteY2" fmla="*/ 377184 h 3977264"/>
              <a:gd name="connsiteX3" fmla="*/ 12192000 w 12192000"/>
              <a:gd name="connsiteY3" fmla="*/ 2874714 h 3977264"/>
              <a:gd name="connsiteX4" fmla="*/ 12192000 w 12192000"/>
              <a:gd name="connsiteY4" fmla="*/ 3817808 h 3977264"/>
              <a:gd name="connsiteX5" fmla="*/ 12192000 w 12192000"/>
              <a:gd name="connsiteY5" fmla="*/ 3977264 h 3977264"/>
              <a:gd name="connsiteX6" fmla="*/ 12191999 w 12192000"/>
              <a:gd name="connsiteY6" fmla="*/ 3977264 h 3977264"/>
              <a:gd name="connsiteX7" fmla="*/ 12191999 w 12192000"/>
              <a:gd name="connsiteY7" fmla="*/ 3788045 h 3977264"/>
              <a:gd name="connsiteX8" fmla="*/ 7396842 w 12192000"/>
              <a:gd name="connsiteY8" fmla="*/ 3788045 h 3977264"/>
              <a:gd name="connsiteX9" fmla="*/ 7396842 w 12192000"/>
              <a:gd name="connsiteY9" fmla="*/ 3977264 h 3977264"/>
              <a:gd name="connsiteX10" fmla="*/ 1 w 12192000"/>
              <a:gd name="connsiteY10" fmla="*/ 3977264 h 3977264"/>
              <a:gd name="connsiteX11" fmla="*/ 1 w 12192000"/>
              <a:gd name="connsiteY11" fmla="*/ 1900014 h 3977264"/>
              <a:gd name="connsiteX12" fmla="*/ 0 w 12192000"/>
              <a:gd name="connsiteY12" fmla="*/ 1900014 h 3977264"/>
              <a:gd name="connsiteX13" fmla="*/ 0 w 12192000"/>
              <a:gd name="connsiteY13" fmla="*/ 956920 h 3977264"/>
              <a:gd name="connsiteX14" fmla="*/ 0 w 12192000"/>
              <a:gd name="connsiteY14" fmla="*/ 377184 h 397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3977264">
                <a:moveTo>
                  <a:pt x="0" y="0"/>
                </a:moveTo>
                <a:lnTo>
                  <a:pt x="12192000" y="0"/>
                </a:lnTo>
                <a:lnTo>
                  <a:pt x="12192000" y="377184"/>
                </a:lnTo>
                <a:lnTo>
                  <a:pt x="12192000" y="2874714"/>
                </a:lnTo>
                <a:lnTo>
                  <a:pt x="12192000" y="3817808"/>
                </a:lnTo>
                <a:lnTo>
                  <a:pt x="12192000" y="3977264"/>
                </a:lnTo>
                <a:lnTo>
                  <a:pt x="12191999" y="3977264"/>
                </a:lnTo>
                <a:lnTo>
                  <a:pt x="12191999" y="3788045"/>
                </a:lnTo>
                <a:lnTo>
                  <a:pt x="7396842" y="3788045"/>
                </a:lnTo>
                <a:lnTo>
                  <a:pt x="7396842" y="3977264"/>
                </a:lnTo>
                <a:lnTo>
                  <a:pt x="1" y="3977264"/>
                </a:lnTo>
                <a:lnTo>
                  <a:pt x="1" y="1900014"/>
                </a:lnTo>
                <a:lnTo>
                  <a:pt x="0" y="1900014"/>
                </a:lnTo>
                <a:lnTo>
                  <a:pt x="0" y="956920"/>
                </a:lnTo>
                <a:lnTo>
                  <a:pt x="0" y="377184"/>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dirty="0"/>
          </a:p>
        </p:txBody>
      </p:sp>
      <p:sp>
        <p:nvSpPr>
          <p:cNvPr id="145" name="Text Placeholder 32">
            <a:extLst>
              <a:ext uri="{FF2B5EF4-FFF2-40B4-BE49-F238E27FC236}">
                <a16:creationId xmlns:a16="http://schemas.microsoft.com/office/drawing/2014/main" id="{A4B843D6-D64E-B84C-9B42-CB0537BA840E}"/>
              </a:ext>
            </a:extLst>
          </p:cNvPr>
          <p:cNvSpPr>
            <a:spLocks noGrp="1"/>
          </p:cNvSpPr>
          <p:nvPr>
            <p:ph type="body" sz="quarter" idx="13" hasCustomPrompt="1"/>
          </p:nvPr>
        </p:nvSpPr>
        <p:spPr>
          <a:xfrm>
            <a:off x="7551945" y="5195433"/>
            <a:ext cx="4381736" cy="466127"/>
          </a:xfrm>
          <a:prstGeom prst="rect">
            <a:avLst/>
          </a:prstGeom>
        </p:spPr>
        <p:txBody>
          <a:bodyPr>
            <a:noAutofit/>
          </a:bodyPr>
          <a:lstStyle>
            <a:lvl1pPr marL="0" indent="0" algn="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US" dirty="0"/>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3438326"/>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dirty="0"/>
              <a:t>Follow Our Journey</a:t>
            </a:r>
          </a:p>
        </p:txBody>
      </p:sp>
      <p:pic>
        <p:nvPicPr>
          <p:cNvPr id="3" name="Picture 2">
            <a:extLst>
              <a:ext uri="{FF2B5EF4-FFF2-40B4-BE49-F238E27FC236}">
                <a16:creationId xmlns:a16="http://schemas.microsoft.com/office/drawing/2014/main" id="{C58B605E-4884-E905-205E-DA3A5CB4DD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71433" y="5838468"/>
            <a:ext cx="9926230" cy="972640"/>
          </a:xfrm>
          <a:prstGeom prst="rect">
            <a:avLst/>
          </a:prstGeom>
        </p:spPr>
      </p:pic>
      <p:pic>
        <p:nvPicPr>
          <p:cNvPr id="4" name="Picture 3">
            <a:extLst>
              <a:ext uri="{FF2B5EF4-FFF2-40B4-BE49-F238E27FC236}">
                <a16:creationId xmlns:a16="http://schemas.microsoft.com/office/drawing/2014/main" id="{DAA52E38-8F9C-7038-1D90-B2701700A1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84771" y="271218"/>
            <a:ext cx="2774184" cy="808476"/>
          </a:xfrm>
          <a:prstGeom prst="rect">
            <a:avLst/>
          </a:prstGeom>
        </p:spPr>
      </p:pic>
    </p:spTree>
    <p:extLst>
      <p:ext uri="{BB962C8B-B14F-4D97-AF65-F5344CB8AC3E}">
        <p14:creationId xmlns:p14="http://schemas.microsoft.com/office/powerpoint/2010/main" val="2704001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22378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60555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Laptop Slide - Navy">
  <p:cSld name="Laptop Slide - Navy">
    <p:spTree>
      <p:nvGrpSpPr>
        <p:cNvPr id="1" name="Shape 39"/>
        <p:cNvGrpSpPr/>
        <p:nvPr/>
      </p:nvGrpSpPr>
      <p:grpSpPr>
        <a:xfrm>
          <a:off x="0" y="0"/>
          <a:ext cx="0" cy="0"/>
          <a:chOff x="0" y="0"/>
          <a:chExt cx="0" cy="0"/>
        </a:xfrm>
      </p:grpSpPr>
      <p:pic>
        <p:nvPicPr>
          <p:cNvPr id="40" name="Google Shape;40;p31"/>
          <p:cNvPicPr preferRelativeResize="0"/>
          <p:nvPr/>
        </p:nvPicPr>
        <p:blipFill rotWithShape="1">
          <a:blip r:embed="rId2">
            <a:alphaModFix/>
          </a:blip>
          <a:srcRect l="-18315" t="15976" r="29196" b="11083"/>
          <a:stretch/>
        </p:blipFill>
        <p:spPr>
          <a:xfrm flipH="1">
            <a:off x="812090" y="1837630"/>
            <a:ext cx="7881344" cy="5020370"/>
          </a:xfrm>
          <a:prstGeom prst="rect">
            <a:avLst/>
          </a:prstGeom>
          <a:noFill/>
          <a:ln>
            <a:noFill/>
          </a:ln>
        </p:spPr>
      </p:pic>
      <p:sp>
        <p:nvSpPr>
          <p:cNvPr id="41" name="Google Shape;41;p31"/>
          <p:cNvSpPr>
            <a:spLocks noGrp="1"/>
          </p:cNvSpPr>
          <p:nvPr>
            <p:ph type="pic" idx="2"/>
          </p:nvPr>
        </p:nvSpPr>
        <p:spPr>
          <a:xfrm>
            <a:off x="838567" y="2042830"/>
            <a:ext cx="4791696" cy="3654558"/>
          </a:xfrm>
          <a:prstGeom prst="rect">
            <a:avLst/>
          </a:prstGeom>
          <a:solidFill>
            <a:srgbClr val="D8D8D8"/>
          </a:solidFill>
          <a:ln>
            <a:noFill/>
          </a:ln>
        </p:spPr>
        <p:txBody>
          <a:bodyPr/>
          <a:lstStyle/>
          <a:p>
            <a:endParaRPr lang="sv-SE"/>
          </a:p>
        </p:txBody>
      </p:sp>
      <p:sp>
        <p:nvSpPr>
          <p:cNvPr id="42" name="Google Shape;42;p31"/>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E36C34"/>
              </a:buClr>
              <a:buSzPts val="3600"/>
              <a:buFont typeface="Arial"/>
              <a:buNone/>
              <a:defRPr sz="3600" b="1" i="0" u="none" strike="noStrike" cap="none">
                <a:solidFill>
                  <a:srgbClr val="E36C34"/>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31"/>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633547"/>
              </a:buClr>
              <a:buSzPts val="2400"/>
              <a:buFont typeface="Arial"/>
              <a:buNone/>
              <a:defRPr sz="2400" b="0" i="0" u="none" strike="noStrike" cap="none">
                <a:solidFill>
                  <a:srgbClr val="633547"/>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31"/>
          <p:cNvSpPr/>
          <p:nvPr/>
        </p:nvSpPr>
        <p:spPr>
          <a:xfrm rot="10800000" flipH="1">
            <a:off x="0" y="0"/>
            <a:ext cx="847493" cy="6858002"/>
          </a:xfrm>
          <a:prstGeom prst="rect">
            <a:avLst/>
          </a:prstGeom>
          <a:solidFill>
            <a:srgbClr val="C963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45" name="Google Shape;45;p31"/>
          <p:cNvCxnSpPr/>
          <p:nvPr/>
        </p:nvCxnSpPr>
        <p:spPr>
          <a:xfrm>
            <a:off x="319172" y="6535423"/>
            <a:ext cx="190704" cy="0"/>
          </a:xfrm>
          <a:prstGeom prst="straightConnector1">
            <a:avLst/>
          </a:prstGeom>
          <a:noFill/>
          <a:ln w="12700" cap="flat" cmpd="sng">
            <a:solidFill>
              <a:schemeClr val="lt1"/>
            </a:solidFill>
            <a:prstDash val="solid"/>
            <a:miter lim="800000"/>
            <a:headEnd type="none" w="sm" len="sm"/>
            <a:tailEnd type="none" w="sm" len="sm"/>
          </a:ln>
        </p:spPr>
      </p:cxnSp>
      <p:sp>
        <p:nvSpPr>
          <p:cNvPr id="46" name="Google Shape;46;p31"/>
          <p:cNvSpPr txBox="1"/>
          <p:nvPr/>
        </p:nvSpPr>
        <p:spPr>
          <a:xfrm rot="-5400000">
            <a:off x="-1499073" y="4502834"/>
            <a:ext cx="3840480"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Calibri"/>
                <a:ea typeface="Calibri"/>
                <a:cs typeface="Calibri"/>
                <a:sym typeface="Calibri"/>
              </a:rPr>
              <a:t>highly skilled migrant women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ne Slide - Navy">
  <p:cSld name="Phone Slide - Navy">
    <p:spTree>
      <p:nvGrpSpPr>
        <p:cNvPr id="1" name="Shape 47"/>
        <p:cNvGrpSpPr/>
        <p:nvPr/>
      </p:nvGrpSpPr>
      <p:grpSpPr>
        <a:xfrm>
          <a:off x="0" y="0"/>
          <a:ext cx="0" cy="0"/>
          <a:chOff x="0" y="0"/>
          <a:chExt cx="0" cy="0"/>
        </a:xfrm>
      </p:grpSpPr>
      <p:sp>
        <p:nvSpPr>
          <p:cNvPr id="48" name="Google Shape;48;p35"/>
          <p:cNvSpPr/>
          <p:nvPr/>
        </p:nvSpPr>
        <p:spPr>
          <a:xfrm rot="10800000" flipH="1">
            <a:off x="11357811" y="0"/>
            <a:ext cx="828040" cy="6858002"/>
          </a:xfrm>
          <a:prstGeom prst="rect">
            <a:avLst/>
          </a:prstGeom>
          <a:solidFill>
            <a:srgbClr val="C963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 name="Google Shape;49;p35"/>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C9636E"/>
              </a:buClr>
              <a:buSzPts val="3600"/>
              <a:buFont typeface="Arial"/>
              <a:buNone/>
              <a:defRPr sz="3600" b="1" i="0" u="none" strike="noStrike" cap="none">
                <a:solidFill>
                  <a:srgbClr val="C9636E"/>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0" name="Google Shape;50;p35"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51" name="Google Shape;51;p35"/>
          <p:cNvSpPr>
            <a:spLocks noGrp="1"/>
          </p:cNvSpPr>
          <p:nvPr>
            <p:ph type="pic" idx="2"/>
          </p:nvPr>
        </p:nvSpPr>
        <p:spPr>
          <a:xfrm>
            <a:off x="7735037" y="1373925"/>
            <a:ext cx="2444127" cy="4336988"/>
          </a:xfrm>
          <a:prstGeom prst="rect">
            <a:avLst/>
          </a:prstGeom>
          <a:solidFill>
            <a:srgbClr val="D8D8D8"/>
          </a:solidFill>
          <a:ln>
            <a:noFill/>
          </a:ln>
        </p:spPr>
        <p:txBody>
          <a:bodyPr/>
          <a:lstStyle/>
          <a:p>
            <a:endParaRPr lang="sv-SE"/>
          </a:p>
        </p:txBody>
      </p:sp>
      <p:sp>
        <p:nvSpPr>
          <p:cNvPr id="52" name="Google Shape;52;p35"/>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0B3A5B"/>
              </a:buClr>
              <a:buSzPts val="2400"/>
              <a:buFont typeface="Arial"/>
              <a:buNone/>
              <a:defRPr sz="2400" b="0" i="0" u="none" strike="noStrike" cap="none">
                <a:solidFill>
                  <a:srgbClr val="0B3A5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3" name="Google Shape;53;p35"/>
          <p:cNvCxnSpPr/>
          <p:nvPr/>
        </p:nvCxnSpPr>
        <p:spPr>
          <a:xfrm>
            <a:off x="11661249" y="6578238"/>
            <a:ext cx="190704" cy="0"/>
          </a:xfrm>
          <a:prstGeom prst="straightConnector1">
            <a:avLst/>
          </a:prstGeom>
          <a:noFill/>
          <a:ln w="12700" cap="flat" cmpd="sng">
            <a:solidFill>
              <a:schemeClr val="lt1"/>
            </a:solidFill>
            <a:prstDash val="solid"/>
            <a:miter lim="800000"/>
            <a:headEnd type="none" w="sm" len="sm"/>
            <a:tailEnd type="none" w="sm" len="sm"/>
          </a:ln>
        </p:spPr>
      </p:cxnSp>
      <p:sp>
        <p:nvSpPr>
          <p:cNvPr id="54" name="Google Shape;54;p35"/>
          <p:cNvSpPr txBox="1"/>
          <p:nvPr/>
        </p:nvSpPr>
        <p:spPr>
          <a:xfrm rot="-5400000">
            <a:off x="9843004" y="4545649"/>
            <a:ext cx="3840480"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Calibri"/>
                <a:ea typeface="Calibri"/>
                <a:cs typeface="Calibri"/>
                <a:sym typeface="Calibri"/>
              </a:rPr>
              <a:t>highly skilled migrant women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hoto Slide - Navy">
  <p:cSld name="Photo Slide - Navy">
    <p:spTree>
      <p:nvGrpSpPr>
        <p:cNvPr id="1" name="Shape 55"/>
        <p:cNvGrpSpPr/>
        <p:nvPr/>
      </p:nvGrpSpPr>
      <p:grpSpPr>
        <a:xfrm>
          <a:off x="0" y="0"/>
          <a:ext cx="0" cy="0"/>
          <a:chOff x="0" y="0"/>
          <a:chExt cx="0" cy="0"/>
        </a:xfrm>
      </p:grpSpPr>
      <p:sp>
        <p:nvSpPr>
          <p:cNvPr id="56" name="Google Shape;56;p36"/>
          <p:cNvSpPr/>
          <p:nvPr/>
        </p:nvSpPr>
        <p:spPr>
          <a:xfrm>
            <a:off x="0" y="-1"/>
            <a:ext cx="6096000" cy="6844027"/>
          </a:xfrm>
          <a:prstGeom prst="rect">
            <a:avLst/>
          </a:prstGeom>
          <a:solidFill>
            <a:srgbClr val="C963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36"/>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36"/>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36"/>
          <p:cNvSpPr>
            <a:spLocks noGrp="1"/>
          </p:cNvSpPr>
          <p:nvPr>
            <p:ph type="pic" idx="3"/>
          </p:nvPr>
        </p:nvSpPr>
        <p:spPr>
          <a:xfrm>
            <a:off x="6083676" y="0"/>
            <a:ext cx="5361066" cy="6858000"/>
          </a:xfrm>
          <a:prstGeom prst="rect">
            <a:avLst/>
          </a:prstGeom>
          <a:solidFill>
            <a:srgbClr val="D8D8D8"/>
          </a:solidFill>
          <a:ln>
            <a:noFill/>
          </a:ln>
        </p:spPr>
        <p:txBody>
          <a:bodyPr/>
          <a:lstStyle/>
          <a:p>
            <a:endParaRPr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67"/>
        <p:cNvGrpSpPr/>
        <p:nvPr/>
      </p:nvGrpSpPr>
      <p:grpSpPr>
        <a:xfrm>
          <a:off x="0" y="0"/>
          <a:ext cx="0" cy="0"/>
          <a:chOff x="0" y="0"/>
          <a:chExt cx="0" cy="0"/>
        </a:xfrm>
      </p:grpSpPr>
      <p:sp>
        <p:nvSpPr>
          <p:cNvPr id="68" name="Google Shape;68;p22"/>
          <p:cNvSpPr/>
          <p:nvPr/>
        </p:nvSpPr>
        <p:spPr>
          <a:xfrm>
            <a:off x="0" y="0"/>
            <a:ext cx="12192000" cy="6858001"/>
          </a:xfrm>
          <a:prstGeom prst="rect">
            <a:avLst/>
          </a:prstGeom>
          <a:solidFill>
            <a:srgbClr val="C963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22"/>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70" name="Google Shape;70;p22"/>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71" name="Google Shape;71;p22"/>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PROMOTE </a:t>
            </a:r>
            <a:r>
              <a:rPr lang="en-US"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72" name="Google Shape;72;p22"/>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73" name="Google Shape;73;p22"/>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74" name="Google Shape;74;p22"/>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75" name="Google Shape;75;p22"/>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Slide 02 - Navy">
  <p:cSld name="Text Slide 02 - Navy">
    <p:spTree>
      <p:nvGrpSpPr>
        <p:cNvPr id="1" name="Shape 76"/>
        <p:cNvGrpSpPr/>
        <p:nvPr/>
      </p:nvGrpSpPr>
      <p:grpSpPr>
        <a:xfrm>
          <a:off x="0" y="0"/>
          <a:ext cx="0" cy="0"/>
          <a:chOff x="0" y="0"/>
          <a:chExt cx="0" cy="0"/>
        </a:xfrm>
      </p:grpSpPr>
      <p:sp>
        <p:nvSpPr>
          <p:cNvPr id="77" name="Google Shape;77;p38"/>
          <p:cNvSpPr/>
          <p:nvPr/>
        </p:nvSpPr>
        <p:spPr>
          <a:xfrm rot="-5400000">
            <a:off x="5088466" y="-5088468"/>
            <a:ext cx="2015069" cy="12191999"/>
          </a:xfrm>
          <a:prstGeom prst="rect">
            <a:avLst/>
          </a:prstGeom>
          <a:solidFill>
            <a:srgbClr val="C963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 name="Google Shape;78;p38"/>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38"/>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633547"/>
              </a:buClr>
              <a:buSzPts val="2400"/>
              <a:buFont typeface="Arial"/>
              <a:buNone/>
              <a:defRPr sz="2400" b="0" i="0" u="none" strike="noStrike" cap="none">
                <a:solidFill>
                  <a:srgbClr val="633547"/>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1" y="-2"/>
            <a:ext cx="1382400" cy="6858002"/>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2089770" y="2542435"/>
            <a:ext cx="700387" cy="566443"/>
          </a:xfrm>
          <a:prstGeom prst="rect">
            <a:avLst/>
          </a:prstGeom>
          <a:noFill/>
        </p:spPr>
        <p:txBody>
          <a:bodyPr anchor="ctr">
            <a:noAutofit/>
          </a:bodyPr>
          <a:lstStyle>
            <a:lvl1pPr marL="0" indent="0" algn="l">
              <a:buNone/>
              <a:defRPr sz="3200" b="1" baseline="0">
                <a:solidFill>
                  <a:srgbClr val="E36C3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2815882" y="2542436"/>
            <a:ext cx="8298215" cy="566444"/>
          </a:xfrm>
          <a:prstGeom prst="rect">
            <a:avLst/>
          </a:prstGeom>
        </p:spPr>
        <p:txBody>
          <a:bodyPr anchor="ctr">
            <a:noAutofit/>
          </a:bodyPr>
          <a:lstStyle>
            <a:lvl1pPr marL="0" indent="0" algn="l">
              <a:lnSpc>
                <a:spcPct val="100000"/>
              </a:lnSpc>
              <a:spcBef>
                <a:spcPts val="0"/>
              </a:spcBef>
              <a:buNone/>
              <a:defRPr sz="2200" baseline="0">
                <a:solidFill>
                  <a:srgbClr val="6335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2089770" y="3120297"/>
            <a:ext cx="700387" cy="566443"/>
          </a:xfrm>
          <a:prstGeom prst="rect">
            <a:avLst/>
          </a:prstGeom>
          <a:noFill/>
        </p:spPr>
        <p:txBody>
          <a:bodyPr anchor="ctr">
            <a:noAutofit/>
          </a:bodyPr>
          <a:lstStyle>
            <a:lvl1pPr marL="0" indent="0" algn="l">
              <a:buNone/>
              <a:defRPr sz="3200" b="1" baseline="0">
                <a:solidFill>
                  <a:srgbClr val="E36C3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2815882" y="3120298"/>
            <a:ext cx="8298215" cy="566444"/>
          </a:xfrm>
          <a:prstGeom prst="rect">
            <a:avLst/>
          </a:prstGeom>
        </p:spPr>
        <p:txBody>
          <a:bodyPr anchor="ctr">
            <a:noAutofit/>
          </a:bodyPr>
          <a:lstStyle>
            <a:lvl1pPr marL="0" indent="0" algn="l">
              <a:lnSpc>
                <a:spcPct val="100000"/>
              </a:lnSpc>
              <a:spcBef>
                <a:spcPts val="0"/>
              </a:spcBef>
              <a:buNone/>
              <a:defRPr sz="2200" baseline="0">
                <a:solidFill>
                  <a:srgbClr val="6335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2089770" y="3699366"/>
            <a:ext cx="700387" cy="566443"/>
          </a:xfrm>
          <a:prstGeom prst="rect">
            <a:avLst/>
          </a:prstGeom>
          <a:noFill/>
        </p:spPr>
        <p:txBody>
          <a:bodyPr anchor="ctr">
            <a:noAutofit/>
          </a:bodyPr>
          <a:lstStyle>
            <a:lvl1pPr marL="0" indent="0" algn="l">
              <a:buNone/>
              <a:defRPr sz="3200" b="1" baseline="0">
                <a:solidFill>
                  <a:srgbClr val="E36C3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2815882" y="3699367"/>
            <a:ext cx="8298215" cy="566444"/>
          </a:xfrm>
          <a:prstGeom prst="rect">
            <a:avLst/>
          </a:prstGeom>
        </p:spPr>
        <p:txBody>
          <a:bodyPr anchor="ctr">
            <a:noAutofit/>
          </a:bodyPr>
          <a:lstStyle>
            <a:lvl1pPr marL="0" indent="0" algn="l">
              <a:lnSpc>
                <a:spcPct val="100000"/>
              </a:lnSpc>
              <a:spcBef>
                <a:spcPts val="0"/>
              </a:spcBef>
              <a:buNone/>
              <a:defRPr sz="2200" baseline="0">
                <a:solidFill>
                  <a:srgbClr val="6335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2089770" y="4281692"/>
            <a:ext cx="700387" cy="566443"/>
          </a:xfrm>
          <a:prstGeom prst="rect">
            <a:avLst/>
          </a:prstGeom>
          <a:noFill/>
        </p:spPr>
        <p:txBody>
          <a:bodyPr anchor="ctr">
            <a:noAutofit/>
          </a:bodyPr>
          <a:lstStyle>
            <a:lvl1pPr marL="0" indent="0" algn="l">
              <a:buNone/>
              <a:defRPr sz="3200" b="1" baseline="0">
                <a:solidFill>
                  <a:srgbClr val="E36C3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2815882" y="4281693"/>
            <a:ext cx="8298215" cy="566444"/>
          </a:xfrm>
          <a:prstGeom prst="rect">
            <a:avLst/>
          </a:prstGeom>
        </p:spPr>
        <p:txBody>
          <a:bodyPr anchor="ctr">
            <a:noAutofit/>
          </a:bodyPr>
          <a:lstStyle>
            <a:lvl1pPr marL="0" indent="0" algn="l">
              <a:lnSpc>
                <a:spcPct val="100000"/>
              </a:lnSpc>
              <a:spcBef>
                <a:spcPts val="0"/>
              </a:spcBef>
              <a:buNone/>
              <a:defRPr sz="2200" baseline="0">
                <a:solidFill>
                  <a:srgbClr val="6335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2089770" y="4860791"/>
            <a:ext cx="700387" cy="566443"/>
          </a:xfrm>
          <a:prstGeom prst="rect">
            <a:avLst/>
          </a:prstGeom>
          <a:noFill/>
        </p:spPr>
        <p:txBody>
          <a:bodyPr anchor="ctr">
            <a:noAutofit/>
          </a:bodyPr>
          <a:lstStyle>
            <a:lvl1pPr marL="0" indent="0" algn="l">
              <a:buNone/>
              <a:defRPr sz="3200" b="1" baseline="0">
                <a:solidFill>
                  <a:srgbClr val="E36C3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2815882" y="4860792"/>
            <a:ext cx="8298215" cy="566444"/>
          </a:xfrm>
          <a:prstGeom prst="rect">
            <a:avLst/>
          </a:prstGeom>
        </p:spPr>
        <p:txBody>
          <a:bodyPr anchor="ctr">
            <a:noAutofit/>
          </a:bodyPr>
          <a:lstStyle>
            <a:lvl1pPr marL="0" indent="0" algn="l">
              <a:lnSpc>
                <a:spcPct val="100000"/>
              </a:lnSpc>
              <a:spcBef>
                <a:spcPts val="0"/>
              </a:spcBef>
              <a:buNone/>
              <a:defRPr sz="2200" baseline="0">
                <a:solidFill>
                  <a:srgbClr val="6335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 name="Picture Placeholder 3">
            <a:extLst>
              <a:ext uri="{FF2B5EF4-FFF2-40B4-BE49-F238E27FC236}">
                <a16:creationId xmlns:a16="http://schemas.microsoft.com/office/drawing/2014/main" id="{EF376128-3D56-39EB-B878-881E313032D4}"/>
              </a:ext>
            </a:extLst>
          </p:cNvPr>
          <p:cNvSpPr>
            <a:spLocks noGrp="1"/>
          </p:cNvSpPr>
          <p:nvPr>
            <p:ph type="pic" sz="quarter" idx="11"/>
          </p:nvPr>
        </p:nvSpPr>
        <p:spPr>
          <a:xfrm>
            <a:off x="788894" y="340862"/>
            <a:ext cx="11403106" cy="190369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cxnSp>
        <p:nvCxnSpPr>
          <p:cNvPr id="11" name="Straight Connector 10">
            <a:extLst>
              <a:ext uri="{FF2B5EF4-FFF2-40B4-BE49-F238E27FC236}">
                <a16:creationId xmlns:a16="http://schemas.microsoft.com/office/drawing/2014/main" id="{4344D256-A31B-BC2F-4B9A-43E1183BF608}"/>
              </a:ext>
            </a:extLst>
          </p:cNvPr>
          <p:cNvCxnSpPr>
            <a:cxnSpLocks/>
          </p:cNvCxnSpPr>
          <p:nvPr userDrawn="1"/>
        </p:nvCxnSpPr>
        <p:spPr>
          <a:xfrm flipV="1">
            <a:off x="2006098" y="3111615"/>
            <a:ext cx="9108000" cy="14543"/>
          </a:xfrm>
          <a:prstGeom prst="line">
            <a:avLst/>
          </a:prstGeom>
          <a:ln w="19050">
            <a:solidFill>
              <a:srgbClr val="E36C3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184EE-77EA-7EB6-556C-9284576B774E}"/>
              </a:ext>
            </a:extLst>
          </p:cNvPr>
          <p:cNvCxnSpPr>
            <a:cxnSpLocks/>
          </p:cNvCxnSpPr>
          <p:nvPr userDrawn="1"/>
        </p:nvCxnSpPr>
        <p:spPr>
          <a:xfrm flipV="1">
            <a:off x="2006098" y="3689438"/>
            <a:ext cx="9108000" cy="14543"/>
          </a:xfrm>
          <a:prstGeom prst="line">
            <a:avLst/>
          </a:prstGeom>
          <a:ln w="19050">
            <a:solidFill>
              <a:srgbClr val="E36C3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695D3F-90BB-714D-905E-359A8A6F977A}"/>
              </a:ext>
            </a:extLst>
          </p:cNvPr>
          <p:cNvCxnSpPr>
            <a:cxnSpLocks/>
          </p:cNvCxnSpPr>
          <p:nvPr userDrawn="1"/>
        </p:nvCxnSpPr>
        <p:spPr>
          <a:xfrm flipV="1">
            <a:off x="2006098" y="4267261"/>
            <a:ext cx="9108000" cy="14543"/>
          </a:xfrm>
          <a:prstGeom prst="line">
            <a:avLst/>
          </a:prstGeom>
          <a:ln w="19050">
            <a:solidFill>
              <a:srgbClr val="E36C3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0A6276-CB75-B53D-5CED-F7679BCF3899}"/>
              </a:ext>
            </a:extLst>
          </p:cNvPr>
          <p:cNvCxnSpPr>
            <a:cxnSpLocks/>
          </p:cNvCxnSpPr>
          <p:nvPr userDrawn="1"/>
        </p:nvCxnSpPr>
        <p:spPr>
          <a:xfrm flipV="1">
            <a:off x="2006098" y="4845084"/>
            <a:ext cx="9108000" cy="14543"/>
          </a:xfrm>
          <a:prstGeom prst="line">
            <a:avLst/>
          </a:prstGeom>
          <a:ln w="19050">
            <a:solidFill>
              <a:srgbClr val="E36C3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0880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Slide 01 - Navy">
  <p:cSld name="Text Slide 01 - Navy">
    <p:spTree>
      <p:nvGrpSpPr>
        <p:cNvPr id="1" name="Shape 43"/>
        <p:cNvGrpSpPr/>
        <p:nvPr/>
      </p:nvGrpSpPr>
      <p:grpSpPr>
        <a:xfrm>
          <a:off x="0" y="0"/>
          <a:ext cx="0" cy="0"/>
          <a:chOff x="0" y="0"/>
          <a:chExt cx="0" cy="0"/>
        </a:xfrm>
      </p:grpSpPr>
      <p:sp>
        <p:nvSpPr>
          <p:cNvPr id="44" name="Google Shape;44;p40"/>
          <p:cNvSpPr/>
          <p:nvPr/>
        </p:nvSpPr>
        <p:spPr>
          <a:xfrm rot="-5400000">
            <a:off x="2667000" y="-2667000"/>
            <a:ext cx="6858001" cy="12191999"/>
          </a:xfrm>
          <a:prstGeom prst="rect">
            <a:avLst/>
          </a:prstGeom>
          <a:solidFill>
            <a:srgbClr val="C963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45;p40"/>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a</a:t>
            </a:r>
            <a:endParaRPr/>
          </a:p>
        </p:txBody>
      </p:sp>
      <p:sp>
        <p:nvSpPr>
          <p:cNvPr id="46" name="Google Shape;46;p40"/>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E36C34"/>
              </a:buClr>
              <a:buSzPts val="3600"/>
              <a:buFont typeface="Arial"/>
              <a:buNone/>
              <a:defRPr sz="3600" b="1" i="0" u="none" strike="noStrike" cap="none">
                <a:solidFill>
                  <a:srgbClr val="E36C34"/>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p40"/>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633547"/>
              </a:buClr>
              <a:buSzPts val="2400"/>
              <a:buFont typeface="Arial"/>
              <a:buNone/>
              <a:defRPr sz="2400" b="0" i="0" u="none" strike="noStrike" cap="none">
                <a:solidFill>
                  <a:srgbClr val="633547"/>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48" name="Google Shape;48;p40"/>
          <p:cNvCxnSpPr/>
          <p:nvPr/>
        </p:nvCxnSpPr>
        <p:spPr>
          <a:xfrm>
            <a:off x="11661249" y="6578238"/>
            <a:ext cx="190704" cy="0"/>
          </a:xfrm>
          <a:prstGeom prst="straightConnector1">
            <a:avLst/>
          </a:prstGeom>
          <a:noFill/>
          <a:ln w="12700" cap="flat" cmpd="sng">
            <a:solidFill>
              <a:schemeClr val="lt1"/>
            </a:solidFill>
            <a:prstDash val="solid"/>
            <a:miter lim="800000"/>
            <a:headEnd type="none" w="sm" len="sm"/>
            <a:tailEnd type="none" w="sm" len="sm"/>
          </a:ln>
        </p:spPr>
      </p:cxnSp>
      <p:sp>
        <p:nvSpPr>
          <p:cNvPr id="49" name="Google Shape;49;p40"/>
          <p:cNvSpPr txBox="1"/>
          <p:nvPr/>
        </p:nvSpPr>
        <p:spPr>
          <a:xfrm rot="-5400000">
            <a:off x="9843004" y="4545649"/>
            <a:ext cx="384048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chemeClr val="lt1"/>
                </a:solidFill>
                <a:latin typeface="Calibri"/>
                <a:ea typeface="Calibri"/>
                <a:cs typeface="Calibri"/>
                <a:sym typeface="Calibri"/>
              </a:rPr>
              <a:t>highly skilled migrant women</a:t>
            </a:r>
            <a:endParaRPr/>
          </a:p>
        </p:txBody>
      </p:sp>
    </p:spTree>
    <p:extLst>
      <p:ext uri="{BB962C8B-B14F-4D97-AF65-F5344CB8AC3E}">
        <p14:creationId xmlns:p14="http://schemas.microsoft.com/office/powerpoint/2010/main" val="3519792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AFA"/>
          </a:solidFill>
          <a:ln/>
        </p:spPr>
        <p:txBody>
          <a:bodyPr/>
          <a:lstStyle/>
          <a:p>
            <a:endParaRPr lang="de-DE" sz="1167"/>
          </a:p>
        </p:txBody>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759681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21"/>
          <p:cNvCxnSpPr/>
          <p:nvPr/>
        </p:nvCxnSpPr>
        <p:spPr>
          <a:xfrm>
            <a:off x="11740762" y="6578238"/>
            <a:ext cx="190704" cy="0"/>
          </a:xfrm>
          <a:prstGeom prst="straightConnector1">
            <a:avLst/>
          </a:prstGeom>
          <a:noFill/>
          <a:ln w="12700" cap="flat" cmpd="sng">
            <a:solidFill>
              <a:srgbClr val="E36C34"/>
            </a:solidFill>
            <a:prstDash val="solid"/>
            <a:miter lim="800000"/>
            <a:headEnd type="none" w="sm" len="sm"/>
            <a:tailEnd type="none" w="sm" len="sm"/>
          </a:ln>
        </p:spPr>
      </p:cxnSp>
      <p:sp>
        <p:nvSpPr>
          <p:cNvPr id="11" name="Google Shape;11;p21"/>
          <p:cNvSpPr txBox="1"/>
          <p:nvPr/>
        </p:nvSpPr>
        <p:spPr>
          <a:xfrm rot="-5400000">
            <a:off x="9922517" y="4545649"/>
            <a:ext cx="3840480"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33547"/>
                </a:solidFill>
                <a:latin typeface="Calibri"/>
                <a:ea typeface="Calibri"/>
                <a:cs typeface="Calibri"/>
                <a:sym typeface="Calibri"/>
              </a:rPr>
              <a:t>highly skilled migrant women</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6" r:id="rId5"/>
    <p:sldLayoutId id="2147483657"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34.sv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39.svg"/><Relationship Id="rId5" Type="http://schemas.openxmlformats.org/officeDocument/2006/relationships/image" Target="../media/image38.svg"/><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3" Type="http://schemas.openxmlformats.org/officeDocument/2006/relationships/hyperlink" Target="https://osha.europa.eu/en/tools-and-resources/e-guides/e-guide-managing-stress-and-psychosocial-risks" TargetMode="External"/><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49.svg"/><Relationship Id="rId5" Type="http://schemas.openxmlformats.org/officeDocument/2006/relationships/image" Target="../media/image48.svg"/><Relationship Id="rId4" Type="http://schemas.openxmlformats.org/officeDocument/2006/relationships/image" Target="../media/image47.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8" Type="http://schemas.openxmlformats.org/officeDocument/2006/relationships/hyperlink" Target="https://osha.europa.eu/en/tools-and-resources/e-guides/e-guide-managing-stress-and-psychosocial-risks" TargetMode="External"/><Relationship Id="rId13" Type="http://schemas.openxmlformats.org/officeDocument/2006/relationships/hyperlink" Target="https://www.oecd.org/en/publications/labour-market-integration-of-refugees-in-germany_14947519-en.html" TargetMode="External"/><Relationship Id="rId3" Type="http://schemas.openxmlformats.org/officeDocument/2006/relationships/hyperlink" Target="https://www.cipd.org/uk/knowledge/guides/employee-induction/" TargetMode="External"/><Relationship Id="rId7" Type="http://schemas.openxmlformats.org/officeDocument/2006/relationships/hyperlink" Target="https://osha.europa.eu/en/themes/psychosocial-risks-and-mental-health" TargetMode="External"/><Relationship Id="rId12" Type="http://schemas.openxmlformats.org/officeDocument/2006/relationships/hyperlink" Target="https://www.labour-int.eu/"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hyperlink" Target="https://www.lboro.ac.uk/media/media/services/organisationaldevelopmenthub/downloads/Guide%20to%20Being%20an%20Induction%20Buddy.pdf" TargetMode="External"/><Relationship Id="rId11" Type="http://schemas.openxmlformats.org/officeDocument/2006/relationships/hyperlink" Target="https://www.europarl.europa.eu/RegData/etudes/STUD/2024/754232/IPOL_STU%282024%29754232_EN.pdf" TargetMode="External"/><Relationship Id="rId5" Type="http://schemas.openxmlformats.org/officeDocument/2006/relationships/hyperlink" Target="https://info.lse.ac.uk/staff/divisions/Human-Resources/Organisational-learning/Staff-new-starter-hub/Buddy-system" TargetMode="External"/><Relationship Id="rId10" Type="http://schemas.openxmlformats.org/officeDocument/2006/relationships/hyperlink" Target="https://www.europarl.europa.eu/thinktank/en/document/EPRS_BRI%282021%29690651" TargetMode="External"/><Relationship Id="rId4" Type="http://schemas.openxmlformats.org/officeDocument/2006/relationships/hyperlink" Target="https://info.lse.ac.uk/staff/divisions/Human-Resources/Assets/Documents/OLL/New-starters-buddy-guide.pdf" TargetMode="External"/><Relationship Id="rId9" Type="http://schemas.openxmlformats.org/officeDocument/2006/relationships/hyperlink" Target="https://eguides.osha.europa.eu/all-ages/eu-osha-e-guide-managing-stress-and-psychosocial-risk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sv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55.svg"/><Relationship Id="rId5" Type="http://schemas.openxmlformats.org/officeDocument/2006/relationships/image" Target="../media/image54.svg"/><Relationship Id="rId4" Type="http://schemas.openxmlformats.org/officeDocument/2006/relationships/image" Target="../media/image53.svg"/></Relationships>
</file>

<file path=ppt/slides/_rels/slide33.xml.rels><?xml version="1.0" encoding="UTF-8" standalone="yes"?>
<Relationships xmlns="http://schemas.openxmlformats.org/package/2006/relationships"><Relationship Id="rId3" Type="http://schemas.openxmlformats.org/officeDocument/2006/relationships/hyperlink" Target="https://youtu.be/strdvna-BY0"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comments" Target="../comments/comment1.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hyperlink" Target="https://www.mind.org.uk/information-support/types-of-mental-health-problems/stress/managing-stress-and-building-resilience/" TargetMode="External"/><Relationship Id="rId7"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hyperlink" Target="https://www.meetup.com/" TargetMode="External"/><Relationship Id="rId5" Type="http://schemas.openxmlformats.org/officeDocument/2006/relationships/hyperlink" Target="https://www.theforage.com/" TargetMode="External"/><Relationship Id="rId4" Type="http://schemas.openxmlformats.org/officeDocument/2006/relationships/hyperlink" Target="https://www.mind.org.uk/information-support/types-of-mental-health-problems/self-esteem/tips-to-improve-your-self-estee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14.xml"/><Relationship Id="rId5" Type="http://schemas.openxmlformats.org/officeDocument/2006/relationships/hyperlink" Target="https://www.instagram.com/cie.gateway?igsh=dzNxYnl3OGpnbmpn" TargetMode="External"/><Relationship Id="rId4" Type="http://schemas.openxmlformats.org/officeDocument/2006/relationships/hyperlink" Target="https://www.linkedin.com/company/cooperation-in-education-gatewa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sv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3.svg"/><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4"/>
          <p:cNvPicPr preferRelativeResize="0">
            <a:picLocks noGrp="1"/>
          </p:cNvPicPr>
          <p:nvPr>
            <p:ph type="pic" idx="2"/>
          </p:nvPr>
        </p:nvPicPr>
        <p:blipFill rotWithShape="1">
          <a:blip r:embed="rId3">
            <a:alphaModFix/>
          </a:blip>
          <a:srcRect l="7908" r="7908"/>
          <a:stretch/>
        </p:blipFill>
        <p:spPr>
          <a:xfrm>
            <a:off x="482600" y="1444869"/>
            <a:ext cx="2095500" cy="3733801"/>
          </a:xfrm>
          <a:prstGeom prst="rect">
            <a:avLst/>
          </a:prstGeom>
          <a:solidFill>
            <a:srgbClr val="BFBFBF"/>
          </a:solidFill>
          <a:ln>
            <a:noFill/>
          </a:ln>
        </p:spPr>
      </p:pic>
      <p:pic>
        <p:nvPicPr>
          <p:cNvPr id="141" name="Google Shape;141;p4"/>
          <p:cNvPicPr preferRelativeResize="0">
            <a:picLocks noGrp="1"/>
          </p:cNvPicPr>
          <p:nvPr>
            <p:ph type="pic" idx="3"/>
          </p:nvPr>
        </p:nvPicPr>
        <p:blipFill rotWithShape="1">
          <a:blip r:embed="rId4">
            <a:alphaModFix/>
          </a:blip>
          <a:srcRect l="43537" t="340" r="19049" b="-340"/>
          <a:stretch/>
        </p:blipFill>
        <p:spPr>
          <a:xfrm>
            <a:off x="2781300" y="1444869"/>
            <a:ext cx="2095500" cy="3733801"/>
          </a:xfrm>
          <a:prstGeom prst="rect">
            <a:avLst/>
          </a:prstGeom>
          <a:solidFill>
            <a:srgbClr val="BFBFBF"/>
          </a:solidFill>
          <a:ln>
            <a:noFill/>
          </a:ln>
        </p:spPr>
      </p:pic>
      <p:pic>
        <p:nvPicPr>
          <p:cNvPr id="142" name="Google Shape;142;p4"/>
          <p:cNvPicPr preferRelativeResize="0">
            <a:picLocks noGrp="1"/>
          </p:cNvPicPr>
          <p:nvPr>
            <p:ph type="pic" idx="5"/>
          </p:nvPr>
        </p:nvPicPr>
        <p:blipFill rotWithShape="1">
          <a:blip r:embed="rId5">
            <a:alphaModFix/>
          </a:blip>
          <a:srcRect l="7911" r="7911"/>
          <a:stretch/>
        </p:blipFill>
        <p:spPr>
          <a:xfrm>
            <a:off x="7378700" y="1444869"/>
            <a:ext cx="2095500" cy="3733801"/>
          </a:xfrm>
          <a:prstGeom prst="rect">
            <a:avLst/>
          </a:prstGeom>
          <a:solidFill>
            <a:srgbClr val="BFBFBF"/>
          </a:solidFill>
          <a:ln>
            <a:noFill/>
          </a:ln>
        </p:spPr>
      </p:pic>
      <p:pic>
        <p:nvPicPr>
          <p:cNvPr id="143" name="Google Shape;143;p4"/>
          <p:cNvPicPr preferRelativeResize="0">
            <a:picLocks noGrp="1"/>
          </p:cNvPicPr>
          <p:nvPr>
            <p:ph type="pic" idx="6"/>
          </p:nvPr>
        </p:nvPicPr>
        <p:blipFill rotWithShape="1">
          <a:blip r:embed="rId6">
            <a:alphaModFix/>
          </a:blip>
          <a:srcRect l="7908" r="7908"/>
          <a:stretch/>
        </p:blipFill>
        <p:spPr>
          <a:xfrm>
            <a:off x="9677400" y="1444869"/>
            <a:ext cx="2095500" cy="3733801"/>
          </a:xfrm>
          <a:prstGeom prst="rect">
            <a:avLst/>
          </a:prstGeom>
          <a:solidFill>
            <a:srgbClr val="BFBFBF"/>
          </a:solidFill>
          <a:ln>
            <a:noFill/>
          </a:ln>
        </p:spPr>
      </p:pic>
      <p:pic>
        <p:nvPicPr>
          <p:cNvPr id="144" name="Google Shape;144;p4"/>
          <p:cNvPicPr preferRelativeResize="0">
            <a:picLocks noGrp="1"/>
          </p:cNvPicPr>
          <p:nvPr>
            <p:ph type="pic" idx="4"/>
          </p:nvPr>
        </p:nvPicPr>
        <p:blipFill rotWithShape="1">
          <a:blip r:embed="rId7">
            <a:alphaModFix/>
          </a:blip>
          <a:srcRect l="10711" r="10711"/>
          <a:stretch/>
        </p:blipFill>
        <p:spPr>
          <a:xfrm>
            <a:off x="5080000" y="1444869"/>
            <a:ext cx="2095500" cy="3733801"/>
          </a:xfrm>
          <a:prstGeom prst="rect">
            <a:avLst/>
          </a:prstGeom>
          <a:solidFill>
            <a:srgbClr val="BFBFBF"/>
          </a:solidFill>
          <a:ln>
            <a:noFill/>
          </a:ln>
        </p:spPr>
      </p:pic>
      <p:sp>
        <p:nvSpPr>
          <p:cNvPr id="145" name="Google Shape;145;p4"/>
          <p:cNvSpPr/>
          <p:nvPr/>
        </p:nvSpPr>
        <p:spPr>
          <a:xfrm>
            <a:off x="0" y="4880220"/>
            <a:ext cx="7251700" cy="698629"/>
          </a:xfrm>
          <a:prstGeom prst="rect">
            <a:avLst/>
          </a:prstGeom>
          <a:solidFill>
            <a:srgbClr val="C963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146" name="Google Shape;146;p4"/>
          <p:cNvSpPr txBox="1"/>
          <p:nvPr/>
        </p:nvSpPr>
        <p:spPr>
          <a:xfrm>
            <a:off x="33453" y="4998675"/>
            <a:ext cx="72516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2400" b="1" i="0" u="none" strike="noStrike" cap="none" dirty="0">
                <a:solidFill>
                  <a:schemeClr val="lt1"/>
                </a:solidFill>
                <a:latin typeface="Calibri"/>
                <a:ea typeface="Calibri"/>
                <a:cs typeface="Calibri"/>
                <a:sym typeface="Calibri"/>
              </a:rPr>
              <a:t>Career Reintegration for Highly Skilled Migrant Women</a:t>
            </a:r>
            <a:endParaRPr sz="3600" b="1" i="0" u="none" strike="noStrike" cap="none" dirty="0">
              <a:solidFill>
                <a:srgbClr val="E36C34"/>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g3d4f38c24b4_1_47"/>
          <p:cNvPicPr preferRelativeResize="0"/>
          <p:nvPr/>
        </p:nvPicPr>
        <p:blipFill rotWithShape="1">
          <a:blip r:embed="rId3">
            <a:alphaModFix/>
          </a:blip>
          <a:srcRect t="17559" b="27909"/>
          <a:stretch/>
        </p:blipFill>
        <p:spPr>
          <a:xfrm>
            <a:off x="838567" y="2042830"/>
            <a:ext cx="4791694" cy="3654556"/>
          </a:xfrm>
          <a:prstGeom prst="rect">
            <a:avLst/>
          </a:prstGeom>
          <a:noFill/>
          <a:ln>
            <a:noFill/>
          </a:ln>
        </p:spPr>
      </p:pic>
      <p:sp>
        <p:nvSpPr>
          <p:cNvPr id="172" name="Google Shape;172;g3d4f38c24b4_1_47"/>
          <p:cNvSpPr txBox="1">
            <a:spLocks noGrp="1"/>
          </p:cNvSpPr>
          <p:nvPr>
            <p:ph type="body" idx="1"/>
          </p:nvPr>
        </p:nvSpPr>
        <p:spPr>
          <a:xfrm>
            <a:off x="6578872" y="593866"/>
            <a:ext cx="4991100" cy="9927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rgbClr val="E36C34"/>
              </a:buClr>
              <a:buSzPts val="3600"/>
              <a:buFont typeface="Arial"/>
              <a:buNone/>
            </a:pPr>
            <a:r>
              <a:rPr lang="en-US" dirty="0"/>
              <a:t>Activity 1</a:t>
            </a:r>
            <a:endParaRPr dirty="0"/>
          </a:p>
          <a:p>
            <a:pPr marL="0" lvl="0" indent="0" algn="l" rtl="0">
              <a:lnSpc>
                <a:spcPct val="90000"/>
              </a:lnSpc>
              <a:spcBef>
                <a:spcPts val="1000"/>
              </a:spcBef>
              <a:spcAft>
                <a:spcPts val="0"/>
              </a:spcAft>
              <a:buClr>
                <a:srgbClr val="E36C34"/>
              </a:buClr>
              <a:buSzPts val="3600"/>
              <a:buNone/>
            </a:pPr>
            <a:endParaRPr dirty="0"/>
          </a:p>
        </p:txBody>
      </p:sp>
      <p:sp>
        <p:nvSpPr>
          <p:cNvPr id="173" name="Google Shape;173;g3d4f38c24b4_1_47"/>
          <p:cNvSpPr txBox="1">
            <a:spLocks noGrp="1"/>
          </p:cNvSpPr>
          <p:nvPr>
            <p:ph type="body" idx="3"/>
          </p:nvPr>
        </p:nvSpPr>
        <p:spPr>
          <a:xfrm>
            <a:off x="6578871" y="1890384"/>
            <a:ext cx="4991100" cy="4102800"/>
          </a:xfrm>
          <a:prstGeom prst="rect">
            <a:avLst/>
          </a:prstGeom>
          <a:noFill/>
          <a:ln>
            <a:noFill/>
          </a:ln>
        </p:spPr>
        <p:txBody>
          <a:bodyPr spcFirstLastPara="1" wrap="square" lIns="91425" tIns="45700" rIns="91425" bIns="45700" anchor="t" anchorCtr="0">
            <a:normAutofit/>
          </a:bodyPr>
          <a:lstStyle/>
          <a:p>
            <a:pPr marL="0" lvl="0" indent="0" algn="l" rtl="0">
              <a:spcBef>
                <a:spcPts val="600"/>
              </a:spcBef>
              <a:spcAft>
                <a:spcPts val="0"/>
              </a:spcAft>
              <a:buNone/>
            </a:pPr>
            <a:r>
              <a:rPr lang="en-US" b="1" dirty="0"/>
              <a:t>Activity: Understanding Workplace Norms</a:t>
            </a:r>
          </a:p>
          <a:p>
            <a:pPr marL="0" lvl="0" indent="0" algn="l" rtl="0">
              <a:spcBef>
                <a:spcPts val="600"/>
              </a:spcBef>
              <a:spcAft>
                <a:spcPts val="0"/>
              </a:spcAft>
              <a:buNone/>
            </a:pPr>
            <a:endParaRPr b="1" dirty="0"/>
          </a:p>
          <a:p>
            <a:pPr marL="457200" lvl="0" indent="-381000" algn="l" rtl="0">
              <a:spcBef>
                <a:spcPts val="600"/>
              </a:spcBef>
              <a:spcAft>
                <a:spcPts val="0"/>
              </a:spcAft>
              <a:buSzPts val="2400"/>
              <a:buBlip>
                <a:blip>
                  <a:extLst>
                    <a:ext uri="{96DAC541-7B7A-43D3-8B79-37D633B846F1}">
                      <asvg:svgBlip xmlns:asvg="http://schemas.microsoft.com/office/drawing/2016/SVG/main" r:embed="rId4"/>
                    </a:ext>
                  </a:extLst>
                </a:blip>
              </a:buBlip>
            </a:pPr>
            <a:r>
              <a:rPr lang="en-US" dirty="0"/>
              <a:t>Think of a situation that felt unclear</a:t>
            </a:r>
            <a:endParaRPr dirty="0"/>
          </a:p>
          <a:p>
            <a:pPr marL="457200" lvl="0" indent="-381000" algn="l" rtl="0">
              <a:spcBef>
                <a:spcPts val="600"/>
              </a:spcBef>
              <a:spcAft>
                <a:spcPts val="0"/>
              </a:spcAft>
              <a:buSzPts val="2400"/>
              <a:buBlip>
                <a:blip>
                  <a:extLst>
                    <a:ext uri="{96DAC541-7B7A-43D3-8B79-37D633B846F1}">
                      <asvg:svgBlip xmlns:asvg="http://schemas.microsoft.com/office/drawing/2016/SVG/main" r:embed="rId4"/>
                    </a:ext>
                  </a:extLst>
                </a:blip>
              </a:buBlip>
            </a:pPr>
            <a:r>
              <a:rPr lang="en-US" dirty="0"/>
              <a:t>What rule might have been behind it?</a:t>
            </a:r>
            <a:endParaRPr dirty="0"/>
          </a:p>
          <a:p>
            <a:pPr marL="457200" lvl="0" indent="-381000" algn="l" rtl="0">
              <a:spcBef>
                <a:spcPts val="600"/>
              </a:spcBef>
              <a:spcAft>
                <a:spcPts val="0"/>
              </a:spcAft>
              <a:buSzPts val="2400"/>
              <a:buBlip>
                <a:blip>
                  <a:extLst>
                    <a:ext uri="{96DAC541-7B7A-43D3-8B79-37D633B846F1}">
                      <asvg:svgBlip xmlns:asvg="http://schemas.microsoft.com/office/drawing/2016/SVG/main" r:embed="rId4"/>
                    </a:ext>
                  </a:extLst>
                </a:blip>
              </a:buBlip>
            </a:pPr>
            <a:r>
              <a:rPr lang="en-US" dirty="0"/>
              <a:t>How would you respond next time?</a:t>
            </a:r>
            <a:endParaRPr dirty="0"/>
          </a:p>
          <a:p>
            <a:pPr marL="0" lvl="0" indent="0" algn="l" rtl="0">
              <a:lnSpc>
                <a:spcPct val="103333"/>
              </a:lnSpc>
              <a:spcBef>
                <a:spcPts val="600"/>
              </a:spcBef>
              <a:spcAft>
                <a:spcPts val="0"/>
              </a:spcAft>
              <a:buNone/>
            </a:pPr>
            <a:endParaRPr dirty="0"/>
          </a:p>
          <a:p>
            <a:pPr marL="228600" lvl="0" indent="-228600" algn="l" rtl="0">
              <a:lnSpc>
                <a:spcPct val="103333"/>
              </a:lnSpc>
              <a:spcBef>
                <a:spcPts val="600"/>
              </a:spcBef>
              <a:spcAft>
                <a:spcPts val="600"/>
              </a:spcAft>
              <a:buClr>
                <a:srgbClr val="633547"/>
              </a:buClr>
              <a:buSzPts val="2400"/>
              <a:buNone/>
            </a:pP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41"/>
          <p:cNvPicPr preferRelativeResize="0">
            <a:picLocks noGrp="1"/>
          </p:cNvPicPr>
          <p:nvPr>
            <p:ph type="pic" idx="2"/>
          </p:nvPr>
        </p:nvPicPr>
        <p:blipFill rotWithShape="1">
          <a:blip r:embed="rId3">
            <a:alphaModFix/>
          </a:blip>
          <a:srcRect t="19169" b="19169"/>
          <a:stretch/>
        </p:blipFill>
        <p:spPr>
          <a:xfrm flipH="1">
            <a:off x="238772" y="2626822"/>
            <a:ext cx="7708195" cy="3396829"/>
          </a:xfrm>
          <a:prstGeom prst="rect">
            <a:avLst/>
          </a:prstGeom>
          <a:solidFill>
            <a:srgbClr val="BFBFBF"/>
          </a:solidFill>
          <a:ln>
            <a:noFill/>
          </a:ln>
        </p:spPr>
      </p:pic>
      <p:sp>
        <p:nvSpPr>
          <p:cNvPr id="180" name="Google Shape;180;p41"/>
          <p:cNvSpPr txBox="1">
            <a:spLocks noGrp="1"/>
          </p:cNvSpPr>
          <p:nvPr>
            <p:ph type="body" idx="1"/>
          </p:nvPr>
        </p:nvSpPr>
        <p:spPr>
          <a:xfrm>
            <a:off x="7764874" y="730800"/>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4000"/>
              <a:buNone/>
            </a:pPr>
            <a:r>
              <a:rPr lang="en-US"/>
              <a:t>02</a:t>
            </a:r>
            <a:endParaRPr/>
          </a:p>
        </p:txBody>
      </p:sp>
      <p:sp>
        <p:nvSpPr>
          <p:cNvPr id="181" name="Google Shape;181;p41"/>
          <p:cNvSpPr/>
          <p:nvPr/>
        </p:nvSpPr>
        <p:spPr>
          <a:xfrm>
            <a:off x="5906320" y="3759199"/>
            <a:ext cx="6209480" cy="102595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182" name="Google Shape;182;p41"/>
          <p:cNvSpPr txBox="1"/>
          <p:nvPr/>
        </p:nvSpPr>
        <p:spPr>
          <a:xfrm>
            <a:off x="5987606" y="3923419"/>
            <a:ext cx="6046908"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dirty="0">
                <a:solidFill>
                  <a:srgbClr val="E36C34"/>
                </a:solidFill>
                <a:latin typeface="Calibri"/>
                <a:ea typeface="Calibri"/>
                <a:cs typeface="Calibri"/>
                <a:sym typeface="Calibri"/>
              </a:rPr>
              <a:t>Workplace Communication </a:t>
            </a:r>
            <a:endParaRPr sz="3600" dirty="0"/>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4779030" y="129131"/>
            <a:ext cx="6637416" cy="1671935"/>
          </a:xfrm>
          <a:prstGeom prst="rect">
            <a:avLst/>
          </a:prstGeom>
          <a:noFill/>
          <a:ln>
            <a:noFill/>
          </a:ln>
        </p:spPr>
        <p:txBody>
          <a:bodyPr spcFirstLastPara="1" wrap="square" lIns="91425" tIns="45700" rIns="91425" bIns="45700" anchor="t" anchorCtr="0">
            <a:normAutofit/>
          </a:bodyPr>
          <a:lstStyle/>
          <a:p>
            <a:pPr marL="263525" indent="-34925">
              <a:lnSpc>
                <a:spcPct val="90000"/>
              </a:lnSpc>
              <a:spcBef>
                <a:spcPts val="1000"/>
              </a:spcBef>
              <a:buClr>
                <a:srgbClr val="E36C34"/>
              </a:buClr>
              <a:buSzPts val="3600"/>
            </a:pPr>
            <a:r>
              <a:rPr lang="en-US" sz="3600" b="1" dirty="0">
                <a:solidFill>
                  <a:srgbClr val="E36C34"/>
                </a:solidFill>
                <a:latin typeface="Calibri"/>
                <a:ea typeface="Calibri"/>
                <a:cs typeface="Calibri"/>
                <a:sym typeface="Calibri"/>
              </a:rPr>
              <a:t>Why Workplace Communication Can Feel Unclear</a:t>
            </a:r>
          </a:p>
        </p:txBody>
      </p:sp>
      <p:sp>
        <p:nvSpPr>
          <p:cNvPr id="4" name="Text 1"/>
          <p:cNvSpPr/>
          <p:nvPr/>
        </p:nvSpPr>
        <p:spPr>
          <a:xfrm>
            <a:off x="4985841" y="1586505"/>
            <a:ext cx="6223794" cy="591145"/>
          </a:xfrm>
          <a:prstGeom prst="rect">
            <a:avLst/>
          </a:prstGeom>
          <a:noFill/>
          <a:ln/>
        </p:spPr>
        <p:txBody>
          <a:bodyPr wrap="square" lIns="0" tIns="0" rIns="0" bIns="0" rtlCol="0" anchor="t"/>
          <a:lstStyle/>
          <a:p>
            <a:pPr>
              <a:lnSpc>
                <a:spcPts val="2292"/>
              </a:lnSpc>
            </a:pPr>
            <a:r>
              <a:rPr lang="en-US" sz="2400" dirty="0">
                <a:solidFill>
                  <a:srgbClr val="3B3535"/>
                </a:solidFill>
                <a:latin typeface="Calibri" panose="020F0502020204030204" pitchFamily="34" charset="0"/>
                <a:ea typeface="Calibri" panose="020F0502020204030204" pitchFamily="34" charset="0"/>
                <a:cs typeface="Calibri" panose="020F0502020204030204" pitchFamily="34" charset="0"/>
              </a:rPr>
              <a:t>Workplace communication is not only about the words people use. It is also shaped by </a:t>
            </a:r>
            <a:r>
              <a:rPr lang="en-US" sz="2400" b="1" dirty="0">
                <a:solidFill>
                  <a:srgbClr val="3B3535"/>
                </a:solidFill>
                <a:latin typeface="Calibri" panose="020F0502020204030204" pitchFamily="34" charset="0"/>
                <a:ea typeface="Calibri" panose="020F0502020204030204" pitchFamily="34" charset="0"/>
                <a:cs typeface="Calibri" panose="020F0502020204030204" pitchFamily="34" charset="0"/>
              </a:rPr>
              <a:t>tone, timing, hierarchy, confidence, and expectations.</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5" name="Shape 2"/>
          <p:cNvSpPr/>
          <p:nvPr/>
        </p:nvSpPr>
        <p:spPr>
          <a:xfrm>
            <a:off x="5018571" y="2709667"/>
            <a:ext cx="3153569" cy="4148333"/>
          </a:xfrm>
          <a:prstGeom prst="roundRect">
            <a:avLst>
              <a:gd name="adj" fmla="val 999"/>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6" name="Text 3"/>
          <p:cNvSpPr/>
          <p:nvPr/>
        </p:nvSpPr>
        <p:spPr>
          <a:xfrm>
            <a:off x="5208080" y="2996431"/>
            <a:ext cx="2689364" cy="1115566"/>
          </a:xfrm>
          <a:prstGeom prst="rect">
            <a:avLst/>
          </a:prstGeom>
          <a:noFill/>
          <a:ln/>
        </p:spPr>
        <p:txBody>
          <a:bodyPr wrap="square" lIns="0" tIns="0" rIns="0" bIns="0" rtlCol="0" anchor="t"/>
          <a:lstStyle/>
          <a:p>
            <a:r>
              <a:rPr lang="en-US" sz="2400" dirty="0">
                <a:solidFill>
                  <a:srgbClr val="1F1E1E"/>
                </a:solidFill>
                <a:latin typeface="Calibri" panose="020F0502020204030204" pitchFamily="34" charset="0"/>
                <a:ea typeface="Calibri" panose="020F0502020204030204" pitchFamily="34" charset="0"/>
                <a:cs typeface="Calibri" panose="020F0502020204030204" pitchFamily="34" charset="0"/>
              </a:rPr>
              <a:t>Softened Phrases to Watch For</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7" name="Text 4"/>
          <p:cNvSpPr/>
          <p:nvPr/>
        </p:nvSpPr>
        <p:spPr>
          <a:xfrm>
            <a:off x="5208080" y="3789413"/>
            <a:ext cx="2774553" cy="1012726"/>
          </a:xfrm>
          <a:prstGeom prst="rect">
            <a:avLst/>
          </a:prstGeom>
          <a:noFill/>
          <a:ln/>
        </p:spPr>
        <p:txBody>
          <a:bodyPr wrap="square" lIns="0" tIns="0" rIns="0" bIns="0" rtlCol="0" anchor="t"/>
          <a:lstStyle/>
          <a:p>
            <a:pPr marL="285739" indent="-285739">
              <a:buSzPct val="100000"/>
              <a:buChar char="•"/>
            </a:pPr>
            <a:r>
              <a:rPr lang="en-US" sz="2400" dirty="0">
                <a:solidFill>
                  <a:srgbClr val="3B3535"/>
                </a:solidFill>
                <a:latin typeface="Calibri" panose="020F0502020204030204" pitchFamily="34" charset="0"/>
                <a:ea typeface="Calibri" panose="020F0502020204030204" pitchFamily="34" charset="0"/>
                <a:cs typeface="Calibri" panose="020F0502020204030204" pitchFamily="34" charset="0"/>
              </a:rPr>
              <a:t>"Maybe next time…"</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285739" indent="-285739">
              <a:buSzPct val="100000"/>
              <a:buChar char="•"/>
            </a:pPr>
            <a:r>
              <a:rPr lang="en-US" sz="2400" dirty="0">
                <a:solidFill>
                  <a:srgbClr val="3B3535"/>
                </a:solidFill>
                <a:latin typeface="Calibri" panose="020F0502020204030204" pitchFamily="34" charset="0"/>
                <a:ea typeface="Calibri" panose="020F0502020204030204" pitchFamily="34" charset="0"/>
                <a:cs typeface="Calibri" panose="020F0502020204030204" pitchFamily="34" charset="0"/>
              </a:rPr>
              <a:t>"Let's think about it."</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285739" indent="-285739">
              <a:buSzPct val="100000"/>
              <a:buChar char="•"/>
            </a:pPr>
            <a:r>
              <a:rPr lang="en-US" sz="2400" dirty="0">
                <a:solidFill>
                  <a:srgbClr val="3B3535"/>
                </a:solidFill>
                <a:latin typeface="Calibri" panose="020F0502020204030204" pitchFamily="34" charset="0"/>
                <a:ea typeface="Calibri" panose="020F0502020204030204" pitchFamily="34" charset="0"/>
                <a:cs typeface="Calibri" panose="020F0502020204030204" pitchFamily="34" charset="0"/>
              </a:rPr>
              <a:t>"That's an interesting idea."</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8" name="Text 5"/>
          <p:cNvSpPr/>
          <p:nvPr/>
        </p:nvSpPr>
        <p:spPr>
          <a:xfrm>
            <a:off x="5208080" y="6137724"/>
            <a:ext cx="2774553" cy="591145"/>
          </a:xfrm>
          <a:prstGeom prst="rect">
            <a:avLst/>
          </a:prstGeom>
          <a:noFill/>
          <a:ln/>
        </p:spPr>
        <p:txBody>
          <a:bodyPr wrap="squar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These may still mean that a change is needed.</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9" name="Text 6"/>
          <p:cNvSpPr/>
          <p:nvPr/>
        </p:nvSpPr>
        <p:spPr>
          <a:xfrm>
            <a:off x="8618711" y="2857127"/>
            <a:ext cx="2229445" cy="278607"/>
          </a:xfrm>
          <a:prstGeom prst="rect">
            <a:avLst/>
          </a:prstGeom>
          <a:noFill/>
          <a:ln/>
        </p:spPr>
        <p:txBody>
          <a:bodyPr wrap="none" lIns="0" tIns="0" rIns="0" bIns="0" rtlCol="0" anchor="t"/>
          <a:lstStyle/>
          <a:p>
            <a:pPr>
              <a:lnSpc>
                <a:spcPts val="2167"/>
              </a:lnSpc>
            </a:pPr>
            <a:r>
              <a:rPr lang="en-US" sz="3200" dirty="0">
                <a:solidFill>
                  <a:srgbClr val="1F1E1E"/>
                </a:solidFill>
                <a:latin typeface="Calibri" panose="020F0502020204030204" pitchFamily="34" charset="0"/>
                <a:ea typeface="Calibri" panose="020F0502020204030204" pitchFamily="34" charset="0"/>
                <a:cs typeface="Calibri" panose="020F0502020204030204" pitchFamily="34" charset="0"/>
              </a:rPr>
              <a:t>Remember</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 7"/>
          <p:cNvSpPr/>
          <p:nvPr/>
        </p:nvSpPr>
        <p:spPr>
          <a:xfrm>
            <a:off x="8618711" y="3429000"/>
            <a:ext cx="2880718" cy="1477863"/>
          </a:xfrm>
          <a:prstGeom prst="rect">
            <a:avLst/>
          </a:prstGeom>
          <a:noFill/>
          <a:ln/>
        </p:spPr>
        <p:txBody>
          <a:bodyPr wrap="square" lIns="0" tIns="0" rIns="0" bIns="0" rtlCol="0" anchor="t"/>
          <a:lstStyle/>
          <a:p>
            <a:r>
              <a:rPr lang="en-US" sz="2400" dirty="0">
                <a:solidFill>
                  <a:srgbClr val="3B3535"/>
                </a:solidFill>
                <a:latin typeface="Calibri" panose="020F0502020204030204" pitchFamily="34" charset="0"/>
                <a:ea typeface="Calibri" panose="020F0502020204030204" pitchFamily="34" charset="0"/>
                <a:cs typeface="Calibri" panose="020F0502020204030204" pitchFamily="34" charset="0"/>
              </a:rPr>
              <a:t>If communication feels unclear, it does not mean you are failing. It means you may need to </a:t>
            </a:r>
            <a:r>
              <a:rPr lang="en-US" sz="2400" b="1" dirty="0">
                <a:solidFill>
                  <a:srgbClr val="3B3535"/>
                </a:solidFill>
                <a:latin typeface="Calibri" panose="020F0502020204030204" pitchFamily="34" charset="0"/>
                <a:ea typeface="Calibri" panose="020F0502020204030204" pitchFamily="34" charset="0"/>
                <a:cs typeface="Calibri" panose="020F0502020204030204" pitchFamily="34" charset="0"/>
              </a:rPr>
              <a:t>read the context, ask questions, and check expectations.</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r="30662" b="30662"/>
          <a:stretch>
            <a:fillRect/>
          </a:stretch>
        </p:blipFill>
        <p:spPr>
          <a:xfrm>
            <a:off x="7620000" y="0"/>
            <a:ext cx="4572000" cy="6858000"/>
          </a:xfrm>
          <a:prstGeom prst="rect">
            <a:avLst/>
          </a:prstGeom>
        </p:spPr>
      </p:pic>
      <p:sp>
        <p:nvSpPr>
          <p:cNvPr id="3" name="Text 0"/>
          <p:cNvSpPr/>
          <p:nvPr/>
        </p:nvSpPr>
        <p:spPr>
          <a:xfrm>
            <a:off x="332344" y="288826"/>
            <a:ext cx="6223794" cy="938808"/>
          </a:xfrm>
          <a:prstGeom prst="rect">
            <a:avLst/>
          </a:prstGeom>
          <a:noFill/>
          <a:ln>
            <a:noFill/>
          </a:ln>
        </p:spPr>
        <p:txBody>
          <a:bodyPr spcFirstLastPara="1" wrap="square" lIns="91425" tIns="45700" rIns="91425" bIns="45700" anchor="t" anchorCtr="0">
            <a:normAutofit fontScale="92500" lnSpcReduction="20000"/>
          </a:bodyPr>
          <a:lstStyle/>
          <a:p>
            <a:pPr marL="263525" indent="-34925">
              <a:lnSpc>
                <a:spcPct val="90000"/>
              </a:lnSpc>
              <a:spcBef>
                <a:spcPts val="1000"/>
              </a:spcBef>
              <a:buClr>
                <a:srgbClr val="E36C34"/>
              </a:buClr>
              <a:buSzPts val="3600"/>
            </a:pPr>
            <a:r>
              <a:rPr lang="en-US" sz="3600" b="1" dirty="0">
                <a:solidFill>
                  <a:srgbClr val="E36C34"/>
                </a:solidFill>
                <a:latin typeface="Calibri"/>
                <a:ea typeface="Calibri"/>
                <a:cs typeface="Calibri"/>
              </a:rPr>
              <a:t>Receiving Feedback and Asking Questions</a:t>
            </a:r>
          </a:p>
        </p:txBody>
      </p:sp>
      <p:sp>
        <p:nvSpPr>
          <p:cNvPr id="4" name="Text 1"/>
          <p:cNvSpPr/>
          <p:nvPr/>
        </p:nvSpPr>
        <p:spPr>
          <a:xfrm>
            <a:off x="698104" y="1371204"/>
            <a:ext cx="6223794" cy="459383"/>
          </a:xfrm>
          <a:prstGeom prst="rect">
            <a:avLst/>
          </a:prstGeom>
          <a:noFill/>
          <a:ln/>
        </p:spPr>
        <p:txBody>
          <a:bodyPr wrap="square" lIns="0" tIns="0" rIns="0" bIns="0" rtlCol="0" anchor="t"/>
          <a:lstStyle/>
          <a:p>
            <a:pPr>
              <a:lnSpc>
                <a:spcPts val="1792"/>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Feedback is not always given as a clear instruction. Sometimes it is implied through </a:t>
            </a:r>
            <a:r>
              <a:rPr lang="en-US" sz="2000" b="1" dirty="0">
                <a:solidFill>
                  <a:srgbClr val="3B3535"/>
                </a:solidFill>
                <a:latin typeface="Calibri" panose="020F0502020204030204" pitchFamily="34" charset="0"/>
                <a:ea typeface="Calibri" panose="020F0502020204030204" pitchFamily="34" charset="0"/>
                <a:cs typeface="Calibri" panose="020F0502020204030204" pitchFamily="34" charset="0"/>
              </a:rPr>
              <a:t>small comments, silence, or suggestions.</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5" name="Shape 2"/>
          <p:cNvSpPr/>
          <p:nvPr/>
        </p:nvSpPr>
        <p:spPr>
          <a:xfrm>
            <a:off x="698104" y="2131815"/>
            <a:ext cx="6223794" cy="1104602"/>
          </a:xfrm>
          <a:prstGeom prst="roundRect">
            <a:avLst>
              <a:gd name="adj" fmla="val 10181"/>
            </a:avLst>
          </a:prstGeom>
          <a:solidFill>
            <a:srgbClr val="FFFAFA"/>
          </a:solidFill>
          <a:ln w="22860">
            <a:solidFill>
              <a:srgbClr val="D9CECE"/>
            </a:solidFill>
            <a:prstDash val="solid"/>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6" name="Shape 3"/>
          <p:cNvSpPr/>
          <p:nvPr/>
        </p:nvSpPr>
        <p:spPr>
          <a:xfrm>
            <a:off x="679053" y="2131814"/>
            <a:ext cx="76200" cy="1104603"/>
          </a:xfrm>
          <a:prstGeom prst="roundRect">
            <a:avLst>
              <a:gd name="adj" fmla="val 31415"/>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7" name="Text 4"/>
          <p:cNvSpPr/>
          <p:nvPr/>
        </p:nvSpPr>
        <p:spPr>
          <a:xfrm>
            <a:off x="878881" y="2325539"/>
            <a:ext cx="2931120" cy="234653"/>
          </a:xfrm>
          <a:prstGeom prst="rect">
            <a:avLst/>
          </a:prstGeom>
          <a:noFill/>
          <a:ln/>
        </p:spPr>
        <p:txBody>
          <a:bodyPr wrap="none" lIns="0" tIns="0" rIns="0" bIns="0" rtlCol="0" anchor="t"/>
          <a:lstStyle/>
          <a:p>
            <a:pPr>
              <a:lnSpc>
                <a:spcPts val="1833"/>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"What does success look like here?"</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8" name="Text 5"/>
          <p:cNvSpPr/>
          <p:nvPr/>
        </p:nvSpPr>
        <p:spPr>
          <a:xfrm>
            <a:off x="933847" y="2636787"/>
            <a:ext cx="5393691" cy="548631"/>
          </a:xfrm>
          <a:prstGeom prst="rect">
            <a:avLst/>
          </a:prstGeom>
          <a:noFill/>
          <a:ln/>
        </p:spPr>
        <p:txBody>
          <a:bodyPr wrap="none" lIns="0" tIns="0" rIns="0" bIns="0" rtlCol="0" anchor="t"/>
          <a:lstStyle/>
          <a:p>
            <a:pPr>
              <a:lnSpc>
                <a:spcPts val="1792"/>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Clarifies the standard you are being measured </a:t>
            </a:r>
          </a:p>
          <a:p>
            <a:pPr>
              <a:lnSpc>
                <a:spcPts val="1792"/>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against before you begin.</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9" name="Shape 6"/>
          <p:cNvSpPr/>
          <p:nvPr/>
        </p:nvSpPr>
        <p:spPr>
          <a:xfrm>
            <a:off x="698104" y="3364012"/>
            <a:ext cx="6223794" cy="898128"/>
          </a:xfrm>
          <a:prstGeom prst="roundRect">
            <a:avLst>
              <a:gd name="adj" fmla="val 10181"/>
            </a:avLst>
          </a:prstGeom>
          <a:solidFill>
            <a:srgbClr val="FFFAFA"/>
          </a:solidFill>
          <a:ln w="22860">
            <a:solidFill>
              <a:srgbClr val="D9CECE"/>
            </a:solidFill>
            <a:prstDash val="solid"/>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0" name="Shape 7"/>
          <p:cNvSpPr/>
          <p:nvPr/>
        </p:nvSpPr>
        <p:spPr>
          <a:xfrm>
            <a:off x="679053" y="3364012"/>
            <a:ext cx="76200" cy="898128"/>
          </a:xfrm>
          <a:prstGeom prst="roundRect">
            <a:avLst>
              <a:gd name="adj" fmla="val 31415"/>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1" name="Text 8"/>
          <p:cNvSpPr/>
          <p:nvPr/>
        </p:nvSpPr>
        <p:spPr>
          <a:xfrm>
            <a:off x="933847" y="3491607"/>
            <a:ext cx="3004840" cy="234653"/>
          </a:xfrm>
          <a:prstGeom prst="rect">
            <a:avLst/>
          </a:prstGeom>
          <a:noFill/>
          <a:ln/>
        </p:spPr>
        <p:txBody>
          <a:bodyPr wrap="none" lIns="0" tIns="0" rIns="0" bIns="0" rtlCol="0" anchor="t"/>
          <a:lstStyle/>
          <a:p>
            <a:pPr>
              <a:lnSpc>
                <a:spcPts val="1833"/>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"Is there a preferred way to do this?"</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 9"/>
          <p:cNvSpPr/>
          <p:nvPr/>
        </p:nvSpPr>
        <p:spPr>
          <a:xfrm>
            <a:off x="933847" y="3754984"/>
            <a:ext cx="5809457" cy="229692"/>
          </a:xfrm>
          <a:prstGeom prst="rect">
            <a:avLst/>
          </a:prstGeom>
          <a:noFill/>
          <a:ln/>
        </p:spPr>
        <p:txBody>
          <a:bodyPr wrap="none" lIns="0" tIns="0" rIns="0" bIns="0" rtlCol="0" anchor="t"/>
          <a:lstStyle/>
          <a:p>
            <a:pPr>
              <a:lnSpc>
                <a:spcPts val="1792"/>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Uncovers unspoken norms or processes that may not </a:t>
            </a:r>
          </a:p>
          <a:p>
            <a:pPr>
              <a:lnSpc>
                <a:spcPts val="1792"/>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be written down.</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3" name="Shape 10"/>
          <p:cNvSpPr/>
          <p:nvPr/>
        </p:nvSpPr>
        <p:spPr>
          <a:xfrm>
            <a:off x="717153" y="4347071"/>
            <a:ext cx="6223794" cy="940791"/>
          </a:xfrm>
          <a:prstGeom prst="roundRect">
            <a:avLst>
              <a:gd name="adj" fmla="val 10181"/>
            </a:avLst>
          </a:prstGeom>
          <a:solidFill>
            <a:srgbClr val="FFFAFA"/>
          </a:solidFill>
          <a:ln w="22860">
            <a:solidFill>
              <a:srgbClr val="D9CECE"/>
            </a:solidFill>
            <a:prstDash val="solid"/>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4" name="Shape 11"/>
          <p:cNvSpPr/>
          <p:nvPr/>
        </p:nvSpPr>
        <p:spPr>
          <a:xfrm>
            <a:off x="679053" y="4389735"/>
            <a:ext cx="76200" cy="898128"/>
          </a:xfrm>
          <a:prstGeom prst="roundRect">
            <a:avLst>
              <a:gd name="adj" fmla="val 31415"/>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5" name="Text 12"/>
          <p:cNvSpPr/>
          <p:nvPr/>
        </p:nvSpPr>
        <p:spPr>
          <a:xfrm>
            <a:off x="933847" y="4466333"/>
            <a:ext cx="2733378" cy="234653"/>
          </a:xfrm>
          <a:prstGeom prst="rect">
            <a:avLst/>
          </a:prstGeom>
          <a:noFill/>
          <a:ln/>
        </p:spPr>
        <p:txBody>
          <a:bodyPr wrap="none" lIns="0" tIns="0" rIns="0" bIns="0" rtlCol="0" anchor="t"/>
          <a:lstStyle/>
          <a:p>
            <a:pPr>
              <a:lnSpc>
                <a:spcPts val="1833"/>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"Can I check my understanding?"</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6" name="Text 13"/>
          <p:cNvSpPr/>
          <p:nvPr/>
        </p:nvSpPr>
        <p:spPr>
          <a:xfrm>
            <a:off x="933847" y="4767322"/>
            <a:ext cx="5809457" cy="229692"/>
          </a:xfrm>
          <a:prstGeom prst="rect">
            <a:avLst/>
          </a:prstGeom>
          <a:noFill/>
          <a:ln/>
        </p:spPr>
        <p:txBody>
          <a:bodyPr wrap="none" lIns="0" tIns="0" rIns="0" bIns="0" rtlCol="0" anchor="t"/>
          <a:lstStyle/>
          <a:p>
            <a:pPr>
              <a:lnSpc>
                <a:spcPts val="1792"/>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Confirms alignment and prevents costly </a:t>
            </a:r>
          </a:p>
          <a:p>
            <a:pPr>
              <a:lnSpc>
                <a:spcPts val="1792"/>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misunderstandings later on.</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7" name="Shape 14"/>
          <p:cNvSpPr/>
          <p:nvPr/>
        </p:nvSpPr>
        <p:spPr>
          <a:xfrm>
            <a:off x="698104" y="5431433"/>
            <a:ext cx="6223794" cy="967083"/>
          </a:xfrm>
          <a:prstGeom prst="roundRect">
            <a:avLst>
              <a:gd name="adj" fmla="val 2914"/>
            </a:avLst>
          </a:prstGeom>
          <a:solidFill>
            <a:srgbClr val="C9636E"/>
          </a:solidFill>
          <a:ln/>
        </p:spPr>
        <p:txBody>
          <a:bodyPr/>
          <a:lstStyle/>
          <a:p>
            <a:endParaRPr lang="de-DE" sz="20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8" name="Image 1" descr="preencoded.png"/>
          <p:cNvPicPr>
            <a:picLocks noChangeAspect="1"/>
          </p:cNvPicPr>
          <p:nvPr/>
        </p:nvPicPr>
        <p:blipFill>
          <a:blip r:embed="rId4"/>
          <a:stretch>
            <a:fillRect/>
          </a:stretch>
        </p:blipFill>
        <p:spPr>
          <a:xfrm>
            <a:off x="857647" y="5656362"/>
            <a:ext cx="199430" cy="159544"/>
          </a:xfrm>
          <a:prstGeom prst="rect">
            <a:avLst/>
          </a:prstGeom>
          <a:solidFill>
            <a:schemeClr val="bg1"/>
          </a:solidFill>
          <a:ln>
            <a:solidFill>
              <a:schemeClr val="bg1"/>
            </a:solidFill>
          </a:ln>
        </p:spPr>
      </p:pic>
      <p:sp>
        <p:nvSpPr>
          <p:cNvPr id="19" name="Text 15"/>
          <p:cNvSpPr/>
          <p:nvPr/>
        </p:nvSpPr>
        <p:spPr>
          <a:xfrm>
            <a:off x="1216620" y="5598914"/>
            <a:ext cx="5545733" cy="459383"/>
          </a:xfrm>
          <a:prstGeom prst="rect">
            <a:avLst/>
          </a:prstGeom>
          <a:noFill/>
          <a:ln/>
        </p:spPr>
        <p:txBody>
          <a:bodyPr wrap="square" lIns="0" tIns="0" rIns="0" bIns="0" rtlCol="0" anchor="t"/>
          <a:lstStyle/>
          <a:p>
            <a:pPr>
              <a:lnSpc>
                <a:spcPts val="1792"/>
              </a:lnSpc>
            </a:pP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Asking questions is professional. It shows that you want to do the work well and avoid misunderstandings.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 0"/>
          <p:cNvSpPr/>
          <p:nvPr/>
        </p:nvSpPr>
        <p:spPr>
          <a:xfrm>
            <a:off x="333871" y="579438"/>
            <a:ext cx="5895182" cy="557312"/>
          </a:xfrm>
          <a:prstGeom prst="rect">
            <a:avLst/>
          </a:prstGeom>
          <a:noFill/>
          <a:ln>
            <a:noFill/>
          </a:ln>
        </p:spPr>
        <p:txBody>
          <a:bodyPr spcFirstLastPara="1" wrap="square" lIns="91425" tIns="45700" rIns="91425" bIns="45700" anchor="t" anchorCtr="0">
            <a:normAutofit fontScale="85000" lnSpcReduction="20000"/>
          </a:bodyPr>
          <a:lstStyle/>
          <a:p>
            <a:pPr marL="263525" indent="-34925">
              <a:lnSpc>
                <a:spcPct val="90000"/>
              </a:lnSpc>
              <a:spcBef>
                <a:spcPts val="1000"/>
              </a:spcBef>
              <a:buClr>
                <a:srgbClr val="E36C34"/>
              </a:buClr>
              <a:buSzPts val="3600"/>
            </a:pPr>
            <a:r>
              <a:rPr lang="en-US" sz="3600" b="1" dirty="0">
                <a:solidFill>
                  <a:srgbClr val="E36C34"/>
                </a:solidFill>
                <a:latin typeface="Calibri"/>
                <a:ea typeface="Calibri"/>
                <a:cs typeface="Calibri"/>
              </a:rPr>
              <a:t>Giving Feedback Respectfully</a:t>
            </a:r>
          </a:p>
        </p:txBody>
      </p:sp>
      <p:sp>
        <p:nvSpPr>
          <p:cNvPr id="3" name="Text 1"/>
          <p:cNvSpPr/>
          <p:nvPr/>
        </p:nvSpPr>
        <p:spPr>
          <a:xfrm>
            <a:off x="698104" y="1339255"/>
            <a:ext cx="10751345" cy="687586"/>
          </a:xfrm>
          <a:prstGeom prst="rect">
            <a:avLst/>
          </a:prstGeom>
          <a:noFill/>
          <a:ln/>
        </p:spPr>
        <p:txBody>
          <a:bodyPr wrap="none" lIns="0" tIns="0" rIns="0" bIns="0" rtlCol="0" anchor="t"/>
          <a:lstStyle/>
          <a:p>
            <a:pPr>
              <a:lnSpc>
                <a:spcPts val="2292"/>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When giving feedback, it helps to use a safe, clear structure that keeps the conversation focused on </a:t>
            </a:r>
          </a:p>
          <a:p>
            <a:pPr>
              <a:lnSpc>
                <a:spcPts val="2292"/>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facts and shared solutions.</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4" name="Shape 2"/>
          <p:cNvSpPr/>
          <p:nvPr/>
        </p:nvSpPr>
        <p:spPr>
          <a:xfrm>
            <a:off x="698104" y="2322413"/>
            <a:ext cx="2493368" cy="2019895"/>
          </a:xfrm>
          <a:prstGeom prst="roundRect">
            <a:avLst>
              <a:gd name="adj" fmla="val 1407"/>
            </a:avLst>
          </a:prstGeom>
          <a:solidFill>
            <a:srgbClr val="F3E8E8"/>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5" name="Text 3"/>
          <p:cNvSpPr/>
          <p:nvPr/>
        </p:nvSpPr>
        <p:spPr>
          <a:xfrm>
            <a:off x="887611" y="2511921"/>
            <a:ext cx="2114352" cy="278607"/>
          </a:xfrm>
          <a:prstGeom prst="rect">
            <a:avLst/>
          </a:prstGeom>
          <a:noFill/>
          <a:ln/>
        </p:spPr>
        <p:txBody>
          <a:bodyPr wrap="none" lIns="0" tIns="0" rIns="0" bIns="0" rtlCol="0" anchor="t"/>
          <a:lstStyle/>
          <a:p>
            <a:pPr>
              <a:lnSpc>
                <a:spcPts val="2167"/>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Observation</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6" name="Text 4"/>
          <p:cNvSpPr/>
          <p:nvPr/>
        </p:nvSpPr>
        <p:spPr>
          <a:xfrm>
            <a:off x="887611" y="2970510"/>
            <a:ext cx="2114352" cy="1182291"/>
          </a:xfrm>
          <a:prstGeom prst="rect">
            <a:avLst/>
          </a:prstGeom>
          <a:noFill/>
          <a:ln/>
        </p:spPr>
        <p:txBody>
          <a:bodyPr wrap="square" lIns="0" tIns="0" rIns="0" bIns="0" rtlCol="0" anchor="t"/>
          <a:lstStyle/>
          <a:p>
            <a:pPr>
              <a:lnSpc>
                <a:spcPts val="2292"/>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What happened? Describe the situation factually, without judgement.</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7" name="Shape 5"/>
          <p:cNvSpPr/>
          <p:nvPr/>
        </p:nvSpPr>
        <p:spPr>
          <a:xfrm>
            <a:off x="3371454" y="2322413"/>
            <a:ext cx="2493368" cy="2019895"/>
          </a:xfrm>
          <a:prstGeom prst="roundRect">
            <a:avLst>
              <a:gd name="adj" fmla="val 1407"/>
            </a:avLst>
          </a:prstGeom>
          <a:solidFill>
            <a:srgbClr val="F3E8E8"/>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8" name="Text 6"/>
          <p:cNvSpPr/>
          <p:nvPr/>
        </p:nvSpPr>
        <p:spPr>
          <a:xfrm>
            <a:off x="3560961" y="2511921"/>
            <a:ext cx="2114352" cy="278607"/>
          </a:xfrm>
          <a:prstGeom prst="rect">
            <a:avLst/>
          </a:prstGeom>
          <a:noFill/>
          <a:ln/>
        </p:spPr>
        <p:txBody>
          <a:bodyPr wrap="none" lIns="0" tIns="0" rIns="0" bIns="0" rtlCol="0" anchor="t"/>
          <a:lstStyle/>
          <a:p>
            <a:pPr>
              <a:lnSpc>
                <a:spcPts val="2167"/>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Impact</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9" name="Text 7"/>
          <p:cNvSpPr/>
          <p:nvPr/>
        </p:nvSpPr>
        <p:spPr>
          <a:xfrm>
            <a:off x="3560961" y="2970510"/>
            <a:ext cx="2114352" cy="886718"/>
          </a:xfrm>
          <a:prstGeom prst="rect">
            <a:avLst/>
          </a:prstGeom>
          <a:noFill/>
          <a:ln/>
        </p:spPr>
        <p:txBody>
          <a:bodyPr wrap="square" lIns="0" tIns="0" rIns="0" bIns="0" rtlCol="0" anchor="t"/>
          <a:lstStyle/>
          <a:p>
            <a:pPr>
              <a:lnSpc>
                <a:spcPts val="2292"/>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Why does it matter? Explain the effect on your work or the team.</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0" name="Shape 8"/>
          <p:cNvSpPr/>
          <p:nvPr/>
        </p:nvSpPr>
        <p:spPr>
          <a:xfrm>
            <a:off x="698104" y="4522292"/>
            <a:ext cx="5166718" cy="1428750"/>
          </a:xfrm>
          <a:prstGeom prst="roundRect">
            <a:avLst>
              <a:gd name="adj" fmla="val 1990"/>
            </a:avLst>
          </a:prstGeom>
          <a:solidFill>
            <a:srgbClr val="F3E8E8"/>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1" name="Text 9"/>
          <p:cNvSpPr/>
          <p:nvPr/>
        </p:nvSpPr>
        <p:spPr>
          <a:xfrm>
            <a:off x="887611" y="4711799"/>
            <a:ext cx="2229445" cy="278607"/>
          </a:xfrm>
          <a:prstGeom prst="rect">
            <a:avLst/>
          </a:prstGeom>
          <a:noFill/>
          <a:ln/>
        </p:spPr>
        <p:txBody>
          <a:bodyPr wrap="none" lIns="0" tIns="0" rIns="0" bIns="0" rtlCol="0" anchor="t"/>
          <a:lstStyle/>
          <a:p>
            <a:pPr>
              <a:lnSpc>
                <a:spcPts val="2167"/>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Request</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 10"/>
          <p:cNvSpPr/>
          <p:nvPr/>
        </p:nvSpPr>
        <p:spPr>
          <a:xfrm>
            <a:off x="887611" y="5170388"/>
            <a:ext cx="4787702" cy="591145"/>
          </a:xfrm>
          <a:prstGeom prst="rect">
            <a:avLst/>
          </a:prstGeom>
          <a:noFill/>
          <a:ln/>
        </p:spPr>
        <p:txBody>
          <a:bodyPr wrap="square" lIns="0" tIns="0" rIns="0" bIns="0" rtlCol="0" anchor="t"/>
          <a:lstStyle/>
          <a:p>
            <a:pPr>
              <a:lnSpc>
                <a:spcPts val="2292"/>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What could change? Suggest a concrete, forward-looking action.</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3" name="Text 11"/>
          <p:cNvSpPr/>
          <p:nvPr/>
        </p:nvSpPr>
        <p:spPr>
          <a:xfrm>
            <a:off x="6333530" y="2299891"/>
            <a:ext cx="2229445" cy="278607"/>
          </a:xfrm>
          <a:prstGeom prst="rect">
            <a:avLst/>
          </a:prstGeom>
          <a:noFill/>
          <a:ln/>
        </p:spPr>
        <p:txBody>
          <a:bodyPr wrap="none" lIns="0" tIns="0" rIns="0" bIns="0" rtlCol="0" anchor="t"/>
          <a:lstStyle/>
          <a:p>
            <a:pPr>
              <a:lnSpc>
                <a:spcPts val="2167"/>
              </a:lnSpc>
            </a:pPr>
            <a:r>
              <a:rPr lang="en-US" sz="2000" dirty="0">
                <a:solidFill>
                  <a:srgbClr val="1F1E1E"/>
                </a:solidFill>
                <a:latin typeface="Calibri" panose="020F0502020204030204" pitchFamily="34" charset="0"/>
                <a:ea typeface="Calibri" panose="020F0502020204030204" pitchFamily="34" charset="0"/>
                <a:cs typeface="Calibri" panose="020F0502020204030204" pitchFamily="34" charset="0"/>
              </a:rPr>
              <a:t>Example in Practice</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4" name="Text 12"/>
          <p:cNvSpPr/>
          <p:nvPr/>
        </p:nvSpPr>
        <p:spPr>
          <a:xfrm>
            <a:off x="6617792" y="2781003"/>
            <a:ext cx="4882456" cy="591145"/>
          </a:xfrm>
          <a:prstGeom prst="rect">
            <a:avLst/>
          </a:prstGeom>
          <a:noFill/>
          <a:ln/>
        </p:spPr>
        <p:txBody>
          <a:bodyPr wrap="square" lIns="0" tIns="0" rIns="0" bIns="0" rtlCol="0" anchor="t"/>
          <a:lstStyle/>
          <a:p>
            <a:pPr>
              <a:lnSpc>
                <a:spcPts val="2292"/>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"I noticed the deadline changed. This affected my planning. Could we agree on earlier notice next time?"</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5" name="Shape 13"/>
          <p:cNvSpPr/>
          <p:nvPr/>
        </p:nvSpPr>
        <p:spPr>
          <a:xfrm>
            <a:off x="6333530" y="2781003"/>
            <a:ext cx="25400" cy="591145"/>
          </a:xfrm>
          <a:prstGeom prst="rect">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6" name="Text 14"/>
          <p:cNvSpPr/>
          <p:nvPr/>
        </p:nvSpPr>
        <p:spPr>
          <a:xfrm>
            <a:off x="6321466" y="4152801"/>
            <a:ext cx="5166718" cy="886718"/>
          </a:xfrm>
          <a:prstGeom prst="rect">
            <a:avLst/>
          </a:prstGeom>
          <a:noFill/>
          <a:ln/>
        </p:spPr>
        <p:txBody>
          <a:bodyPr wrap="square" lIns="0" tIns="0" rIns="0" bIns="0" rtlCol="0" anchor="t"/>
          <a:lstStyle/>
          <a:p>
            <a:pPr>
              <a:lnSpc>
                <a:spcPts val="2292"/>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When hierarchy is involved, focus on </a:t>
            </a:r>
            <a:r>
              <a:rPr lang="en-US" sz="2000" b="1" dirty="0">
                <a:solidFill>
                  <a:srgbClr val="3B3535"/>
                </a:solidFill>
                <a:latin typeface="Calibri" panose="020F0502020204030204" pitchFamily="34" charset="0"/>
                <a:ea typeface="Calibri" panose="020F0502020204030204" pitchFamily="34" charset="0"/>
                <a:cs typeface="Calibri" panose="020F0502020204030204" pitchFamily="34" charset="0"/>
              </a:rPr>
              <a:t>questions, facts, and shared solutions.</a:t>
            </a: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 This helps you disagree professionally without making the situation personal.</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3d4f38c24b4_1_57"/>
          <p:cNvSpPr txBox="1">
            <a:spLocks noGrp="1"/>
          </p:cNvSpPr>
          <p:nvPr>
            <p:ph type="body" idx="1"/>
          </p:nvPr>
        </p:nvSpPr>
        <p:spPr>
          <a:xfrm>
            <a:off x="607555" y="587575"/>
            <a:ext cx="5727900" cy="9363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C9636E"/>
              </a:buClr>
              <a:buSzPts val="3600"/>
              <a:buFont typeface="Arial"/>
              <a:buNone/>
            </a:pPr>
            <a:r>
              <a:rPr lang="en-US" dirty="0"/>
              <a:t>Activity 2</a:t>
            </a:r>
            <a:endParaRPr dirty="0"/>
          </a:p>
          <a:p>
            <a:pPr marL="0" lvl="0" indent="0" algn="l" rtl="0">
              <a:lnSpc>
                <a:spcPct val="90000"/>
              </a:lnSpc>
              <a:spcBef>
                <a:spcPts val="1000"/>
              </a:spcBef>
              <a:spcAft>
                <a:spcPts val="0"/>
              </a:spcAft>
              <a:buClr>
                <a:srgbClr val="C9636E"/>
              </a:buClr>
              <a:buSzPts val="3600"/>
              <a:buNone/>
            </a:pPr>
            <a:endParaRPr dirty="0"/>
          </a:p>
        </p:txBody>
      </p:sp>
      <p:sp>
        <p:nvSpPr>
          <p:cNvPr id="221" name="Google Shape;221;g3d4f38c24b4_1_57"/>
          <p:cNvSpPr txBox="1">
            <a:spLocks noGrp="1"/>
          </p:cNvSpPr>
          <p:nvPr>
            <p:ph type="body" idx="3"/>
          </p:nvPr>
        </p:nvSpPr>
        <p:spPr>
          <a:xfrm>
            <a:off x="607553" y="2016633"/>
            <a:ext cx="5881800" cy="410280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None/>
            </a:pPr>
            <a:r>
              <a:rPr lang="en-US" b="1" dirty="0"/>
              <a:t>Activity: Communication Practice</a:t>
            </a:r>
            <a:endParaRPr b="1" dirty="0"/>
          </a:p>
          <a:p>
            <a:pPr marL="228600" lvl="0" indent="-228600" algn="l" rtl="0">
              <a:spcBef>
                <a:spcPts val="0"/>
              </a:spcBef>
              <a:spcAft>
                <a:spcPts val="0"/>
              </a:spcAft>
              <a:buNone/>
            </a:pPr>
            <a:endParaRPr dirty="0"/>
          </a:p>
          <a:p>
            <a:pPr marL="457200" lvl="0" indent="-381000" algn="l" rtl="0">
              <a:spcBef>
                <a:spcPts val="0"/>
              </a:spcBef>
              <a:spcAft>
                <a:spcPts val="0"/>
              </a:spcAft>
              <a:buSzPts val="2400"/>
              <a:buFont typeface="Wingdings" panose="05000000000000000000" pitchFamily="2" charset="2"/>
              <a:buChar char="ü"/>
            </a:pPr>
            <a:r>
              <a:rPr lang="en-US" dirty="0"/>
              <a:t>Practice asking a question:</a:t>
            </a:r>
            <a:endParaRPr dirty="0"/>
          </a:p>
          <a:p>
            <a:pPr marL="0" lvl="0" indent="0" algn="l" rtl="0">
              <a:spcBef>
                <a:spcPts val="0"/>
              </a:spcBef>
              <a:spcAft>
                <a:spcPts val="0"/>
              </a:spcAft>
            </a:pPr>
            <a:r>
              <a:rPr lang="en-US" dirty="0"/>
              <a:t>“Can I check my understanding?”</a:t>
            </a:r>
            <a:endParaRPr dirty="0"/>
          </a:p>
          <a:p>
            <a:pPr marL="342900" lvl="0" indent="-342900" algn="l" rtl="0">
              <a:spcBef>
                <a:spcPts val="0"/>
              </a:spcBef>
              <a:spcAft>
                <a:spcPts val="0"/>
              </a:spcAft>
              <a:buFont typeface="Wingdings" panose="05000000000000000000" pitchFamily="2" charset="2"/>
              <a:buChar char="ü"/>
            </a:pPr>
            <a:endParaRPr dirty="0"/>
          </a:p>
          <a:p>
            <a:pPr marL="457200" lvl="0" indent="-381000" algn="l" rtl="0">
              <a:spcBef>
                <a:spcPts val="0"/>
              </a:spcBef>
              <a:spcAft>
                <a:spcPts val="0"/>
              </a:spcAft>
              <a:buSzPts val="2400"/>
              <a:buFont typeface="Wingdings" panose="05000000000000000000" pitchFamily="2" charset="2"/>
              <a:buChar char="ü"/>
            </a:pPr>
            <a:r>
              <a:rPr lang="en-US" dirty="0"/>
              <a:t>Practice giving feedback using:</a:t>
            </a:r>
            <a:endParaRPr dirty="0"/>
          </a:p>
          <a:p>
            <a:pPr marL="0" lvl="0" indent="0" algn="l" rtl="0">
              <a:lnSpc>
                <a:spcPct val="103333"/>
              </a:lnSpc>
              <a:spcBef>
                <a:spcPts val="0"/>
              </a:spcBef>
              <a:spcAft>
                <a:spcPts val="0"/>
              </a:spcAft>
              <a:buClr>
                <a:srgbClr val="633547"/>
              </a:buClr>
              <a:buSzPts val="2400"/>
            </a:pPr>
            <a:r>
              <a:rPr lang="en-US" dirty="0"/>
              <a:t>Observation – Impact – Request</a:t>
            </a:r>
            <a:endParaRPr dirty="0"/>
          </a:p>
        </p:txBody>
      </p:sp>
      <p:pic>
        <p:nvPicPr>
          <p:cNvPr id="222" name="Google Shape;222;g3d4f38c24b4_1_57"/>
          <p:cNvPicPr preferRelativeResize="0">
            <a:picLocks noGrp="1"/>
          </p:cNvPicPr>
          <p:nvPr>
            <p:ph type="pic" idx="2"/>
          </p:nvPr>
        </p:nvPicPr>
        <p:blipFill rotWithShape="1">
          <a:blip r:embed="rId3">
            <a:alphaModFix/>
          </a:blip>
          <a:srcRect l="7720" r="7720"/>
          <a:stretch/>
        </p:blipFill>
        <p:spPr>
          <a:xfrm>
            <a:off x="7735037" y="1373925"/>
            <a:ext cx="2444126" cy="4336988"/>
          </a:xfrm>
          <a:prstGeom prst="rect">
            <a:avLst/>
          </a:prstGeom>
          <a:solidFill>
            <a:srgbClr val="D8D8D8"/>
          </a:solid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45"/>
          <p:cNvSpPr txBox="1">
            <a:spLocks noGrp="1"/>
          </p:cNvSpPr>
          <p:nvPr>
            <p:ph type="body" idx="1"/>
          </p:nvPr>
        </p:nvSpPr>
        <p:spPr>
          <a:xfrm>
            <a:off x="7764874" y="730800"/>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4000"/>
              <a:buNone/>
            </a:pPr>
            <a:r>
              <a:rPr lang="en-US"/>
              <a:t>03</a:t>
            </a:r>
            <a:endParaRPr/>
          </a:p>
        </p:txBody>
      </p:sp>
      <p:sp>
        <p:nvSpPr>
          <p:cNvPr id="229" name="Google Shape;229;p45"/>
          <p:cNvSpPr>
            <a:spLocks noGrp="1"/>
          </p:cNvSpPr>
          <p:nvPr>
            <p:ph type="pic" idx="2"/>
          </p:nvPr>
        </p:nvSpPr>
        <p:spPr>
          <a:xfrm>
            <a:off x="238772" y="2626822"/>
            <a:ext cx="7708195" cy="3396829"/>
          </a:xfrm>
          <a:prstGeom prst="rect">
            <a:avLst/>
          </a:prstGeom>
          <a:solidFill>
            <a:srgbClr val="BFBFBF"/>
          </a:solidFill>
          <a:ln>
            <a:noFill/>
          </a:ln>
        </p:spPr>
        <p:txBody>
          <a:bodyPr/>
          <a:lstStyle/>
          <a:p>
            <a:endParaRPr lang="sv-SE"/>
          </a:p>
        </p:txBody>
      </p:sp>
      <p:pic>
        <p:nvPicPr>
          <p:cNvPr id="230" name="Google Shape;230;p45"/>
          <p:cNvPicPr preferRelativeResize="0"/>
          <p:nvPr/>
        </p:nvPicPr>
        <p:blipFill rotWithShape="1">
          <a:blip r:embed="rId3">
            <a:alphaModFix/>
          </a:blip>
          <a:srcRect l="108" r="108"/>
          <a:stretch/>
        </p:blipFill>
        <p:spPr>
          <a:xfrm>
            <a:off x="238772" y="2626821"/>
            <a:ext cx="7708195" cy="3396829"/>
          </a:xfrm>
          <a:prstGeom prst="rect">
            <a:avLst/>
          </a:prstGeom>
          <a:solidFill>
            <a:srgbClr val="BFBFBF"/>
          </a:solidFill>
          <a:ln>
            <a:solidFill>
              <a:srgbClr val="D9CECE"/>
            </a:solidFill>
          </a:ln>
          <a:scene3d>
            <a:camera prst="orthographicFront">
              <a:rot lat="0" lon="10800000" rev="0"/>
            </a:camera>
            <a:lightRig rig="threePt" dir="t"/>
          </a:scene3d>
        </p:spPr>
      </p:pic>
      <p:sp>
        <p:nvSpPr>
          <p:cNvPr id="231" name="Google Shape;231;p45"/>
          <p:cNvSpPr/>
          <p:nvPr/>
        </p:nvSpPr>
        <p:spPr>
          <a:xfrm>
            <a:off x="5906319" y="3603472"/>
            <a:ext cx="6198595" cy="86173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32" name="Google Shape;232;p45"/>
          <p:cNvSpPr txBox="1"/>
          <p:nvPr/>
        </p:nvSpPr>
        <p:spPr>
          <a:xfrm>
            <a:off x="5906318" y="3603473"/>
            <a:ext cx="6046909"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dirty="0">
                <a:solidFill>
                  <a:srgbClr val="E36C34"/>
                </a:solidFill>
                <a:latin typeface="Calibri"/>
                <a:ea typeface="Calibri"/>
                <a:cs typeface="Calibri"/>
                <a:sym typeface="Calibri"/>
              </a:rPr>
              <a:t>Resilience at Work</a:t>
            </a:r>
            <a:endParaRPr sz="3600" dirty="0"/>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87189" y="361701"/>
            <a:ext cx="5195451" cy="490835"/>
          </a:xfrm>
          <a:prstGeom prst="rect">
            <a:avLst/>
          </a:prstGeom>
          <a:noFill/>
          <a:ln>
            <a:noFill/>
          </a:ln>
        </p:spPr>
        <p:txBody>
          <a:bodyPr spcFirstLastPara="1" wrap="square" lIns="91425" tIns="45700" rIns="91425" bIns="45700" anchor="t" anchorCtr="0">
            <a:noAutofit/>
          </a:bodyPr>
          <a:lstStyle/>
          <a:p>
            <a:pPr marL="457200" indent="-228600">
              <a:lnSpc>
                <a:spcPct val="90000"/>
              </a:lnSpc>
              <a:spcBef>
                <a:spcPts val="1000"/>
              </a:spcBef>
              <a:buClr>
                <a:srgbClr val="C9636E"/>
              </a:buClr>
              <a:buSzPts val="3600"/>
            </a:pPr>
            <a:r>
              <a:rPr lang="en-US" sz="3600" b="1" dirty="0">
                <a:solidFill>
                  <a:srgbClr val="C9636E"/>
                </a:solidFill>
                <a:latin typeface="Calibri"/>
                <a:ea typeface="Calibri"/>
                <a:cs typeface="Calibri"/>
                <a:sym typeface="Calibri"/>
              </a:rPr>
              <a:t>Resilience at Work</a:t>
            </a:r>
          </a:p>
        </p:txBody>
      </p:sp>
      <p:sp>
        <p:nvSpPr>
          <p:cNvPr id="4" name="Text 1"/>
          <p:cNvSpPr/>
          <p:nvPr/>
        </p:nvSpPr>
        <p:spPr>
          <a:xfrm>
            <a:off x="687189" y="1143259"/>
            <a:ext cx="6245622" cy="735508"/>
          </a:xfrm>
          <a:prstGeom prst="rect">
            <a:avLst/>
          </a:prstGeom>
          <a:noFill/>
          <a:ln/>
        </p:spPr>
        <p:txBody>
          <a:bodyPr wrap="squar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Resilience is not about tolerating poor treatment or "being strong" in silence. At work, resilience means </a:t>
            </a:r>
            <a:r>
              <a:rPr lang="en-US" sz="2000" b="1" dirty="0">
                <a:solidFill>
                  <a:srgbClr val="3B3535"/>
                </a:solidFill>
                <a:latin typeface="Calibri" panose="020F0502020204030204" pitchFamily="34" charset="0"/>
                <a:ea typeface="Calibri" panose="020F0502020204030204" pitchFamily="34" charset="0"/>
                <a:cs typeface="Calibri" panose="020F0502020204030204" pitchFamily="34" charset="0"/>
              </a:rPr>
              <a:t>protecting your confidence, managing stress, and choosing responses</a:t>
            </a: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 that keep you safe and professional.</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5" name="Shape 2"/>
          <p:cNvSpPr/>
          <p:nvPr/>
        </p:nvSpPr>
        <p:spPr>
          <a:xfrm>
            <a:off x="687189" y="2494518"/>
            <a:ext cx="6245622" cy="908050"/>
          </a:xfrm>
          <a:prstGeom prst="roundRect">
            <a:avLst>
              <a:gd name="adj" fmla="val 2757"/>
            </a:avLst>
          </a:prstGeom>
          <a:solidFill>
            <a:srgbClr val="F3E8E8"/>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6" name="Text 3"/>
          <p:cNvSpPr/>
          <p:nvPr/>
        </p:nvSpPr>
        <p:spPr>
          <a:xfrm>
            <a:off x="854075" y="2661404"/>
            <a:ext cx="1963638" cy="245368"/>
          </a:xfrm>
          <a:prstGeom prst="rect">
            <a:avLst/>
          </a:prstGeom>
          <a:noFill/>
          <a:ln/>
        </p:spPr>
        <p:txBody>
          <a:bodyPr wrap="none" lIns="0" tIns="0" rIns="0" bIns="0" rtlCol="0" anchor="t"/>
          <a:lstStyle/>
          <a:p>
            <a:pPr>
              <a:lnSpc>
                <a:spcPts val="1917"/>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Pause</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7" name="Text 4"/>
          <p:cNvSpPr/>
          <p:nvPr/>
        </p:nvSpPr>
        <p:spPr>
          <a:xfrm>
            <a:off x="854075" y="2990513"/>
            <a:ext cx="5911850" cy="245169"/>
          </a:xfrm>
          <a:prstGeom prst="rect">
            <a:avLst/>
          </a:prstGeom>
          <a:noFill/>
          <a:ln/>
        </p:spPr>
        <p:txBody>
          <a:bodyPr wrap="none" lIns="0" tIns="0" rIns="0" bIns="0" rtlCol="0" anchor="t"/>
          <a:lstStyle/>
          <a:p>
            <a:pPr>
              <a:lnSpc>
                <a:spcPts val="1917"/>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Take a moment before reacting</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8" name="Shape 5"/>
          <p:cNvSpPr/>
          <p:nvPr/>
        </p:nvSpPr>
        <p:spPr>
          <a:xfrm>
            <a:off x="687189" y="3542169"/>
            <a:ext cx="6245622" cy="908050"/>
          </a:xfrm>
          <a:prstGeom prst="roundRect">
            <a:avLst>
              <a:gd name="adj" fmla="val 2757"/>
            </a:avLst>
          </a:prstGeom>
          <a:solidFill>
            <a:srgbClr val="F3E8E8"/>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9" name="Text 6"/>
          <p:cNvSpPr/>
          <p:nvPr/>
        </p:nvSpPr>
        <p:spPr>
          <a:xfrm>
            <a:off x="854075" y="3709055"/>
            <a:ext cx="1963638" cy="245368"/>
          </a:xfrm>
          <a:prstGeom prst="rect">
            <a:avLst/>
          </a:prstGeom>
          <a:noFill/>
          <a:ln/>
        </p:spPr>
        <p:txBody>
          <a:bodyPr wrap="none" lIns="0" tIns="0" rIns="0" bIns="0" rtlCol="0" anchor="t"/>
          <a:lstStyle/>
          <a:p>
            <a:pPr>
              <a:lnSpc>
                <a:spcPts val="1917"/>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Clarify</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 7"/>
          <p:cNvSpPr/>
          <p:nvPr/>
        </p:nvSpPr>
        <p:spPr>
          <a:xfrm>
            <a:off x="854075" y="4038164"/>
            <a:ext cx="5911850" cy="245169"/>
          </a:xfrm>
          <a:prstGeom prst="rect">
            <a:avLst/>
          </a:prstGeom>
          <a:noFill/>
          <a:ln/>
        </p:spPr>
        <p:txBody>
          <a:bodyPr wrap="none" lIns="0" tIns="0" rIns="0" bIns="0" rtlCol="0" anchor="t"/>
          <a:lstStyle/>
          <a:p>
            <a:pPr>
              <a:lnSpc>
                <a:spcPts val="1917"/>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Ask for clarification when needed</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1" name="Shape 8"/>
          <p:cNvSpPr/>
          <p:nvPr/>
        </p:nvSpPr>
        <p:spPr>
          <a:xfrm>
            <a:off x="687189" y="4589820"/>
            <a:ext cx="6245622" cy="908050"/>
          </a:xfrm>
          <a:prstGeom prst="roundRect">
            <a:avLst>
              <a:gd name="adj" fmla="val 2757"/>
            </a:avLst>
          </a:prstGeom>
          <a:solidFill>
            <a:srgbClr val="F3E8E8"/>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2" name="Text 9"/>
          <p:cNvSpPr/>
          <p:nvPr/>
        </p:nvSpPr>
        <p:spPr>
          <a:xfrm>
            <a:off x="854075" y="4756706"/>
            <a:ext cx="1963638" cy="245368"/>
          </a:xfrm>
          <a:prstGeom prst="rect">
            <a:avLst/>
          </a:prstGeom>
          <a:noFill/>
          <a:ln/>
        </p:spPr>
        <p:txBody>
          <a:bodyPr wrap="none" lIns="0" tIns="0" rIns="0" bIns="0" rtlCol="0" anchor="t"/>
          <a:lstStyle/>
          <a:p>
            <a:pPr>
              <a:lnSpc>
                <a:spcPts val="1917"/>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Name It</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3" name="Text 10"/>
          <p:cNvSpPr/>
          <p:nvPr/>
        </p:nvSpPr>
        <p:spPr>
          <a:xfrm>
            <a:off x="854075" y="5085815"/>
            <a:ext cx="5911850" cy="245169"/>
          </a:xfrm>
          <a:prstGeom prst="rect">
            <a:avLst/>
          </a:prstGeom>
          <a:noFill/>
          <a:ln/>
        </p:spPr>
        <p:txBody>
          <a:bodyPr wrap="none" lIns="0" tIns="0" rIns="0" bIns="0" rtlCol="0" anchor="t"/>
          <a:lstStyle/>
          <a:p>
            <a:pPr>
              <a:lnSpc>
                <a:spcPts val="1917"/>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Describe the impact of a situation</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4" name="Shape 11"/>
          <p:cNvSpPr/>
          <p:nvPr/>
        </p:nvSpPr>
        <p:spPr>
          <a:xfrm>
            <a:off x="687189" y="5637471"/>
            <a:ext cx="6245622" cy="908050"/>
          </a:xfrm>
          <a:prstGeom prst="roundRect">
            <a:avLst>
              <a:gd name="adj" fmla="val 2757"/>
            </a:avLst>
          </a:prstGeom>
          <a:solidFill>
            <a:srgbClr val="F3E8E8"/>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5" name="Text 12"/>
          <p:cNvSpPr/>
          <p:nvPr/>
        </p:nvSpPr>
        <p:spPr>
          <a:xfrm>
            <a:off x="854075" y="5804357"/>
            <a:ext cx="1963638" cy="245368"/>
          </a:xfrm>
          <a:prstGeom prst="rect">
            <a:avLst/>
          </a:prstGeom>
          <a:noFill/>
          <a:ln/>
        </p:spPr>
        <p:txBody>
          <a:bodyPr wrap="none" lIns="0" tIns="0" rIns="0" bIns="0" rtlCol="0" anchor="t"/>
          <a:lstStyle/>
          <a:p>
            <a:pPr>
              <a:lnSpc>
                <a:spcPts val="1917"/>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Seek Support</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6" name="Text 13"/>
          <p:cNvSpPr/>
          <p:nvPr/>
        </p:nvSpPr>
        <p:spPr>
          <a:xfrm>
            <a:off x="854075" y="6133466"/>
            <a:ext cx="5911850" cy="245169"/>
          </a:xfrm>
          <a:prstGeom prst="rect">
            <a:avLst/>
          </a:prstGeom>
          <a:noFill/>
          <a:ln/>
        </p:spPr>
        <p:txBody>
          <a:bodyPr wrap="none" lIns="0" tIns="0" rIns="0" bIns="0" rtlCol="0" anchor="t"/>
          <a:lstStyle/>
          <a:p>
            <a:pPr>
              <a:lnSpc>
                <a:spcPts val="1917"/>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Reach out when things feel difficult</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 0"/>
          <p:cNvSpPr/>
          <p:nvPr/>
        </p:nvSpPr>
        <p:spPr>
          <a:xfrm>
            <a:off x="269945" y="87560"/>
            <a:ext cx="4828937" cy="440035"/>
          </a:xfrm>
          <a:prstGeom prst="rect">
            <a:avLst/>
          </a:prstGeom>
          <a:noFill/>
          <a:ln>
            <a:noFill/>
          </a:ln>
        </p:spPr>
        <p:txBody>
          <a:bodyPr spcFirstLastPara="1" wrap="square" lIns="91425" tIns="45700" rIns="91425" bIns="45700" anchor="t" anchorCtr="0">
            <a:noAutofit/>
          </a:bodyPr>
          <a:lstStyle/>
          <a:p>
            <a:pPr marL="457200" indent="-228600">
              <a:lnSpc>
                <a:spcPct val="90000"/>
              </a:lnSpc>
              <a:spcBef>
                <a:spcPts val="1000"/>
              </a:spcBef>
              <a:buClr>
                <a:srgbClr val="C9636E"/>
              </a:buClr>
              <a:buSzPts val="3600"/>
            </a:pPr>
            <a:r>
              <a:rPr lang="en-US" sz="3600" b="1" dirty="0">
                <a:solidFill>
                  <a:srgbClr val="C9636E"/>
                </a:solidFill>
                <a:latin typeface="Calibri"/>
                <a:ea typeface="Calibri"/>
                <a:cs typeface="Calibri"/>
              </a:rPr>
              <a:t>Common Challenges</a:t>
            </a:r>
          </a:p>
        </p:txBody>
      </p:sp>
      <p:pic>
        <p:nvPicPr>
          <p:cNvPr id="3" name="Image 0" descr="Stressed woman facing computer"/>
          <p:cNvPicPr>
            <a:picLocks noChangeAspect="1"/>
          </p:cNvPicPr>
          <p:nvPr/>
        </p:nvPicPr>
        <p:blipFill>
          <a:blip r:embed="rId3"/>
          <a:srcRect/>
          <a:stretch/>
        </p:blipFill>
        <p:spPr>
          <a:xfrm>
            <a:off x="1029996" y="1020810"/>
            <a:ext cx="3871136" cy="2580506"/>
          </a:xfrm>
          <a:prstGeom prst="rect">
            <a:avLst/>
          </a:prstGeom>
        </p:spPr>
      </p:pic>
      <p:sp>
        <p:nvSpPr>
          <p:cNvPr id="4" name="Text 1"/>
          <p:cNvSpPr/>
          <p:nvPr/>
        </p:nvSpPr>
        <p:spPr>
          <a:xfrm>
            <a:off x="5621398" y="950070"/>
            <a:ext cx="6207759" cy="628353"/>
          </a:xfrm>
          <a:prstGeom prst="rect">
            <a:avLst/>
          </a:prstGeom>
          <a:noFill/>
          <a:ln/>
        </p:spPr>
        <p:txBody>
          <a:bodyPr wrap="squar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Some women may face extra pressure when entering a new workplace, especially in a new country, sector, or language environment. These experiences are real — and the responsibility is not only on the individual.</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5" name="Shape 2"/>
          <p:cNvSpPr/>
          <p:nvPr/>
        </p:nvSpPr>
        <p:spPr>
          <a:xfrm>
            <a:off x="5628640" y="2343050"/>
            <a:ext cx="6207759" cy="1208485"/>
          </a:xfrm>
          <a:prstGeom prst="roundRect">
            <a:avLst>
              <a:gd name="adj" fmla="val 3017"/>
            </a:avLst>
          </a:prstGeom>
          <a:solidFill>
            <a:srgbClr val="C9636E"/>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pic>
        <p:nvPicPr>
          <p:cNvPr id="6" name="Image 1" descr="preencoded.png"/>
          <p:cNvPicPr>
            <a:picLocks noChangeAspect="1"/>
          </p:cNvPicPr>
          <p:nvPr/>
        </p:nvPicPr>
        <p:blipFill>
          <a:blip r:embed="rId4"/>
          <a:stretch>
            <a:fillRect/>
          </a:stretch>
        </p:blipFill>
        <p:spPr>
          <a:xfrm>
            <a:off x="5755638" y="2443634"/>
            <a:ext cx="213365" cy="149523"/>
          </a:xfrm>
          <a:prstGeom prst="rect">
            <a:avLst/>
          </a:prstGeom>
          <a:solidFill>
            <a:schemeClr val="bg1"/>
          </a:solidFill>
        </p:spPr>
      </p:pic>
      <p:sp>
        <p:nvSpPr>
          <p:cNvPr id="7" name="Text 3"/>
          <p:cNvSpPr/>
          <p:nvPr/>
        </p:nvSpPr>
        <p:spPr>
          <a:xfrm>
            <a:off x="6096001" y="2495572"/>
            <a:ext cx="5407432" cy="418902"/>
          </a:xfrm>
          <a:prstGeom prst="rect">
            <a:avLst/>
          </a:prstGeom>
          <a:noFill/>
          <a:ln/>
        </p:spPr>
        <p:txBody>
          <a:bodyPr wrap="square" lIns="0" tIns="0" rIns="0" bIns="0" rtlCol="0" anchor="t"/>
          <a:lstStyle/>
          <a:p>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Mutual respect at work means that both employer and employee </a:t>
            </a:r>
            <a:r>
              <a:rPr lang="en-US"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recognise</a:t>
            </a: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 each other’s dignity, responsibilities and boundaries.</a:t>
            </a:r>
          </a:p>
        </p:txBody>
      </p:sp>
      <p:sp>
        <p:nvSpPr>
          <p:cNvPr id="8" name="Shape 4"/>
          <p:cNvSpPr/>
          <p:nvPr/>
        </p:nvSpPr>
        <p:spPr>
          <a:xfrm>
            <a:off x="698104" y="3887986"/>
            <a:ext cx="3523853" cy="1039218"/>
          </a:xfrm>
          <a:prstGeom prst="roundRect">
            <a:avLst>
              <a:gd name="adj" fmla="val 8799"/>
            </a:avLst>
          </a:prstGeom>
          <a:solidFill>
            <a:srgbClr val="FFFAFA"/>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9" name="Shape 5"/>
          <p:cNvSpPr/>
          <p:nvPr/>
        </p:nvSpPr>
        <p:spPr>
          <a:xfrm>
            <a:off x="698104" y="3868936"/>
            <a:ext cx="3523853" cy="76200"/>
          </a:xfrm>
          <a:prstGeom prst="roundRect">
            <a:avLst>
              <a:gd name="adj" fmla="val 29451"/>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0" name="Shape 6"/>
          <p:cNvSpPr/>
          <p:nvPr/>
        </p:nvSpPr>
        <p:spPr>
          <a:xfrm>
            <a:off x="2235647" y="3663652"/>
            <a:ext cx="448767" cy="448767"/>
          </a:xfrm>
          <a:prstGeom prst="roundRect">
            <a:avLst>
              <a:gd name="adj" fmla="val 169799"/>
            </a:avLst>
          </a:prstGeom>
          <a:solidFill>
            <a:srgbClr val="F5A3A3"/>
          </a:solidFill>
          <a:ln/>
        </p:spPr>
        <p:txBody>
          <a:bodyPr/>
          <a:lstStyle/>
          <a:p>
            <a:endParaRPr lang="de-DE" sz="1167"/>
          </a:p>
        </p:txBody>
      </p:sp>
      <p:pic>
        <p:nvPicPr>
          <p:cNvPr id="11"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370287" y="3798292"/>
            <a:ext cx="179487" cy="179487"/>
          </a:xfrm>
          <a:prstGeom prst="rect">
            <a:avLst/>
          </a:prstGeom>
        </p:spPr>
      </p:pic>
      <p:sp>
        <p:nvSpPr>
          <p:cNvPr id="12" name="Text 7"/>
          <p:cNvSpPr/>
          <p:nvPr/>
        </p:nvSpPr>
        <p:spPr>
          <a:xfrm>
            <a:off x="866676" y="4261942"/>
            <a:ext cx="1760141" cy="219968"/>
          </a:xfrm>
          <a:prstGeom prst="rect">
            <a:avLst/>
          </a:prstGeom>
          <a:noFill/>
          <a:ln/>
        </p:spPr>
        <p:txBody>
          <a:bodyPr wrap="none" lIns="0" tIns="0" rIns="0" bIns="0" rtlCol="0" anchor="t"/>
          <a:lstStyle/>
          <a:p>
            <a:pPr>
              <a:lnSpc>
                <a:spcPts val="1708"/>
              </a:lnSpc>
            </a:pPr>
            <a:r>
              <a:rPr lang="en-US" sz="2400" dirty="0">
                <a:solidFill>
                  <a:srgbClr val="3B3535"/>
                </a:solidFill>
                <a:latin typeface="Calibri" panose="020F0502020204030204" pitchFamily="34" charset="0"/>
                <a:ea typeface="Calibri" panose="020F0502020204030204" pitchFamily="34" charset="0"/>
                <a:cs typeface="Calibri" panose="020F0502020204030204" pitchFamily="34" charset="0"/>
              </a:rPr>
              <a:t>Impostor Feelings</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13" name="Text 8"/>
          <p:cNvSpPr/>
          <p:nvPr/>
        </p:nvSpPr>
        <p:spPr>
          <a:xfrm>
            <a:off x="866676" y="4549180"/>
            <a:ext cx="3186708" cy="209451"/>
          </a:xfrm>
          <a:prstGeom prst="rect">
            <a:avLst/>
          </a:prstGeom>
          <a:noFill/>
          <a:ln/>
        </p:spPr>
        <p:txBody>
          <a:bodyPr wrap="none" lIns="0" tIns="0" rIns="0" bIns="0" rtlCol="0" anchor="t"/>
          <a:lstStyle/>
          <a:p>
            <a:pPr>
              <a:lnSpc>
                <a:spcPts val="1625"/>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Doubting your own skills and</a:t>
            </a:r>
          </a:p>
          <a:p>
            <a:pPr>
              <a:lnSpc>
                <a:spcPts val="1625"/>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 belonging</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4" name="Shape 9"/>
          <p:cNvSpPr/>
          <p:nvPr/>
        </p:nvSpPr>
        <p:spPr>
          <a:xfrm>
            <a:off x="4334074" y="3887986"/>
            <a:ext cx="3523853" cy="1039218"/>
          </a:xfrm>
          <a:prstGeom prst="roundRect">
            <a:avLst>
              <a:gd name="adj" fmla="val 8799"/>
            </a:avLst>
          </a:prstGeom>
          <a:solidFill>
            <a:srgbClr val="FFFAFA"/>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5" name="Shape 10"/>
          <p:cNvSpPr/>
          <p:nvPr/>
        </p:nvSpPr>
        <p:spPr>
          <a:xfrm>
            <a:off x="4334074" y="3868936"/>
            <a:ext cx="3523853" cy="76200"/>
          </a:xfrm>
          <a:prstGeom prst="roundRect">
            <a:avLst>
              <a:gd name="adj" fmla="val 29451"/>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6" name="Shape 11"/>
          <p:cNvSpPr/>
          <p:nvPr/>
        </p:nvSpPr>
        <p:spPr>
          <a:xfrm>
            <a:off x="5871617" y="3663652"/>
            <a:ext cx="448767" cy="448767"/>
          </a:xfrm>
          <a:prstGeom prst="roundRect">
            <a:avLst>
              <a:gd name="adj" fmla="val 169799"/>
            </a:avLst>
          </a:prstGeom>
          <a:solidFill>
            <a:srgbClr val="F5A3A3"/>
          </a:solidFill>
          <a:ln/>
        </p:spPr>
        <p:txBody>
          <a:bodyPr/>
          <a:lstStyle/>
          <a:p>
            <a:endParaRPr lang="de-DE" sz="1167"/>
          </a:p>
        </p:txBody>
      </p:sp>
      <p:pic>
        <p:nvPicPr>
          <p:cNvPr id="17" name="Image 3"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06257" y="3798292"/>
            <a:ext cx="179487" cy="179487"/>
          </a:xfrm>
          <a:prstGeom prst="rect">
            <a:avLst/>
          </a:prstGeom>
        </p:spPr>
      </p:pic>
      <p:sp>
        <p:nvSpPr>
          <p:cNvPr id="18" name="Text 12"/>
          <p:cNvSpPr/>
          <p:nvPr/>
        </p:nvSpPr>
        <p:spPr>
          <a:xfrm>
            <a:off x="4502646" y="4261942"/>
            <a:ext cx="1760141" cy="219968"/>
          </a:xfrm>
          <a:prstGeom prst="rect">
            <a:avLst/>
          </a:prstGeom>
          <a:noFill/>
          <a:ln/>
        </p:spPr>
        <p:txBody>
          <a:bodyPr wrap="none" lIns="0" tIns="0" rIns="0" bIns="0" rtlCol="0" anchor="t"/>
          <a:lstStyle/>
          <a:p>
            <a:pPr>
              <a:lnSpc>
                <a:spcPts val="1708"/>
              </a:lnSpc>
            </a:pPr>
            <a:r>
              <a:rPr lang="en-US" sz="2400" dirty="0">
                <a:solidFill>
                  <a:srgbClr val="3B3535"/>
                </a:solidFill>
                <a:latin typeface="Calibri" panose="020F0502020204030204" pitchFamily="34" charset="0"/>
                <a:ea typeface="Calibri" panose="020F0502020204030204" pitchFamily="34" charset="0"/>
                <a:cs typeface="Calibri" panose="020F0502020204030204" pitchFamily="34" charset="0"/>
              </a:rPr>
              <a:t>Language Anxiety</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19" name="Text 13"/>
          <p:cNvSpPr/>
          <p:nvPr/>
        </p:nvSpPr>
        <p:spPr>
          <a:xfrm>
            <a:off x="4502646" y="4549180"/>
            <a:ext cx="3186708" cy="209451"/>
          </a:xfrm>
          <a:prstGeom prst="rect">
            <a:avLst/>
          </a:prstGeom>
          <a:noFill/>
          <a:ln/>
        </p:spPr>
        <p:txBody>
          <a:bodyPr wrap="none" lIns="0" tIns="0" rIns="0" bIns="0" rtlCol="0" anchor="t"/>
          <a:lstStyle/>
          <a:p>
            <a:pPr>
              <a:lnSpc>
                <a:spcPts val="1625"/>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Worry about accent or </a:t>
            </a:r>
          </a:p>
          <a:p>
            <a:pPr>
              <a:lnSpc>
                <a:spcPts val="1625"/>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expression</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20" name="Shape 14"/>
          <p:cNvSpPr/>
          <p:nvPr/>
        </p:nvSpPr>
        <p:spPr>
          <a:xfrm>
            <a:off x="7970044" y="3887986"/>
            <a:ext cx="3523853" cy="1039218"/>
          </a:xfrm>
          <a:prstGeom prst="roundRect">
            <a:avLst>
              <a:gd name="adj" fmla="val 8799"/>
            </a:avLst>
          </a:prstGeom>
          <a:solidFill>
            <a:srgbClr val="FFFAFA"/>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21" name="Shape 15"/>
          <p:cNvSpPr/>
          <p:nvPr/>
        </p:nvSpPr>
        <p:spPr>
          <a:xfrm>
            <a:off x="7970044" y="3868936"/>
            <a:ext cx="3523853" cy="76200"/>
          </a:xfrm>
          <a:prstGeom prst="roundRect">
            <a:avLst>
              <a:gd name="adj" fmla="val 29451"/>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22" name="Shape 16"/>
          <p:cNvSpPr/>
          <p:nvPr/>
        </p:nvSpPr>
        <p:spPr>
          <a:xfrm>
            <a:off x="9507587" y="3663652"/>
            <a:ext cx="448767" cy="448767"/>
          </a:xfrm>
          <a:prstGeom prst="roundRect">
            <a:avLst>
              <a:gd name="adj" fmla="val 169799"/>
            </a:avLst>
          </a:prstGeom>
          <a:solidFill>
            <a:srgbClr val="F5A3A3"/>
          </a:solidFill>
          <a:ln/>
        </p:spPr>
        <p:txBody>
          <a:bodyPr/>
          <a:lstStyle/>
          <a:p>
            <a:endParaRPr lang="de-DE" sz="1167"/>
          </a:p>
        </p:txBody>
      </p:sp>
      <p:pic>
        <p:nvPicPr>
          <p:cNvPr id="23" name="Image 4"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642227" y="3798292"/>
            <a:ext cx="179487" cy="179487"/>
          </a:xfrm>
          <a:prstGeom prst="rect">
            <a:avLst/>
          </a:prstGeom>
        </p:spPr>
      </p:pic>
      <p:sp>
        <p:nvSpPr>
          <p:cNvPr id="24" name="Text 17"/>
          <p:cNvSpPr/>
          <p:nvPr/>
        </p:nvSpPr>
        <p:spPr>
          <a:xfrm>
            <a:off x="8138617" y="4261942"/>
            <a:ext cx="1760141" cy="219968"/>
          </a:xfrm>
          <a:prstGeom prst="rect">
            <a:avLst/>
          </a:prstGeom>
          <a:noFill/>
          <a:ln/>
        </p:spPr>
        <p:txBody>
          <a:bodyPr wrap="none" lIns="0" tIns="0" rIns="0" bIns="0" rtlCol="0" anchor="t"/>
          <a:lstStyle/>
          <a:p>
            <a:pPr>
              <a:lnSpc>
                <a:spcPts val="1708"/>
              </a:lnSpc>
            </a:pPr>
            <a:r>
              <a:rPr lang="en-US" sz="2400" dirty="0">
                <a:solidFill>
                  <a:srgbClr val="3B3535"/>
                </a:solidFill>
                <a:latin typeface="Calibri" panose="020F0502020204030204" pitchFamily="34" charset="0"/>
                <a:ea typeface="Calibri" panose="020F0502020204030204" pitchFamily="34" charset="0"/>
                <a:cs typeface="Calibri" panose="020F0502020204030204" pitchFamily="34" charset="0"/>
              </a:rPr>
              <a:t>Being Underestimated</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25" name="Text 18"/>
          <p:cNvSpPr/>
          <p:nvPr/>
        </p:nvSpPr>
        <p:spPr>
          <a:xfrm>
            <a:off x="8138617" y="4549180"/>
            <a:ext cx="3186708" cy="209451"/>
          </a:xfrm>
          <a:prstGeom prst="rect">
            <a:avLst/>
          </a:prstGeom>
          <a:noFill/>
          <a:ln/>
        </p:spPr>
        <p:txBody>
          <a:bodyPr wrap="none" lIns="0" tIns="0" rIns="0" bIns="0" rtlCol="0" anchor="t"/>
          <a:lstStyle/>
          <a:p>
            <a:pPr>
              <a:lnSpc>
                <a:spcPts val="1625"/>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Interrupted or overlooked in </a:t>
            </a:r>
          </a:p>
          <a:p>
            <a:pPr>
              <a:lnSpc>
                <a:spcPts val="1625"/>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discussions</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26" name="Shape 19"/>
          <p:cNvSpPr/>
          <p:nvPr/>
        </p:nvSpPr>
        <p:spPr>
          <a:xfrm>
            <a:off x="698104" y="5263654"/>
            <a:ext cx="5341838" cy="1039218"/>
          </a:xfrm>
          <a:prstGeom prst="roundRect">
            <a:avLst>
              <a:gd name="adj" fmla="val 8799"/>
            </a:avLst>
          </a:prstGeom>
          <a:solidFill>
            <a:srgbClr val="FFFAFA"/>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27" name="Shape 20"/>
          <p:cNvSpPr/>
          <p:nvPr/>
        </p:nvSpPr>
        <p:spPr>
          <a:xfrm>
            <a:off x="698104" y="5244604"/>
            <a:ext cx="5341838" cy="76200"/>
          </a:xfrm>
          <a:prstGeom prst="roundRect">
            <a:avLst>
              <a:gd name="adj" fmla="val 29451"/>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28" name="Shape 21"/>
          <p:cNvSpPr/>
          <p:nvPr/>
        </p:nvSpPr>
        <p:spPr>
          <a:xfrm>
            <a:off x="3144589" y="5039320"/>
            <a:ext cx="448767" cy="448767"/>
          </a:xfrm>
          <a:prstGeom prst="roundRect">
            <a:avLst>
              <a:gd name="adj" fmla="val 169799"/>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pic>
        <p:nvPicPr>
          <p:cNvPr id="29" name="Image 5"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279229" y="5173960"/>
            <a:ext cx="179487" cy="179487"/>
          </a:xfrm>
          <a:prstGeom prst="rect">
            <a:avLst/>
          </a:prstGeom>
        </p:spPr>
      </p:pic>
      <p:sp>
        <p:nvSpPr>
          <p:cNvPr id="30" name="Text 22"/>
          <p:cNvSpPr/>
          <p:nvPr/>
        </p:nvSpPr>
        <p:spPr>
          <a:xfrm>
            <a:off x="866676" y="5637609"/>
            <a:ext cx="1760141" cy="219968"/>
          </a:xfrm>
          <a:prstGeom prst="rect">
            <a:avLst/>
          </a:prstGeom>
          <a:noFill/>
          <a:ln/>
        </p:spPr>
        <p:txBody>
          <a:bodyPr wrap="none" lIns="0" tIns="0" rIns="0" bIns="0" rtlCol="0" anchor="t"/>
          <a:lstStyle/>
          <a:p>
            <a:pPr>
              <a:lnSpc>
                <a:spcPts val="1708"/>
              </a:lnSpc>
            </a:pPr>
            <a:r>
              <a:rPr lang="en-US" sz="2400" dirty="0">
                <a:solidFill>
                  <a:srgbClr val="3B3535"/>
                </a:solidFill>
                <a:latin typeface="Calibri" panose="020F0502020204030204" pitchFamily="34" charset="0"/>
                <a:ea typeface="Calibri" panose="020F0502020204030204" pitchFamily="34" charset="0"/>
                <a:cs typeface="Calibri" panose="020F0502020204030204" pitchFamily="34" charset="0"/>
              </a:rPr>
              <a:t>Unclear Expectations</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31" name="Text 23"/>
          <p:cNvSpPr/>
          <p:nvPr/>
        </p:nvSpPr>
        <p:spPr>
          <a:xfrm>
            <a:off x="866676" y="5924848"/>
            <a:ext cx="5004693" cy="209451"/>
          </a:xfrm>
          <a:prstGeom prst="rect">
            <a:avLst/>
          </a:prstGeom>
          <a:noFill/>
          <a:ln/>
        </p:spPr>
        <p:txBody>
          <a:bodyPr wrap="none" lIns="0" tIns="0" rIns="0" bIns="0" rtlCol="0" anchor="t"/>
          <a:lstStyle/>
          <a:p>
            <a:pPr>
              <a:lnSpc>
                <a:spcPts val="1625"/>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Vague or inconsistent feedback</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32" name="Shape 24"/>
          <p:cNvSpPr/>
          <p:nvPr/>
        </p:nvSpPr>
        <p:spPr>
          <a:xfrm>
            <a:off x="6152059" y="5263654"/>
            <a:ext cx="5341838" cy="1039218"/>
          </a:xfrm>
          <a:prstGeom prst="roundRect">
            <a:avLst>
              <a:gd name="adj" fmla="val 8799"/>
            </a:avLst>
          </a:prstGeom>
          <a:solidFill>
            <a:srgbClr val="FFFAFA"/>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33" name="Shape 25"/>
          <p:cNvSpPr/>
          <p:nvPr/>
        </p:nvSpPr>
        <p:spPr>
          <a:xfrm>
            <a:off x="6152059" y="5244604"/>
            <a:ext cx="5341838" cy="76200"/>
          </a:xfrm>
          <a:prstGeom prst="roundRect">
            <a:avLst>
              <a:gd name="adj" fmla="val 29451"/>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34" name="Shape 26"/>
          <p:cNvSpPr/>
          <p:nvPr/>
        </p:nvSpPr>
        <p:spPr>
          <a:xfrm>
            <a:off x="8598545" y="5039320"/>
            <a:ext cx="448767" cy="448767"/>
          </a:xfrm>
          <a:prstGeom prst="roundRect">
            <a:avLst>
              <a:gd name="adj" fmla="val 169799"/>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pic>
        <p:nvPicPr>
          <p:cNvPr id="35" name="Image 6"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733185" y="5173960"/>
            <a:ext cx="179487" cy="179487"/>
          </a:xfrm>
          <a:prstGeom prst="rect">
            <a:avLst/>
          </a:prstGeom>
        </p:spPr>
      </p:pic>
      <p:sp>
        <p:nvSpPr>
          <p:cNvPr id="36" name="Text 27"/>
          <p:cNvSpPr/>
          <p:nvPr/>
        </p:nvSpPr>
        <p:spPr>
          <a:xfrm>
            <a:off x="6320632" y="5637609"/>
            <a:ext cx="1760141" cy="219968"/>
          </a:xfrm>
          <a:prstGeom prst="rect">
            <a:avLst/>
          </a:prstGeom>
          <a:noFill/>
          <a:ln/>
        </p:spPr>
        <p:txBody>
          <a:bodyPr wrap="none" lIns="0" tIns="0" rIns="0" bIns="0" rtlCol="0" anchor="t"/>
          <a:lstStyle/>
          <a:p>
            <a:pPr>
              <a:lnSpc>
                <a:spcPts val="1708"/>
              </a:lnSpc>
            </a:pPr>
            <a:r>
              <a:rPr lang="en-US" sz="2400" dirty="0">
                <a:solidFill>
                  <a:srgbClr val="3B3535"/>
                </a:solidFill>
                <a:latin typeface="Calibri" panose="020F0502020204030204" pitchFamily="34" charset="0"/>
                <a:ea typeface="Calibri" panose="020F0502020204030204" pitchFamily="34" charset="0"/>
                <a:cs typeface="Calibri" panose="020F0502020204030204" pitchFamily="34" charset="0"/>
              </a:rPr>
              <a:t>Emotional Exhaustion</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37" name="Text 28"/>
          <p:cNvSpPr/>
          <p:nvPr/>
        </p:nvSpPr>
        <p:spPr>
          <a:xfrm>
            <a:off x="6320632" y="5924848"/>
            <a:ext cx="5004693" cy="209451"/>
          </a:xfrm>
          <a:prstGeom prst="rect">
            <a:avLst/>
          </a:prstGeom>
          <a:noFill/>
          <a:ln/>
        </p:spPr>
        <p:txBody>
          <a:bodyPr wrap="none" lIns="0" tIns="0" rIns="0" bIns="0" rtlCol="0" anchor="t"/>
          <a:lstStyle/>
          <a:p>
            <a:pPr>
              <a:lnSpc>
                <a:spcPts val="1625"/>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Fatigue from constantly adapting</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4830287" y="142240"/>
            <a:ext cx="7199153" cy="469404"/>
          </a:xfrm>
          <a:prstGeom prst="rect">
            <a:avLst/>
          </a:prstGeom>
          <a:noFill/>
          <a:ln>
            <a:noFill/>
          </a:ln>
        </p:spPr>
        <p:txBody>
          <a:bodyPr spcFirstLastPara="1" wrap="square" lIns="91425" tIns="45700" rIns="91425" bIns="45700" anchor="t" anchorCtr="0">
            <a:noAutofit/>
          </a:bodyPr>
          <a:lstStyle/>
          <a:p>
            <a:pPr marL="457200" indent="-228600">
              <a:lnSpc>
                <a:spcPct val="90000"/>
              </a:lnSpc>
              <a:spcBef>
                <a:spcPts val="1000"/>
              </a:spcBef>
              <a:buClr>
                <a:srgbClr val="C9636E"/>
              </a:buClr>
              <a:buSzPts val="3600"/>
            </a:pPr>
            <a:r>
              <a:rPr lang="en-US" sz="3600" b="1" dirty="0">
                <a:solidFill>
                  <a:srgbClr val="C9636E"/>
                </a:solidFill>
                <a:latin typeface="Calibri"/>
                <a:ea typeface="Calibri"/>
                <a:cs typeface="Calibri"/>
              </a:rPr>
              <a:t>Understanding Microaggressions</a:t>
            </a:r>
          </a:p>
        </p:txBody>
      </p:sp>
      <p:sp>
        <p:nvSpPr>
          <p:cNvPr id="4" name="Text 1"/>
          <p:cNvSpPr/>
          <p:nvPr/>
        </p:nvSpPr>
        <p:spPr>
          <a:xfrm>
            <a:off x="5289153" y="909539"/>
            <a:ext cx="6223794" cy="689074"/>
          </a:xfrm>
          <a:prstGeom prst="rect">
            <a:avLst/>
          </a:prstGeom>
          <a:noFill/>
          <a:ln/>
        </p:spPr>
        <p:txBody>
          <a:bodyPr wrap="squar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Microaggressions are small comments, behaviours, or assumptions that can make someone feel excluded, judged, or less competent. One incident may seem small — but repeated incidents can affect confidence, belonging and mental health.</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5" name="Shape 2"/>
          <p:cNvSpPr/>
          <p:nvPr/>
        </p:nvSpPr>
        <p:spPr>
          <a:xfrm>
            <a:off x="5270104" y="2574150"/>
            <a:ext cx="6223794" cy="1107004"/>
          </a:xfrm>
          <a:prstGeom prst="roundRect">
            <a:avLst>
              <a:gd name="adj" fmla="val 10181"/>
            </a:avLst>
          </a:prstGeom>
          <a:solidFill>
            <a:srgbClr val="FFFAFA"/>
          </a:solidFill>
          <a:ln w="22860">
            <a:solidFill>
              <a:srgbClr val="D9CECE"/>
            </a:solidFill>
            <a:prstDash val="solid"/>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6" name="Shape 3"/>
          <p:cNvSpPr/>
          <p:nvPr/>
        </p:nvSpPr>
        <p:spPr>
          <a:xfrm>
            <a:off x="5251053" y="2614791"/>
            <a:ext cx="76200" cy="898128"/>
          </a:xfrm>
          <a:prstGeom prst="roundRect">
            <a:avLst>
              <a:gd name="adj" fmla="val 31415"/>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7" name="Text 4"/>
          <p:cNvSpPr/>
          <p:nvPr/>
        </p:nvSpPr>
        <p:spPr>
          <a:xfrm>
            <a:off x="5505847" y="2752745"/>
            <a:ext cx="1877418" cy="234653"/>
          </a:xfrm>
          <a:prstGeom prst="rect">
            <a:avLst/>
          </a:prstGeom>
          <a:noFill/>
          <a:ln/>
        </p:spPr>
        <p:txBody>
          <a:bodyPr wrap="non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Comments on Accent</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8" name="Text 5"/>
          <p:cNvSpPr/>
          <p:nvPr/>
        </p:nvSpPr>
        <p:spPr>
          <a:xfrm>
            <a:off x="5505847" y="3063994"/>
            <a:ext cx="5809457" cy="229692"/>
          </a:xfrm>
          <a:prstGeom prst="rect">
            <a:avLst/>
          </a:prstGeom>
          <a:noFill/>
          <a:ln/>
        </p:spPr>
        <p:txBody>
          <a:bodyPr wrap="non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Remarks about "good English" or the way someone </a:t>
            </a:r>
          </a:p>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speaks</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9" name="Shape 6"/>
          <p:cNvSpPr/>
          <p:nvPr/>
        </p:nvSpPr>
        <p:spPr>
          <a:xfrm>
            <a:off x="5270104" y="3762434"/>
            <a:ext cx="6223794" cy="898128"/>
          </a:xfrm>
          <a:prstGeom prst="roundRect">
            <a:avLst>
              <a:gd name="adj" fmla="val 10181"/>
            </a:avLst>
          </a:prstGeom>
          <a:solidFill>
            <a:srgbClr val="FFFAFA"/>
          </a:solidFill>
          <a:ln w="22860">
            <a:solidFill>
              <a:srgbClr val="D9CECE"/>
            </a:solidFill>
            <a:prstDash val="solid"/>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0" name="Shape 7"/>
          <p:cNvSpPr/>
          <p:nvPr/>
        </p:nvSpPr>
        <p:spPr>
          <a:xfrm>
            <a:off x="5251053" y="3711634"/>
            <a:ext cx="76200" cy="898128"/>
          </a:xfrm>
          <a:prstGeom prst="roundRect">
            <a:avLst>
              <a:gd name="adj" fmla="val 31415"/>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1" name="Text 8"/>
          <p:cNvSpPr/>
          <p:nvPr/>
        </p:nvSpPr>
        <p:spPr>
          <a:xfrm>
            <a:off x="5505847" y="3941029"/>
            <a:ext cx="1877418" cy="234653"/>
          </a:xfrm>
          <a:prstGeom prst="rect">
            <a:avLst/>
          </a:prstGeom>
          <a:noFill/>
          <a:ln/>
        </p:spPr>
        <p:txBody>
          <a:bodyPr wrap="non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Being Spoken Over</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 9"/>
          <p:cNvSpPr/>
          <p:nvPr/>
        </p:nvSpPr>
        <p:spPr>
          <a:xfrm>
            <a:off x="5505847" y="4252277"/>
            <a:ext cx="5809457" cy="229692"/>
          </a:xfrm>
          <a:prstGeom prst="rect">
            <a:avLst/>
          </a:prstGeom>
          <a:noFill/>
          <a:ln/>
        </p:spPr>
        <p:txBody>
          <a:bodyPr wrap="non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Interrupting or not allowing someone to finish their point</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3" name="Shape 10"/>
          <p:cNvSpPr/>
          <p:nvPr/>
        </p:nvSpPr>
        <p:spPr>
          <a:xfrm>
            <a:off x="5270104" y="4788159"/>
            <a:ext cx="6223794" cy="898128"/>
          </a:xfrm>
          <a:prstGeom prst="roundRect">
            <a:avLst>
              <a:gd name="adj" fmla="val 10181"/>
            </a:avLst>
          </a:prstGeom>
          <a:solidFill>
            <a:srgbClr val="FFFAFA"/>
          </a:solidFill>
          <a:ln w="22860">
            <a:solidFill>
              <a:srgbClr val="D9CECE"/>
            </a:solidFill>
            <a:prstDash val="solid"/>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4" name="Shape 11"/>
          <p:cNvSpPr/>
          <p:nvPr/>
        </p:nvSpPr>
        <p:spPr>
          <a:xfrm>
            <a:off x="5251053" y="4757679"/>
            <a:ext cx="76200" cy="898128"/>
          </a:xfrm>
          <a:prstGeom prst="roundRect">
            <a:avLst>
              <a:gd name="adj" fmla="val 31415"/>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5" name="Text 12"/>
          <p:cNvSpPr/>
          <p:nvPr/>
        </p:nvSpPr>
        <p:spPr>
          <a:xfrm>
            <a:off x="5505847" y="4966752"/>
            <a:ext cx="1877418" cy="234653"/>
          </a:xfrm>
          <a:prstGeom prst="rect">
            <a:avLst/>
          </a:prstGeom>
          <a:noFill/>
          <a:ln/>
        </p:spPr>
        <p:txBody>
          <a:bodyPr wrap="non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Assumed Seniority</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6" name="Text 13"/>
          <p:cNvSpPr/>
          <p:nvPr/>
        </p:nvSpPr>
        <p:spPr>
          <a:xfrm>
            <a:off x="5505847" y="5278001"/>
            <a:ext cx="5809457" cy="229692"/>
          </a:xfrm>
          <a:prstGeom prst="rect">
            <a:avLst/>
          </a:prstGeom>
          <a:noFill/>
          <a:ln/>
        </p:spPr>
        <p:txBody>
          <a:bodyPr wrap="non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Treating someone as junior or less skilled without basis</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7" name="Shape 14"/>
          <p:cNvSpPr/>
          <p:nvPr/>
        </p:nvSpPr>
        <p:spPr>
          <a:xfrm>
            <a:off x="5270104" y="5813882"/>
            <a:ext cx="6223794" cy="898128"/>
          </a:xfrm>
          <a:prstGeom prst="roundRect">
            <a:avLst>
              <a:gd name="adj" fmla="val 10181"/>
            </a:avLst>
          </a:prstGeom>
          <a:solidFill>
            <a:srgbClr val="FFFAFA"/>
          </a:solidFill>
          <a:ln w="22860">
            <a:solidFill>
              <a:srgbClr val="D9CECE"/>
            </a:solidFill>
            <a:prstDash val="solid"/>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8" name="Shape 15"/>
          <p:cNvSpPr/>
          <p:nvPr/>
        </p:nvSpPr>
        <p:spPr>
          <a:xfrm>
            <a:off x="5251053" y="5783402"/>
            <a:ext cx="76200" cy="898128"/>
          </a:xfrm>
          <a:prstGeom prst="roundRect">
            <a:avLst>
              <a:gd name="adj" fmla="val 31415"/>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9" name="Text 16"/>
          <p:cNvSpPr/>
          <p:nvPr/>
        </p:nvSpPr>
        <p:spPr>
          <a:xfrm>
            <a:off x="5505847" y="5992475"/>
            <a:ext cx="1877418" cy="234653"/>
          </a:xfrm>
          <a:prstGeom prst="rect">
            <a:avLst/>
          </a:prstGeom>
          <a:noFill/>
          <a:ln/>
        </p:spPr>
        <p:txBody>
          <a:bodyPr wrap="non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Cultural Misreading</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20" name="Text 17"/>
          <p:cNvSpPr/>
          <p:nvPr/>
        </p:nvSpPr>
        <p:spPr>
          <a:xfrm>
            <a:off x="5505847" y="6303724"/>
            <a:ext cx="5809457" cy="229692"/>
          </a:xfrm>
          <a:prstGeom prst="rect">
            <a:avLst/>
          </a:prstGeom>
          <a:noFill/>
          <a:ln/>
        </p:spPr>
        <p:txBody>
          <a:bodyPr wrap="non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Confusing cultural difference with lack of professionalism</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5"/>
          <p:cNvPicPr preferRelativeResize="0">
            <a:picLocks noGrp="1"/>
          </p:cNvPicPr>
          <p:nvPr>
            <p:ph type="pic" idx="2"/>
          </p:nvPr>
        </p:nvPicPr>
        <p:blipFill rotWithShape="1">
          <a:blip r:embed="rId3">
            <a:alphaModFix/>
          </a:blip>
          <a:srcRect t="645" b="645"/>
          <a:stretch/>
        </p:blipFill>
        <p:spPr>
          <a:xfrm>
            <a:off x="388401" y="385460"/>
            <a:ext cx="4107750" cy="6087079"/>
          </a:xfrm>
          <a:prstGeom prst="rect">
            <a:avLst/>
          </a:prstGeom>
          <a:solidFill>
            <a:srgbClr val="BFBFBF"/>
          </a:solidFill>
          <a:ln>
            <a:noFill/>
          </a:ln>
        </p:spPr>
      </p:pic>
      <p:sp>
        <p:nvSpPr>
          <p:cNvPr id="153" name="Google Shape;153;p5"/>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400"/>
              <a:buNone/>
            </a:pPr>
            <a:r>
              <a:rPr lang="en-US" sz="3300" dirty="0">
                <a:solidFill>
                  <a:srgbClr val="FFFFFF"/>
                </a:solidFill>
              </a:rPr>
              <a:t>Building My Future Here </a:t>
            </a:r>
          </a:p>
          <a:p>
            <a:pPr marL="0" lvl="0" indent="0" algn="just" rtl="0">
              <a:lnSpc>
                <a:spcPct val="90000"/>
              </a:lnSpc>
              <a:spcBef>
                <a:spcPts val="0"/>
              </a:spcBef>
              <a:spcAft>
                <a:spcPts val="0"/>
              </a:spcAft>
              <a:buClr>
                <a:schemeClr val="lt1"/>
              </a:buClr>
              <a:buSzPts val="2400"/>
              <a:buNone/>
            </a:pPr>
            <a:endParaRPr sz="3600" dirty="0">
              <a:solidFill>
                <a:srgbClr val="FFFFFF"/>
              </a:solidFill>
            </a:endParaRPr>
          </a:p>
          <a:p>
            <a:pPr marL="228600" lvl="0" indent="-228600" algn="just" rtl="0">
              <a:lnSpc>
                <a:spcPct val="90000"/>
              </a:lnSpc>
              <a:spcBef>
                <a:spcPts val="0"/>
              </a:spcBef>
              <a:spcAft>
                <a:spcPts val="0"/>
              </a:spcAft>
              <a:buSzPts val="2400"/>
              <a:buNone/>
            </a:pPr>
            <a:r>
              <a:rPr lang="en-US" sz="2200" i="1" dirty="0">
                <a:solidFill>
                  <a:srgbClr val="FFFFFF"/>
                </a:solidFill>
              </a:rPr>
              <a:t>Succeeding in My New Workplace</a:t>
            </a:r>
            <a:endParaRPr sz="2200" i="1" dirty="0"/>
          </a:p>
        </p:txBody>
      </p:sp>
      <p:sp>
        <p:nvSpPr>
          <p:cNvPr id="154" name="Google Shape;154;p5"/>
          <p:cNvSpPr/>
          <p:nvPr/>
        </p:nvSpPr>
        <p:spPr>
          <a:xfrm>
            <a:off x="3926747" y="1252799"/>
            <a:ext cx="5192509"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155" name="Google Shape;155;p5"/>
          <p:cNvSpPr txBox="1"/>
          <p:nvPr/>
        </p:nvSpPr>
        <p:spPr>
          <a:xfrm>
            <a:off x="4110770" y="1305097"/>
            <a:ext cx="5008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E36C34"/>
                </a:solidFill>
                <a:latin typeface="Calibri"/>
                <a:ea typeface="Calibri"/>
                <a:cs typeface="Calibri"/>
                <a:sym typeface="Calibri"/>
              </a:rPr>
              <a:t>Module 4</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alpha val="99000"/>
          </a:schemeClr>
        </a:solidFill>
        <a:effectLst/>
      </p:bgPr>
    </p:bg>
    <p:spTree>
      <p:nvGrpSpPr>
        <p:cNvPr id="1" name=""/>
        <p:cNvGrpSpPr/>
        <p:nvPr/>
      </p:nvGrpSpPr>
      <p:grpSpPr>
        <a:xfrm>
          <a:off x="0" y="0"/>
          <a:ext cx="0" cy="0"/>
          <a:chOff x="0" y="0"/>
          <a:chExt cx="0" cy="0"/>
        </a:xfrm>
      </p:grpSpPr>
      <p:sp>
        <p:nvSpPr>
          <p:cNvPr id="2" name="Text 0"/>
          <p:cNvSpPr/>
          <p:nvPr/>
        </p:nvSpPr>
        <p:spPr>
          <a:xfrm>
            <a:off x="352664" y="384950"/>
            <a:ext cx="7978536" cy="498673"/>
          </a:xfrm>
          <a:prstGeom prst="rect">
            <a:avLst/>
          </a:prstGeom>
          <a:noFill/>
          <a:ln>
            <a:noFill/>
          </a:ln>
        </p:spPr>
        <p:txBody>
          <a:bodyPr spcFirstLastPara="1" wrap="square" lIns="91425" tIns="45700" rIns="91425" bIns="45700" anchor="t" anchorCtr="0">
            <a:noAutofit/>
          </a:bodyPr>
          <a:lstStyle/>
          <a:p>
            <a:pPr marL="457200" indent="-228600">
              <a:lnSpc>
                <a:spcPct val="90000"/>
              </a:lnSpc>
              <a:spcBef>
                <a:spcPts val="1000"/>
              </a:spcBef>
              <a:buClr>
                <a:srgbClr val="C9636E"/>
              </a:buClr>
              <a:buSzPts val="3600"/>
            </a:pPr>
            <a:r>
              <a:rPr lang="en-US" sz="3600" b="1" dirty="0">
                <a:solidFill>
                  <a:srgbClr val="C9636E"/>
                </a:solidFill>
                <a:latin typeface="Calibri"/>
                <a:ea typeface="Calibri"/>
                <a:cs typeface="Calibri"/>
              </a:rPr>
              <a:t>Practical Responses</a:t>
            </a:r>
          </a:p>
        </p:txBody>
      </p:sp>
      <p:sp>
        <p:nvSpPr>
          <p:cNvPr id="3" name="Text 1"/>
          <p:cNvSpPr/>
          <p:nvPr/>
        </p:nvSpPr>
        <p:spPr>
          <a:xfrm>
            <a:off x="698104" y="1433215"/>
            <a:ext cx="10795793" cy="501848"/>
          </a:xfrm>
          <a:prstGeom prst="rect">
            <a:avLst/>
          </a:prstGeom>
          <a:noFill/>
          <a:ln/>
        </p:spPr>
        <p:txBody>
          <a:bodyPr wrap="square" lIns="0" tIns="0" rIns="0" bIns="0" rtlCol="0" anchor="t"/>
          <a:lstStyle/>
          <a:p>
            <a:pPr>
              <a:lnSpc>
                <a:spcPts val="1958"/>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A useful response does not always need to be immediate. </a:t>
            </a:r>
            <a:r>
              <a:rPr lang="en-US" sz="2000" b="1" dirty="0">
                <a:solidFill>
                  <a:srgbClr val="3B3535"/>
                </a:solidFill>
                <a:latin typeface="Calibri" panose="020F0502020204030204" pitchFamily="34" charset="0"/>
                <a:ea typeface="Calibri" panose="020F0502020204030204" pitchFamily="34" charset="0"/>
                <a:cs typeface="Calibri" panose="020F0502020204030204" pitchFamily="34" charset="0"/>
              </a:rPr>
              <a:t>Safety, context and power dynamics matter.</a:t>
            </a: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 Choose the response that feels safest and most appropriate for the situation.</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4" name="Shape 2"/>
          <p:cNvSpPr/>
          <p:nvPr/>
        </p:nvSpPr>
        <p:spPr>
          <a:xfrm>
            <a:off x="698104" y="2097187"/>
            <a:ext cx="5325864" cy="1578273"/>
          </a:xfrm>
          <a:prstGeom prst="roundRect">
            <a:avLst>
              <a:gd name="adj" fmla="val 1612"/>
            </a:avLst>
          </a:prstGeom>
          <a:solidFill>
            <a:srgbClr val="F3E8E8"/>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5" name="Shape 3"/>
          <p:cNvSpPr/>
          <p:nvPr/>
        </p:nvSpPr>
        <p:spPr>
          <a:xfrm>
            <a:off x="867569" y="2266653"/>
            <a:ext cx="508595" cy="508595"/>
          </a:xfrm>
          <a:prstGeom prst="roundRect">
            <a:avLst>
              <a:gd name="adj" fmla="val 14980953"/>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pic>
        <p:nvPicPr>
          <p:cNvPr id="6"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07369" y="2406452"/>
            <a:ext cx="228898" cy="228898"/>
          </a:xfrm>
          <a:prstGeom prst="rect">
            <a:avLst/>
          </a:prstGeom>
        </p:spPr>
      </p:pic>
      <p:sp>
        <p:nvSpPr>
          <p:cNvPr id="7" name="Text 4"/>
          <p:cNvSpPr/>
          <p:nvPr/>
        </p:nvSpPr>
        <p:spPr>
          <a:xfrm>
            <a:off x="1565375" y="2396232"/>
            <a:ext cx="1994793" cy="249337"/>
          </a:xfrm>
          <a:prstGeom prst="rect">
            <a:avLst/>
          </a:prstGeom>
          <a:noFill/>
          <a:ln/>
        </p:spPr>
        <p:txBody>
          <a:bodyPr wrap="none" lIns="0" tIns="0" rIns="0" bIns="0" rtlCol="0" anchor="t"/>
          <a:lstStyle/>
          <a:p>
            <a:pPr>
              <a:lnSpc>
                <a:spcPts val="1958"/>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Clarify</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8" name="Text 5"/>
          <p:cNvSpPr/>
          <p:nvPr/>
        </p:nvSpPr>
        <p:spPr>
          <a:xfrm>
            <a:off x="1376164" y="2919313"/>
            <a:ext cx="4986933" cy="250924"/>
          </a:xfrm>
          <a:prstGeom prst="rect">
            <a:avLst/>
          </a:prstGeom>
          <a:noFill/>
          <a:ln/>
        </p:spPr>
        <p:txBody>
          <a:bodyPr wrap="none" lIns="0" tIns="0" rIns="0" bIns="0" rtlCol="0" anchor="t"/>
          <a:lstStyle/>
          <a:p>
            <a:pPr>
              <a:lnSpc>
                <a:spcPts val="1958"/>
              </a:lnSpc>
            </a:pPr>
            <a:r>
              <a:rPr lang="en-US" sz="2000" i="1" dirty="0">
                <a:solidFill>
                  <a:srgbClr val="3B3535"/>
                </a:solidFill>
                <a:latin typeface="Calibri" panose="020F0502020204030204" pitchFamily="34" charset="0"/>
                <a:ea typeface="Calibri" panose="020F0502020204030204" pitchFamily="34" charset="0"/>
                <a:cs typeface="Calibri" panose="020F0502020204030204" pitchFamily="34" charset="0"/>
              </a:rPr>
              <a:t>"What do you mean by that?"</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9" name="Shape 6"/>
          <p:cNvSpPr/>
          <p:nvPr/>
        </p:nvSpPr>
        <p:spPr>
          <a:xfrm>
            <a:off x="6168033" y="2097187"/>
            <a:ext cx="5325864" cy="1578273"/>
          </a:xfrm>
          <a:prstGeom prst="roundRect">
            <a:avLst>
              <a:gd name="adj" fmla="val 1612"/>
            </a:avLst>
          </a:prstGeom>
          <a:solidFill>
            <a:srgbClr val="F3E8E8"/>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0" name="Shape 7"/>
          <p:cNvSpPr/>
          <p:nvPr/>
        </p:nvSpPr>
        <p:spPr>
          <a:xfrm>
            <a:off x="6337498" y="2266653"/>
            <a:ext cx="508595" cy="508595"/>
          </a:xfrm>
          <a:prstGeom prst="roundRect">
            <a:avLst>
              <a:gd name="adj" fmla="val 14980953"/>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pic>
        <p:nvPicPr>
          <p:cNvPr id="11"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477298" y="2406452"/>
            <a:ext cx="228898" cy="228898"/>
          </a:xfrm>
          <a:prstGeom prst="rect">
            <a:avLst/>
          </a:prstGeom>
        </p:spPr>
      </p:pic>
      <p:sp>
        <p:nvSpPr>
          <p:cNvPr id="12" name="Text 8"/>
          <p:cNvSpPr/>
          <p:nvPr/>
        </p:nvSpPr>
        <p:spPr>
          <a:xfrm>
            <a:off x="7015558" y="2409845"/>
            <a:ext cx="1994793" cy="249337"/>
          </a:xfrm>
          <a:prstGeom prst="rect">
            <a:avLst/>
          </a:prstGeom>
          <a:noFill/>
          <a:ln/>
        </p:spPr>
        <p:txBody>
          <a:bodyPr wrap="none" lIns="0" tIns="0" rIns="0" bIns="0" rtlCol="0" anchor="t"/>
          <a:lstStyle/>
          <a:p>
            <a:pPr>
              <a:lnSpc>
                <a:spcPts val="1958"/>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Name the Impact</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3" name="Text 9"/>
          <p:cNvSpPr/>
          <p:nvPr/>
        </p:nvSpPr>
        <p:spPr>
          <a:xfrm>
            <a:off x="6507162" y="2944713"/>
            <a:ext cx="4986933" cy="508595"/>
          </a:xfrm>
          <a:prstGeom prst="rect">
            <a:avLst/>
          </a:prstGeom>
          <a:noFill/>
          <a:ln/>
        </p:spPr>
        <p:txBody>
          <a:bodyPr wrap="none" lIns="0" tIns="0" rIns="0" bIns="0" rtlCol="0" anchor="t"/>
          <a:lstStyle/>
          <a:p>
            <a:pPr>
              <a:lnSpc>
                <a:spcPts val="1958"/>
              </a:lnSpc>
            </a:pPr>
            <a:r>
              <a:rPr lang="en-US" sz="2000" i="1" dirty="0">
                <a:solidFill>
                  <a:srgbClr val="3B3535"/>
                </a:solidFill>
                <a:latin typeface="Calibri" panose="020F0502020204030204" pitchFamily="34" charset="0"/>
                <a:ea typeface="Calibri" panose="020F0502020204030204" pitchFamily="34" charset="0"/>
                <a:cs typeface="Calibri" panose="020F0502020204030204" pitchFamily="34" charset="0"/>
              </a:rPr>
              <a:t>"May I quickly finish this point before we </a:t>
            </a:r>
          </a:p>
          <a:p>
            <a:pPr>
              <a:lnSpc>
                <a:spcPts val="1958"/>
              </a:lnSpc>
            </a:pPr>
            <a:r>
              <a:rPr lang="en-US" sz="2000" i="1" dirty="0">
                <a:solidFill>
                  <a:srgbClr val="3B3535"/>
                </a:solidFill>
                <a:latin typeface="Calibri" panose="020F0502020204030204" pitchFamily="34" charset="0"/>
                <a:ea typeface="Calibri" panose="020F0502020204030204" pitchFamily="34" charset="0"/>
                <a:cs typeface="Calibri" panose="020F0502020204030204" pitchFamily="34" charset="0"/>
              </a:rPr>
              <a:t>move on?."</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4" name="Shape 10"/>
          <p:cNvSpPr/>
          <p:nvPr/>
        </p:nvSpPr>
        <p:spPr>
          <a:xfrm>
            <a:off x="698104" y="3819525"/>
            <a:ext cx="5325864" cy="1578273"/>
          </a:xfrm>
          <a:prstGeom prst="roundRect">
            <a:avLst>
              <a:gd name="adj" fmla="val 1612"/>
            </a:avLst>
          </a:prstGeom>
          <a:solidFill>
            <a:srgbClr val="F3E8E8"/>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5" name="Shape 11"/>
          <p:cNvSpPr/>
          <p:nvPr/>
        </p:nvSpPr>
        <p:spPr>
          <a:xfrm>
            <a:off x="867569" y="3988991"/>
            <a:ext cx="508595" cy="508595"/>
          </a:xfrm>
          <a:prstGeom prst="roundRect">
            <a:avLst>
              <a:gd name="adj" fmla="val 14980953"/>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pic>
        <p:nvPicPr>
          <p:cNvPr id="16"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07369" y="4128790"/>
            <a:ext cx="228898" cy="228898"/>
          </a:xfrm>
          <a:prstGeom prst="rect">
            <a:avLst/>
          </a:prstGeom>
        </p:spPr>
      </p:pic>
      <p:sp>
        <p:nvSpPr>
          <p:cNvPr id="17" name="Text 12"/>
          <p:cNvSpPr/>
          <p:nvPr/>
        </p:nvSpPr>
        <p:spPr>
          <a:xfrm>
            <a:off x="1565375" y="4149129"/>
            <a:ext cx="1994793" cy="249337"/>
          </a:xfrm>
          <a:prstGeom prst="rect">
            <a:avLst/>
          </a:prstGeom>
          <a:noFill/>
          <a:ln/>
        </p:spPr>
        <p:txBody>
          <a:bodyPr wrap="none" lIns="0" tIns="0" rIns="0" bIns="0" rtlCol="0" anchor="t"/>
          <a:lstStyle/>
          <a:p>
            <a:pPr>
              <a:lnSpc>
                <a:spcPts val="1958"/>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Redirect</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 13"/>
          <p:cNvSpPr/>
          <p:nvPr/>
        </p:nvSpPr>
        <p:spPr>
          <a:xfrm>
            <a:off x="867569" y="4774110"/>
            <a:ext cx="4986933" cy="250924"/>
          </a:xfrm>
          <a:prstGeom prst="rect">
            <a:avLst/>
          </a:prstGeom>
          <a:noFill/>
          <a:ln/>
        </p:spPr>
        <p:txBody>
          <a:bodyPr wrap="none" lIns="0" tIns="0" rIns="0" bIns="0" rtlCol="0" anchor="t"/>
          <a:lstStyle/>
          <a:p>
            <a:pPr>
              <a:lnSpc>
                <a:spcPts val="1958"/>
              </a:lnSpc>
            </a:pPr>
            <a:r>
              <a:rPr lang="en-US" sz="2000" i="1" dirty="0">
                <a:solidFill>
                  <a:srgbClr val="3B3535"/>
                </a:solidFill>
                <a:latin typeface="Calibri" panose="020F0502020204030204" pitchFamily="34" charset="0"/>
                <a:ea typeface="Calibri" panose="020F0502020204030204" pitchFamily="34" charset="0"/>
                <a:cs typeface="Calibri" panose="020F0502020204030204" pitchFamily="34" charset="0"/>
              </a:rPr>
              <a:t>"Let's return to the task and agree the next step."</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9" name="Shape 14"/>
          <p:cNvSpPr/>
          <p:nvPr/>
        </p:nvSpPr>
        <p:spPr>
          <a:xfrm>
            <a:off x="6168033" y="3819525"/>
            <a:ext cx="5325864" cy="1578273"/>
          </a:xfrm>
          <a:prstGeom prst="roundRect">
            <a:avLst>
              <a:gd name="adj" fmla="val 1612"/>
            </a:avLst>
          </a:prstGeom>
          <a:solidFill>
            <a:srgbClr val="F3E8E8"/>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20" name="Shape 15"/>
          <p:cNvSpPr/>
          <p:nvPr/>
        </p:nvSpPr>
        <p:spPr>
          <a:xfrm>
            <a:off x="6337498" y="3988991"/>
            <a:ext cx="508595" cy="508595"/>
          </a:xfrm>
          <a:prstGeom prst="roundRect">
            <a:avLst>
              <a:gd name="adj" fmla="val 14980953"/>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pic>
        <p:nvPicPr>
          <p:cNvPr id="21"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477298" y="4128790"/>
            <a:ext cx="228898" cy="228898"/>
          </a:xfrm>
          <a:prstGeom prst="rect">
            <a:avLst/>
          </a:prstGeom>
        </p:spPr>
      </p:pic>
      <p:sp>
        <p:nvSpPr>
          <p:cNvPr id="22" name="Text 16"/>
          <p:cNvSpPr/>
          <p:nvPr/>
        </p:nvSpPr>
        <p:spPr>
          <a:xfrm>
            <a:off x="7015558" y="4074011"/>
            <a:ext cx="1994793" cy="249337"/>
          </a:xfrm>
          <a:prstGeom prst="rect">
            <a:avLst/>
          </a:prstGeom>
          <a:noFill/>
          <a:ln/>
        </p:spPr>
        <p:txBody>
          <a:bodyPr wrap="none" lIns="0" tIns="0" rIns="0" bIns="0" rtlCol="0" anchor="t"/>
          <a:lstStyle/>
          <a:p>
            <a:pPr>
              <a:lnSpc>
                <a:spcPts val="1958"/>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Pause</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23" name="Text 17"/>
          <p:cNvSpPr/>
          <p:nvPr/>
        </p:nvSpPr>
        <p:spPr>
          <a:xfrm>
            <a:off x="6507162" y="4797942"/>
            <a:ext cx="4986933" cy="250924"/>
          </a:xfrm>
          <a:prstGeom prst="rect">
            <a:avLst/>
          </a:prstGeom>
          <a:noFill/>
          <a:ln/>
        </p:spPr>
        <p:txBody>
          <a:bodyPr wrap="none" lIns="0" tIns="0" rIns="0" bIns="0" rtlCol="0" anchor="t"/>
          <a:lstStyle/>
          <a:p>
            <a:pPr>
              <a:lnSpc>
                <a:spcPts val="1958"/>
              </a:lnSpc>
            </a:pPr>
            <a:r>
              <a:rPr lang="en-US" sz="2000" i="1" dirty="0">
                <a:solidFill>
                  <a:srgbClr val="3B3535"/>
                </a:solidFill>
                <a:latin typeface="Calibri" panose="020F0502020204030204" pitchFamily="34" charset="0"/>
                <a:ea typeface="Calibri" panose="020F0502020204030204" pitchFamily="34" charset="0"/>
                <a:cs typeface="Calibri" panose="020F0502020204030204" pitchFamily="34" charset="0"/>
              </a:rPr>
              <a:t>"I need a moment to think before I respond."</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24" name="Shape 18"/>
          <p:cNvSpPr/>
          <p:nvPr/>
        </p:nvSpPr>
        <p:spPr>
          <a:xfrm>
            <a:off x="698105" y="5559920"/>
            <a:ext cx="10416936" cy="1105040"/>
          </a:xfrm>
          <a:prstGeom prst="roundRect">
            <a:avLst>
              <a:gd name="adj" fmla="val 3902"/>
            </a:avLst>
          </a:prstGeom>
          <a:solidFill>
            <a:srgbClr val="B6FCB8"/>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pic>
        <p:nvPicPr>
          <p:cNvPr id="25" name="Image 4" descr="preencoded.png"/>
          <p:cNvPicPr>
            <a:picLocks noChangeAspect="1"/>
          </p:cNvPicPr>
          <p:nvPr/>
        </p:nvPicPr>
        <p:blipFill>
          <a:blip r:embed="rId7"/>
          <a:stretch>
            <a:fillRect/>
          </a:stretch>
        </p:blipFill>
        <p:spPr>
          <a:xfrm>
            <a:off x="867569" y="5801221"/>
            <a:ext cx="211932" cy="169466"/>
          </a:xfrm>
          <a:prstGeom prst="rect">
            <a:avLst/>
          </a:prstGeom>
        </p:spPr>
      </p:pic>
      <p:sp>
        <p:nvSpPr>
          <p:cNvPr id="26" name="Text 19"/>
          <p:cNvSpPr/>
          <p:nvPr/>
        </p:nvSpPr>
        <p:spPr>
          <a:xfrm>
            <a:off x="1248966" y="5746353"/>
            <a:ext cx="9398714" cy="318789"/>
          </a:xfrm>
          <a:prstGeom prst="rect">
            <a:avLst/>
          </a:prstGeom>
          <a:noFill/>
          <a:ln/>
        </p:spPr>
        <p:txBody>
          <a:bodyPr wrap="none" lIns="0" tIns="0" rIns="0" bIns="0" rtlCol="0" anchor="t"/>
          <a:lstStyle/>
          <a:p>
            <a:pPr>
              <a:lnSpc>
                <a:spcPts val="1958"/>
              </a:lnSpc>
            </a:pPr>
            <a:r>
              <a:rPr lang="en-US" sz="2000" dirty="0">
                <a:latin typeface="Calibri" panose="020F0502020204030204" pitchFamily="34" charset="0"/>
                <a:ea typeface="Calibri" panose="020F0502020204030204" pitchFamily="34" charset="0"/>
                <a:cs typeface="Calibri" panose="020F0502020204030204" pitchFamily="34" charset="0"/>
              </a:rPr>
              <a:t>You do not need to respond perfectly in the moment. Any of these responses is a valid, </a:t>
            </a:r>
          </a:p>
          <a:p>
            <a:pPr>
              <a:lnSpc>
                <a:spcPts val="1958"/>
              </a:lnSpc>
            </a:pPr>
            <a:r>
              <a:rPr lang="en-US" sz="2000" dirty="0">
                <a:latin typeface="Calibri" panose="020F0502020204030204" pitchFamily="34" charset="0"/>
                <a:ea typeface="Calibri" panose="020F0502020204030204" pitchFamily="34" charset="0"/>
                <a:cs typeface="Calibri" panose="020F0502020204030204" pitchFamily="34" charset="0"/>
              </a:rPr>
              <a:t>professional choice. Speak with respect and clarity: stay calm, listen to others, and express </a:t>
            </a:r>
          </a:p>
          <a:p>
            <a:pPr>
              <a:lnSpc>
                <a:spcPts val="1958"/>
              </a:lnSpc>
            </a:pPr>
            <a:r>
              <a:rPr lang="en-US" sz="2000" dirty="0">
                <a:latin typeface="Calibri" panose="020F0502020204030204" pitchFamily="34" charset="0"/>
                <a:ea typeface="Calibri" panose="020F0502020204030204" pitchFamily="34" charset="0"/>
                <a:cs typeface="Calibri" panose="020F0502020204030204" pitchFamily="34" charset="0"/>
              </a:rPr>
              <a:t>your needs or boundaries without </a:t>
            </a:r>
            <a:r>
              <a:rPr lang="en-US" sz="2000" dirty="0" err="1">
                <a:latin typeface="Calibri" panose="020F0502020204030204" pitchFamily="34" charset="0"/>
                <a:ea typeface="Calibri" panose="020F0502020204030204" pitchFamily="34" charset="0"/>
                <a:cs typeface="Calibri" panose="020F0502020204030204" pitchFamily="34" charset="0"/>
              </a:rPr>
              <a:t>apologising</a:t>
            </a:r>
            <a:r>
              <a:rPr lang="en-US" sz="2000" dirty="0">
                <a:latin typeface="Calibri" panose="020F0502020204030204" pitchFamily="34" charset="0"/>
                <a:ea typeface="Calibri" panose="020F0502020204030204" pitchFamily="34" charset="0"/>
                <a:cs typeface="Calibri" panose="020F0502020204030204" pitchFamily="34" charset="0"/>
              </a:rPr>
              <a:t> for having them.</a:t>
            </a:r>
          </a:p>
          <a:p>
            <a:pPr>
              <a:lnSpc>
                <a:spcPts val="1958"/>
              </a:lnSpc>
            </a:pP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 0"/>
          <p:cNvSpPr/>
          <p:nvPr/>
        </p:nvSpPr>
        <p:spPr>
          <a:xfrm>
            <a:off x="271384" y="159842"/>
            <a:ext cx="9888616" cy="410568"/>
          </a:xfrm>
          <a:prstGeom prst="rect">
            <a:avLst/>
          </a:prstGeom>
          <a:noFill/>
          <a:ln>
            <a:noFill/>
          </a:ln>
        </p:spPr>
        <p:txBody>
          <a:bodyPr spcFirstLastPara="1" wrap="square" lIns="91425" tIns="45700" rIns="91425" bIns="45700" anchor="t" anchorCtr="0">
            <a:noAutofit/>
          </a:bodyPr>
          <a:lstStyle/>
          <a:p>
            <a:pPr marL="457200" indent="-228600">
              <a:lnSpc>
                <a:spcPct val="90000"/>
              </a:lnSpc>
              <a:spcBef>
                <a:spcPts val="1000"/>
              </a:spcBef>
              <a:buClr>
                <a:srgbClr val="C9636E"/>
              </a:buClr>
              <a:buSzPts val="3600"/>
            </a:pPr>
            <a:r>
              <a:rPr lang="en-US" sz="3600" b="1" dirty="0">
                <a:solidFill>
                  <a:srgbClr val="C9636E"/>
                </a:solidFill>
                <a:latin typeface="Calibri"/>
                <a:ea typeface="Calibri"/>
                <a:cs typeface="Calibri"/>
              </a:rPr>
              <a:t>Research &amp; Resources: Resilience at Work</a:t>
            </a:r>
          </a:p>
        </p:txBody>
      </p:sp>
      <p:pic>
        <p:nvPicPr>
          <p:cNvPr id="3" name="Image 0" descr="preencoded.png">
            <a:hlinkClick r:id="rId3"/>
          </p:cNvPr>
          <p:cNvPicPr>
            <a:picLocks noChangeAspect="1"/>
          </p:cNvPicPr>
          <p:nvPr/>
        </p:nvPicPr>
        <p:blipFill>
          <a:blip r:embed="rId4"/>
          <a:stretch>
            <a:fillRect/>
          </a:stretch>
        </p:blipFill>
        <p:spPr>
          <a:xfrm>
            <a:off x="717153" y="1432392"/>
            <a:ext cx="4828580" cy="2716014"/>
          </a:xfrm>
          <a:prstGeom prst="rect">
            <a:avLst/>
          </a:prstGeom>
        </p:spPr>
      </p:pic>
      <p:sp>
        <p:nvSpPr>
          <p:cNvPr id="4" name="Text 1"/>
          <p:cNvSpPr/>
          <p:nvPr/>
        </p:nvSpPr>
        <p:spPr>
          <a:xfrm>
            <a:off x="5700542" y="1356090"/>
            <a:ext cx="5688629" cy="949028"/>
          </a:xfrm>
          <a:prstGeom prst="rect">
            <a:avLst/>
          </a:prstGeom>
          <a:noFill/>
          <a:ln/>
        </p:spPr>
        <p:txBody>
          <a:bodyPr wrap="squar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Resilience at work is not only an individual skill. </a:t>
            </a:r>
            <a:r>
              <a:rPr lang="en-US" sz="2000" b="1" dirty="0">
                <a:solidFill>
                  <a:srgbClr val="3B3535"/>
                </a:solidFill>
                <a:latin typeface="Calibri" panose="020F0502020204030204" pitchFamily="34" charset="0"/>
                <a:ea typeface="Calibri" panose="020F0502020204030204" pitchFamily="34" charset="0"/>
                <a:cs typeface="Calibri" panose="020F0502020204030204" pitchFamily="34" charset="0"/>
              </a:rPr>
              <a:t>EU-OSHA</a:t>
            </a: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 stresses that work-related stress, anxiety and depression are major workplace health issues in Europe, and that psychosocial risks should be managed as </a:t>
            </a:r>
            <a:r>
              <a:rPr lang="en-US" sz="2000" b="1" dirty="0">
                <a:solidFill>
                  <a:srgbClr val="3B3535"/>
                </a:solidFill>
                <a:latin typeface="Calibri" panose="020F0502020204030204" pitchFamily="34" charset="0"/>
                <a:ea typeface="Calibri" panose="020F0502020204030204" pitchFamily="34" charset="0"/>
                <a:cs typeface="Calibri" panose="020F0502020204030204" pitchFamily="34" charset="0"/>
              </a:rPr>
              <a:t>organisational risks, not personal weakness.</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5" name="Text 2"/>
          <p:cNvSpPr/>
          <p:nvPr/>
        </p:nvSpPr>
        <p:spPr>
          <a:xfrm>
            <a:off x="5700542" y="3144291"/>
            <a:ext cx="5688629" cy="569417"/>
          </a:xfrm>
          <a:prstGeom prst="rect">
            <a:avLst/>
          </a:prstGeom>
          <a:noFill/>
          <a:ln/>
        </p:spPr>
        <p:txBody>
          <a:bodyPr wrap="squar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This is especially relevant for migrant and refugee workers, who may also face language pressure, uncertainty, discrimination or insecure work.</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6" name="Shape 3"/>
          <p:cNvSpPr/>
          <p:nvPr/>
        </p:nvSpPr>
        <p:spPr>
          <a:xfrm>
            <a:off x="717153" y="4236313"/>
            <a:ext cx="10795794" cy="1523345"/>
          </a:xfrm>
          <a:prstGeom prst="roundRect">
            <a:avLst>
              <a:gd name="adj" fmla="val 1048"/>
            </a:avLst>
          </a:prstGeom>
          <a:solidFill>
            <a:srgbClr val="C9636E"/>
          </a:solidFill>
          <a:ln/>
        </p:spPr>
        <p:txBody>
          <a:bodyPr/>
          <a:lstStyle/>
          <a:p>
            <a:endParaRPr lang="de-DE" sz="20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 4"/>
          <p:cNvSpPr/>
          <p:nvPr/>
        </p:nvSpPr>
        <p:spPr>
          <a:xfrm>
            <a:off x="989667" y="4359325"/>
            <a:ext cx="9779145" cy="1302126"/>
          </a:xfrm>
          <a:prstGeom prst="rect">
            <a:avLst/>
          </a:prstGeom>
          <a:noFill/>
          <a:ln/>
        </p:spPr>
        <p:txBody>
          <a:bodyPr wrap="square" lIns="0" tIns="0" rIns="0" bIns="0" rtlCol="0" anchor="t"/>
          <a:lstStyle/>
          <a:p>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A useful resource is the </a:t>
            </a:r>
            <a:r>
              <a:rPr lang="en-US" sz="2000" b="1" dirty="0">
                <a:solidFill>
                  <a:schemeClr val="bg1"/>
                </a:solidFill>
                <a:latin typeface="Calibri" panose="020F0502020204030204" pitchFamily="34" charset="0"/>
                <a:ea typeface="Calibri" panose="020F0502020204030204" pitchFamily="34" charset="0"/>
                <a:cs typeface="Calibri" panose="020F0502020204030204" pitchFamily="34" charset="0"/>
              </a:rPr>
              <a:t>EU-OSHA e-guide to managing stress and psychosocial risks</a:t>
            </a: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 It offers simple explanations, practical examples and first steps for preventing and dealing with stress at work. It can help learners recognise when workplace pressure is becoming harmful and identify what support, boundaries or changes may be needed. </a:t>
            </a:r>
            <a:r>
              <a:rPr lang="en-US" sz="2000" u="sng" dirty="0">
                <a:solidFill>
                  <a:schemeClr val="bg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Visit the EU-OSHA e-guide →</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5"/>
          <p:cNvSpPr/>
          <p:nvPr/>
        </p:nvSpPr>
        <p:spPr>
          <a:xfrm>
            <a:off x="802828" y="5976005"/>
            <a:ext cx="10586343" cy="379611"/>
          </a:xfrm>
          <a:prstGeom prst="rect">
            <a:avLst/>
          </a:prstGeom>
          <a:noFill/>
          <a:ln/>
        </p:spPr>
        <p:txBody>
          <a:bodyPr wrap="square" lIns="0" tIns="0" rIns="0" bIns="0" rtlCol="0" anchor="t"/>
          <a:lstStyle/>
          <a:p>
            <a:r>
              <a:rPr lang="en-US" sz="2000" b="1" dirty="0">
                <a:solidFill>
                  <a:srgbClr val="3B3535"/>
                </a:solidFill>
                <a:latin typeface="Calibri" panose="020F0502020204030204" pitchFamily="34" charset="0"/>
                <a:ea typeface="Calibri" panose="020F0502020204030204" pitchFamily="34" charset="0"/>
                <a:cs typeface="Calibri" panose="020F0502020204030204" pitchFamily="34" charset="0"/>
              </a:rPr>
              <a:t>Learning point:</a:t>
            </a: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 Resilience means recognising stress signals, using support, and responding strategically. It does not mean accepting unsafe, unfair or harmful working conditions.</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0" name="Shape 6"/>
          <p:cNvSpPr/>
          <p:nvPr/>
        </p:nvSpPr>
        <p:spPr>
          <a:xfrm>
            <a:off x="593377" y="5866071"/>
            <a:ext cx="19050" cy="599480"/>
          </a:xfrm>
          <a:prstGeom prst="rect">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FE06533A-517A-4811-3AAF-8E3E4B39B9B2}"/>
              </a:ext>
            </a:extLst>
          </p:cNvPr>
          <p:cNvPicPr>
            <a:picLocks noChangeAspect="1"/>
          </p:cNvPicPr>
          <p:nvPr/>
        </p:nvPicPr>
        <p:blipFill>
          <a:blip r:embed="rId5"/>
          <a:stretch>
            <a:fillRect/>
          </a:stretch>
        </p:blipFill>
        <p:spPr>
          <a:xfrm>
            <a:off x="2301567" y="1996088"/>
            <a:ext cx="1776088" cy="1012523"/>
          </a:xfrm>
          <a:prstGeom prst="rect">
            <a:avLst/>
          </a:prstGeom>
          <a:scene3d>
            <a:camera prst="orthographicFront">
              <a:rot lat="300000" lon="0" rev="0"/>
            </a:camera>
            <a:lightRig rig="threePt" dir="t"/>
          </a:scene3d>
        </p:spPr>
      </p:pic>
      <p:pic>
        <p:nvPicPr>
          <p:cNvPr id="13" name="Graphic 12" descr="Cursor with solid fill">
            <a:extLst>
              <a:ext uri="{FF2B5EF4-FFF2-40B4-BE49-F238E27FC236}">
                <a16:creationId xmlns:a16="http://schemas.microsoft.com/office/drawing/2014/main" id="{D012F0F3-58AD-C144-21AA-75C207D3DE7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14159617">
            <a:off x="3481904" y="866290"/>
            <a:ext cx="914400" cy="914400"/>
          </a:xfrm>
          <a:prstGeom prst="rect">
            <a:avLst/>
          </a:prstGeom>
        </p:spPr>
      </p:pic>
      <p:grpSp>
        <p:nvGrpSpPr>
          <p:cNvPr id="14" name="Group 13">
            <a:extLst>
              <a:ext uri="{FF2B5EF4-FFF2-40B4-BE49-F238E27FC236}">
                <a16:creationId xmlns:a16="http://schemas.microsoft.com/office/drawing/2014/main" id="{ADF99281-4A30-D985-B119-86DD62CD4BFC}"/>
              </a:ext>
            </a:extLst>
          </p:cNvPr>
          <p:cNvGrpSpPr/>
          <p:nvPr/>
        </p:nvGrpSpPr>
        <p:grpSpPr>
          <a:xfrm>
            <a:off x="716002" y="1013024"/>
            <a:ext cx="2241755" cy="574420"/>
            <a:chOff x="5919019" y="536625"/>
            <a:chExt cx="2241755" cy="574420"/>
          </a:xfrm>
        </p:grpSpPr>
        <p:sp>
          <p:nvSpPr>
            <p:cNvPr id="15" name="Shape 5">
              <a:extLst>
                <a:ext uri="{FF2B5EF4-FFF2-40B4-BE49-F238E27FC236}">
                  <a16:creationId xmlns:a16="http://schemas.microsoft.com/office/drawing/2014/main" id="{127466CF-422F-ABAC-3804-D98EF60511FD}"/>
                </a:ext>
              </a:extLst>
            </p:cNvPr>
            <p:cNvSpPr/>
            <p:nvPr/>
          </p:nvSpPr>
          <p:spPr>
            <a:xfrm>
              <a:off x="5919019" y="536625"/>
              <a:ext cx="2241755" cy="574420"/>
            </a:xfrm>
            <a:prstGeom prst="roundRect">
              <a:avLst>
                <a:gd name="adj" fmla="val 5003"/>
              </a:avLst>
            </a:prstGeom>
            <a:solidFill>
              <a:srgbClr val="C9636E"/>
            </a:solidFill>
            <a:ln/>
          </p:spPr>
          <p:txBody>
            <a:bodyPr/>
            <a:lstStyle/>
            <a:p>
              <a:endParaRPr lang="de-DE" sz="1600">
                <a:latin typeface="Calibri" panose="020F0502020204030204" pitchFamily="34" charset="0"/>
                <a:ea typeface="Calibri" panose="020F0502020204030204" pitchFamily="34" charset="0"/>
                <a:cs typeface="Calibri" panose="020F0502020204030204" pitchFamily="34" charset="0"/>
              </a:endParaRPr>
            </a:p>
          </p:txBody>
        </p:sp>
        <p:sp>
          <p:nvSpPr>
            <p:cNvPr id="16" name="Text 6">
              <a:extLst>
                <a:ext uri="{FF2B5EF4-FFF2-40B4-BE49-F238E27FC236}">
                  <a16:creationId xmlns:a16="http://schemas.microsoft.com/office/drawing/2014/main" id="{4D0AF7EB-7B0C-2840-D93D-C3FAA8982417}"/>
                </a:ext>
              </a:extLst>
            </p:cNvPr>
            <p:cNvSpPr/>
            <p:nvPr/>
          </p:nvSpPr>
          <p:spPr>
            <a:xfrm>
              <a:off x="6038505" y="738188"/>
              <a:ext cx="2122269" cy="284368"/>
            </a:xfrm>
            <a:prstGeom prst="rect">
              <a:avLst/>
            </a:prstGeom>
            <a:noFill/>
            <a:ln/>
          </p:spPr>
          <p:txBody>
            <a:bodyPr wrap="square" lIns="0" tIns="0" rIns="0" bIns="0" rtlCol="0" anchor="t"/>
            <a:lstStyle/>
            <a:p>
              <a:pPr>
                <a:lnSpc>
                  <a:spcPts val="2042"/>
                </a:lnSpc>
              </a:pPr>
              <a:r>
                <a:rPr lang="en-US" sz="1800" b="1" dirty="0">
                  <a:solidFill>
                    <a:schemeClr val="bg1"/>
                  </a:solidFill>
                  <a:latin typeface="Calibri" panose="020F0502020204030204" pitchFamily="34" charset="0"/>
                  <a:ea typeface="Calibri" panose="020F0502020204030204" pitchFamily="34" charset="0"/>
                  <a:cs typeface="Calibri" panose="020F0502020204030204" pitchFamily="34" charset="0"/>
                </a:rPr>
                <a:t>CLICK ON THE IMAGE</a:t>
              </a:r>
              <a:endPar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3d4f38c24b4_1_68"/>
          <p:cNvSpPr txBox="1">
            <a:spLocks noGrp="1"/>
          </p:cNvSpPr>
          <p:nvPr>
            <p:ph type="body" idx="1"/>
          </p:nvPr>
        </p:nvSpPr>
        <p:spPr>
          <a:xfrm>
            <a:off x="701135" y="2344759"/>
            <a:ext cx="4866900" cy="3666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2400"/>
              <a:buFont typeface="Arial"/>
              <a:buNone/>
            </a:pPr>
            <a:endParaRPr dirty="0"/>
          </a:p>
          <a:p>
            <a:pPr marL="419100" lvl="0" indent="-342900" algn="l" rtl="0">
              <a:spcBef>
                <a:spcPts val="1000"/>
              </a:spcBef>
              <a:spcAft>
                <a:spcPts val="0"/>
              </a:spcAft>
              <a:buSzPts val="2400"/>
              <a:buFont typeface="Arial" panose="020B0604020202020204" pitchFamily="34" charset="0"/>
              <a:buChar char="•"/>
            </a:pPr>
            <a:r>
              <a:rPr lang="en-US" dirty="0"/>
              <a:t>What challenge affects you most?</a:t>
            </a:r>
            <a:endParaRPr dirty="0"/>
          </a:p>
          <a:p>
            <a:pPr marL="800100" lvl="0" indent="-342900" algn="l" rtl="0">
              <a:spcBef>
                <a:spcPts val="1000"/>
              </a:spcBef>
              <a:spcAft>
                <a:spcPts val="0"/>
              </a:spcAft>
              <a:buFont typeface="Arial" panose="020B0604020202020204" pitchFamily="34" charset="0"/>
              <a:buChar char="•"/>
            </a:pPr>
            <a:endParaRPr dirty="0"/>
          </a:p>
          <a:p>
            <a:pPr marL="419100" lvl="0" indent="-342900" algn="l" rtl="0">
              <a:spcBef>
                <a:spcPts val="1000"/>
              </a:spcBef>
              <a:spcAft>
                <a:spcPts val="0"/>
              </a:spcAft>
              <a:buSzPts val="2400"/>
              <a:buFont typeface="Arial" panose="020B0604020202020204" pitchFamily="34" charset="0"/>
              <a:buChar char="•"/>
            </a:pPr>
            <a:r>
              <a:rPr lang="en-US" dirty="0"/>
              <a:t> What helps you stay confident?</a:t>
            </a:r>
            <a:endParaRPr dirty="0"/>
          </a:p>
          <a:p>
            <a:pPr marL="228600" lvl="0" indent="-228600" algn="l" rtl="0">
              <a:lnSpc>
                <a:spcPct val="90000"/>
              </a:lnSpc>
              <a:spcBef>
                <a:spcPts val="0"/>
              </a:spcBef>
              <a:spcAft>
                <a:spcPts val="0"/>
              </a:spcAft>
              <a:buClr>
                <a:schemeClr val="lt1"/>
              </a:buClr>
              <a:buSzPts val="2400"/>
              <a:buNone/>
            </a:pPr>
            <a:endParaRPr dirty="0"/>
          </a:p>
          <a:p>
            <a:pPr marL="228600" lvl="0" indent="-228600" algn="l" rtl="0">
              <a:lnSpc>
                <a:spcPct val="90000"/>
              </a:lnSpc>
              <a:spcBef>
                <a:spcPts val="1000"/>
              </a:spcBef>
              <a:spcAft>
                <a:spcPts val="0"/>
              </a:spcAft>
              <a:buClr>
                <a:schemeClr val="lt1"/>
              </a:buClr>
              <a:buSzPts val="2400"/>
              <a:buNone/>
            </a:pPr>
            <a:endParaRPr dirty="0"/>
          </a:p>
        </p:txBody>
      </p:sp>
      <p:sp>
        <p:nvSpPr>
          <p:cNvPr id="280" name="Google Shape;280;g3d4f38c24b4_1_68"/>
          <p:cNvSpPr/>
          <p:nvPr/>
        </p:nvSpPr>
        <p:spPr>
          <a:xfrm>
            <a:off x="0" y="728524"/>
            <a:ext cx="4866900" cy="1274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81" name="Google Shape;281;g3d4f38c24b4_1_68"/>
          <p:cNvSpPr txBox="1"/>
          <p:nvPr/>
        </p:nvSpPr>
        <p:spPr>
          <a:xfrm>
            <a:off x="638700" y="1042474"/>
            <a:ext cx="4228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dirty="0">
                <a:solidFill>
                  <a:srgbClr val="E36C34"/>
                </a:solidFill>
                <a:latin typeface="Calibri"/>
                <a:ea typeface="Calibri"/>
                <a:cs typeface="Calibri"/>
                <a:sym typeface="Calibri"/>
              </a:rPr>
              <a:t>Reflection</a:t>
            </a:r>
            <a:endParaRPr sz="1400" b="0" i="0" u="none" strike="noStrike" cap="none" dirty="0">
              <a:solidFill>
                <a:srgbClr val="000000"/>
              </a:solidFill>
              <a:latin typeface="Arial"/>
              <a:ea typeface="Arial"/>
              <a:cs typeface="Arial"/>
              <a:sym typeface="Arial"/>
            </a:endParaRPr>
          </a:p>
        </p:txBody>
      </p:sp>
      <p:pic>
        <p:nvPicPr>
          <p:cNvPr id="282" name="Google Shape;282;g3d4f38c24b4_1_68"/>
          <p:cNvPicPr preferRelativeResize="0"/>
          <p:nvPr/>
        </p:nvPicPr>
        <p:blipFill rotWithShape="1">
          <a:blip r:embed="rId3">
            <a:alphaModFix/>
          </a:blip>
          <a:srcRect l="43539" t="340" r="19047" b="-340"/>
          <a:stretch/>
        </p:blipFill>
        <p:spPr>
          <a:xfrm>
            <a:off x="6096000" y="0"/>
            <a:ext cx="4228281" cy="6858000"/>
          </a:xfrm>
          <a:prstGeom prst="rect">
            <a:avLst/>
          </a:prstGeom>
          <a:solidFill>
            <a:srgbClr val="BFBFBF"/>
          </a:solid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9"/>
          <p:cNvSpPr txBox="1">
            <a:spLocks noGrp="1"/>
          </p:cNvSpPr>
          <p:nvPr>
            <p:ph type="body" idx="1"/>
          </p:nvPr>
        </p:nvSpPr>
        <p:spPr>
          <a:xfrm>
            <a:off x="7764874" y="730800"/>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4000"/>
              <a:buNone/>
            </a:pPr>
            <a:r>
              <a:rPr lang="en-US"/>
              <a:t>04</a:t>
            </a:r>
            <a:endParaRPr/>
          </a:p>
        </p:txBody>
      </p:sp>
      <p:sp>
        <p:nvSpPr>
          <p:cNvPr id="289" name="Google Shape;289;p49"/>
          <p:cNvSpPr txBox="1"/>
          <p:nvPr/>
        </p:nvSpPr>
        <p:spPr>
          <a:xfrm>
            <a:off x="5906320" y="3481298"/>
            <a:ext cx="252242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E36C34"/>
                </a:solidFill>
                <a:latin typeface="Calibri"/>
                <a:ea typeface="Calibri"/>
                <a:cs typeface="Calibri"/>
                <a:sym typeface="Calibri"/>
              </a:rPr>
              <a:t>ABOUT US</a:t>
            </a:r>
            <a:endParaRPr sz="1400" b="0" i="0" u="none" strike="noStrike" cap="none">
              <a:solidFill>
                <a:srgbClr val="000000"/>
              </a:solidFill>
              <a:latin typeface="Arial"/>
              <a:ea typeface="Arial"/>
              <a:cs typeface="Arial"/>
              <a:sym typeface="Arial"/>
            </a:endParaRPr>
          </a:p>
        </p:txBody>
      </p:sp>
      <p:pic>
        <p:nvPicPr>
          <p:cNvPr id="290" name="Google Shape;290;p49"/>
          <p:cNvPicPr preferRelativeResize="0">
            <a:picLocks noGrp="1"/>
          </p:cNvPicPr>
          <p:nvPr>
            <p:ph type="pic" idx="2"/>
          </p:nvPr>
        </p:nvPicPr>
        <p:blipFill rotWithShape="1">
          <a:blip r:embed="rId3">
            <a:alphaModFix/>
          </a:blip>
          <a:srcRect t="32772" b="32772"/>
          <a:stretch/>
        </p:blipFill>
        <p:spPr>
          <a:xfrm>
            <a:off x="238125" y="2627313"/>
            <a:ext cx="7708900" cy="3395662"/>
          </a:xfrm>
          <a:prstGeom prst="rect">
            <a:avLst/>
          </a:prstGeom>
          <a:solidFill>
            <a:srgbClr val="BFBFBF"/>
          </a:solidFill>
          <a:ln>
            <a:noFill/>
          </a:ln>
        </p:spPr>
      </p:pic>
      <p:sp>
        <p:nvSpPr>
          <p:cNvPr id="291" name="Google Shape;291;p49"/>
          <p:cNvSpPr/>
          <p:nvPr/>
        </p:nvSpPr>
        <p:spPr>
          <a:xfrm>
            <a:off x="5573485" y="3013415"/>
            <a:ext cx="5715001" cy="1274105"/>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3600" b="1" i="0" u="none" strike="noStrike" cap="none" dirty="0">
                <a:solidFill>
                  <a:srgbClr val="E36C34"/>
                </a:solidFill>
                <a:latin typeface="Calibri"/>
                <a:ea typeface="Calibri"/>
                <a:cs typeface="Calibri"/>
                <a:sym typeface="Calibri"/>
              </a:rPr>
              <a:t>Creating a workplace buddy system</a:t>
            </a:r>
            <a:endParaRPr sz="529" b="0" i="0" u="none" strike="noStrike" cap="none" dirty="0">
              <a:solidFill>
                <a:schemeClr val="lt1"/>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 0"/>
          <p:cNvSpPr/>
          <p:nvPr/>
        </p:nvSpPr>
        <p:spPr>
          <a:xfrm>
            <a:off x="331588" y="327074"/>
            <a:ext cx="8162171" cy="519708"/>
          </a:xfrm>
          <a:prstGeom prst="rect">
            <a:avLst/>
          </a:prstGeom>
          <a:noFill/>
          <a:ln>
            <a:noFill/>
          </a:ln>
        </p:spPr>
        <p:txBody>
          <a:bodyPr spcFirstLastPara="1" wrap="square" lIns="91425" tIns="45700" rIns="91425" bIns="45700" anchor="t" anchorCtr="0">
            <a:noAutofit/>
          </a:bodyPr>
          <a:lstStyle/>
          <a:p>
            <a:pPr marL="457200" indent="-228600">
              <a:lnSpc>
                <a:spcPct val="90000"/>
              </a:lnSpc>
              <a:spcBef>
                <a:spcPts val="1000"/>
              </a:spcBef>
              <a:buClr>
                <a:srgbClr val="C9636E"/>
              </a:buClr>
              <a:buSzPts val="3600"/>
            </a:pPr>
            <a:r>
              <a:rPr lang="en-US" sz="3600" b="1" dirty="0">
                <a:solidFill>
                  <a:srgbClr val="C9636E"/>
                </a:solidFill>
                <a:latin typeface="Calibri"/>
                <a:ea typeface="Calibri"/>
                <a:cs typeface="Calibri"/>
              </a:rPr>
              <a:t>What is a workplace buddy system?</a:t>
            </a:r>
          </a:p>
        </p:txBody>
      </p:sp>
      <p:sp>
        <p:nvSpPr>
          <p:cNvPr id="3" name="Text 1"/>
          <p:cNvSpPr/>
          <p:nvPr/>
        </p:nvSpPr>
        <p:spPr>
          <a:xfrm>
            <a:off x="687189" y="1412776"/>
            <a:ext cx="10817622" cy="533202"/>
          </a:xfrm>
          <a:prstGeom prst="rect">
            <a:avLst/>
          </a:prstGeom>
          <a:noFill/>
          <a:ln/>
        </p:spPr>
        <p:txBody>
          <a:bodyPr wrap="square" lIns="0" tIns="0" rIns="0" bIns="0" rtlCol="0" anchor="t"/>
          <a:lstStyle/>
          <a:p>
            <a:pPr>
              <a:lnSpc>
                <a:spcPts val="2083"/>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A workplace buddy system connects a new or less experienced employee with a trusted colleague who can answer everyday questions and explain how things work in practice.</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4" name="Shape 2"/>
          <p:cNvSpPr/>
          <p:nvPr/>
        </p:nvSpPr>
        <p:spPr>
          <a:xfrm>
            <a:off x="687189" y="2141736"/>
            <a:ext cx="5408810" cy="1231106"/>
          </a:xfrm>
          <a:prstGeom prst="roundRect">
            <a:avLst>
              <a:gd name="adj" fmla="val 8509"/>
            </a:avLst>
          </a:prstGeom>
          <a:solidFill>
            <a:srgbClr val="FFFAFA"/>
          </a:solidFill>
          <a:ln w="22860">
            <a:solidFill>
              <a:srgbClr val="D9CECE"/>
            </a:solidFill>
            <a:prstDash val="solid"/>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5" name="Shape 3"/>
          <p:cNvSpPr/>
          <p:nvPr/>
        </p:nvSpPr>
        <p:spPr>
          <a:xfrm>
            <a:off x="668139" y="2298204"/>
            <a:ext cx="76200" cy="1074638"/>
          </a:xfrm>
          <a:prstGeom prst="roundRect">
            <a:avLst>
              <a:gd name="adj" fmla="val 34790"/>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6" name="Text 4"/>
          <p:cNvSpPr/>
          <p:nvPr/>
        </p:nvSpPr>
        <p:spPr>
          <a:xfrm>
            <a:off x="940098" y="2298204"/>
            <a:ext cx="2079129" cy="259953"/>
          </a:xfrm>
          <a:prstGeom prst="rect">
            <a:avLst/>
          </a:prstGeom>
          <a:noFill/>
          <a:ln/>
        </p:spPr>
        <p:txBody>
          <a:bodyPr wrap="none" lIns="0" tIns="0" rIns="0" bIns="0" rtlCol="0" anchor="t"/>
          <a:lstStyle/>
          <a:p>
            <a:pPr>
              <a:lnSpc>
                <a:spcPts val="2042"/>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Not a manager</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7" name="Text 5"/>
          <p:cNvSpPr/>
          <p:nvPr/>
        </p:nvSpPr>
        <p:spPr>
          <a:xfrm>
            <a:off x="940097" y="2698898"/>
            <a:ext cx="4744542" cy="266601"/>
          </a:xfrm>
          <a:prstGeom prst="rect">
            <a:avLst/>
          </a:prstGeom>
          <a:noFill/>
          <a:ln/>
        </p:spPr>
        <p:txBody>
          <a:bodyPr wrap="none" lIns="0" tIns="0" rIns="0" bIns="0" rtlCol="0" anchor="t"/>
          <a:lstStyle/>
          <a:p>
            <a:pPr>
              <a:lnSpc>
                <a:spcPts val="2083"/>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A buddy is not there to evaluate or direct your</a:t>
            </a:r>
          </a:p>
          <a:p>
            <a:pPr>
              <a:lnSpc>
                <a:spcPts val="2083"/>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 work.</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8" name="Shape 6"/>
          <p:cNvSpPr/>
          <p:nvPr/>
        </p:nvSpPr>
        <p:spPr>
          <a:xfrm>
            <a:off x="687188" y="3529409"/>
            <a:ext cx="5408811" cy="1074638"/>
          </a:xfrm>
          <a:prstGeom prst="roundRect">
            <a:avLst>
              <a:gd name="adj" fmla="val 8509"/>
            </a:avLst>
          </a:prstGeom>
          <a:solidFill>
            <a:srgbClr val="FFFAFA"/>
          </a:solidFill>
          <a:ln w="22860">
            <a:solidFill>
              <a:srgbClr val="D9CECE"/>
            </a:solidFill>
            <a:prstDash val="solid"/>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9" name="Shape 7"/>
          <p:cNvSpPr/>
          <p:nvPr/>
        </p:nvSpPr>
        <p:spPr>
          <a:xfrm>
            <a:off x="668139" y="3529409"/>
            <a:ext cx="76200" cy="1074638"/>
          </a:xfrm>
          <a:prstGeom prst="roundRect">
            <a:avLst>
              <a:gd name="adj" fmla="val 34790"/>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0" name="Text 8"/>
          <p:cNvSpPr/>
          <p:nvPr/>
        </p:nvSpPr>
        <p:spPr>
          <a:xfrm>
            <a:off x="940098" y="3725169"/>
            <a:ext cx="2079129" cy="259953"/>
          </a:xfrm>
          <a:prstGeom prst="rect">
            <a:avLst/>
          </a:prstGeom>
          <a:noFill/>
          <a:ln/>
        </p:spPr>
        <p:txBody>
          <a:bodyPr wrap="none" lIns="0" tIns="0" rIns="0" bIns="0" rtlCol="0" anchor="t"/>
          <a:lstStyle/>
          <a:p>
            <a:pPr>
              <a:lnSpc>
                <a:spcPts val="2042"/>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Not a therapist</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1" name="Text 9"/>
          <p:cNvSpPr/>
          <p:nvPr/>
        </p:nvSpPr>
        <p:spPr>
          <a:xfrm>
            <a:off x="940097" y="4141689"/>
            <a:ext cx="4744542" cy="266601"/>
          </a:xfrm>
          <a:prstGeom prst="rect">
            <a:avLst/>
          </a:prstGeom>
          <a:noFill/>
          <a:ln/>
        </p:spPr>
        <p:txBody>
          <a:bodyPr wrap="none" lIns="0" tIns="0" rIns="0" bIns="0" rtlCol="0" anchor="t"/>
          <a:lstStyle/>
          <a:p>
            <a:pPr>
              <a:lnSpc>
                <a:spcPts val="2083"/>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Their role is practical, not emotional counselling.</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2" name="Shape 10"/>
          <p:cNvSpPr/>
          <p:nvPr/>
        </p:nvSpPr>
        <p:spPr>
          <a:xfrm>
            <a:off x="687189" y="4760616"/>
            <a:ext cx="5408810" cy="1341239"/>
          </a:xfrm>
          <a:prstGeom prst="roundRect">
            <a:avLst>
              <a:gd name="adj" fmla="val 6818"/>
            </a:avLst>
          </a:prstGeom>
          <a:solidFill>
            <a:srgbClr val="FFFAFA"/>
          </a:solidFill>
          <a:ln w="22860">
            <a:solidFill>
              <a:srgbClr val="D9CECE"/>
            </a:solidFill>
            <a:prstDash val="solid"/>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3" name="Shape 11"/>
          <p:cNvSpPr/>
          <p:nvPr/>
        </p:nvSpPr>
        <p:spPr>
          <a:xfrm>
            <a:off x="668139" y="4760616"/>
            <a:ext cx="76200" cy="1341239"/>
          </a:xfrm>
          <a:prstGeom prst="roundRect">
            <a:avLst>
              <a:gd name="adj" fmla="val 34790"/>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4" name="Text 12"/>
          <p:cNvSpPr/>
          <p:nvPr/>
        </p:nvSpPr>
        <p:spPr>
          <a:xfrm>
            <a:off x="940098" y="4956374"/>
            <a:ext cx="2079129" cy="259953"/>
          </a:xfrm>
          <a:prstGeom prst="rect">
            <a:avLst/>
          </a:prstGeom>
          <a:noFill/>
          <a:ln/>
        </p:spPr>
        <p:txBody>
          <a:bodyPr wrap="none" lIns="0" tIns="0" rIns="0" bIns="0" rtlCol="0" anchor="t"/>
          <a:lstStyle/>
          <a:p>
            <a:pPr>
              <a:lnSpc>
                <a:spcPts val="2042"/>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Not a formal mentor</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5" name="Text 13"/>
          <p:cNvSpPr/>
          <p:nvPr/>
        </p:nvSpPr>
        <p:spPr>
          <a:xfrm>
            <a:off x="940097" y="5372894"/>
            <a:ext cx="4744542" cy="533202"/>
          </a:xfrm>
          <a:prstGeom prst="rect">
            <a:avLst/>
          </a:prstGeom>
          <a:noFill/>
          <a:ln/>
        </p:spPr>
        <p:txBody>
          <a:bodyPr wrap="square" lIns="0" tIns="0" rIns="0" bIns="0" rtlCol="0" anchor="t"/>
          <a:lstStyle/>
          <a:p>
            <a:pPr>
              <a:lnSpc>
                <a:spcPts val="2083"/>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No structured programme or long-term development plan required.</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6" name="Shape 14"/>
          <p:cNvSpPr/>
          <p:nvPr/>
        </p:nvSpPr>
        <p:spPr>
          <a:xfrm>
            <a:off x="6317953" y="2298204"/>
            <a:ext cx="5193208" cy="2462412"/>
          </a:xfrm>
          <a:prstGeom prst="roundRect">
            <a:avLst>
              <a:gd name="adj" fmla="val 1772"/>
            </a:avLst>
          </a:prstGeom>
          <a:solidFill>
            <a:srgbClr val="C9636E"/>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pic>
        <p:nvPicPr>
          <p:cNvPr id="17" name="Image 0" descr="preencoded.png"/>
          <p:cNvPicPr>
            <a:picLocks noChangeAspect="1"/>
          </p:cNvPicPr>
          <p:nvPr/>
        </p:nvPicPr>
        <p:blipFill>
          <a:blip r:embed="rId3"/>
          <a:stretch>
            <a:fillRect/>
          </a:stretch>
        </p:blipFill>
        <p:spPr>
          <a:xfrm>
            <a:off x="6494661" y="2554883"/>
            <a:ext cx="220861" cy="176708"/>
          </a:xfrm>
          <a:prstGeom prst="rect">
            <a:avLst/>
          </a:prstGeom>
          <a:solidFill>
            <a:schemeClr val="bg1"/>
          </a:solidFill>
        </p:spPr>
      </p:pic>
      <p:sp>
        <p:nvSpPr>
          <p:cNvPr id="18" name="Text 15"/>
          <p:cNvSpPr/>
          <p:nvPr/>
        </p:nvSpPr>
        <p:spPr>
          <a:xfrm>
            <a:off x="6892231" y="2498924"/>
            <a:ext cx="4442222" cy="1066403"/>
          </a:xfrm>
          <a:prstGeom prst="rect">
            <a:avLst/>
          </a:prstGeom>
          <a:noFill/>
          <a:ln/>
        </p:spPr>
        <p:txBody>
          <a:bodyPr wrap="square" lIns="0" tIns="0" rIns="0" bIns="0" rtlCol="0" anchor="t"/>
          <a:lstStyle/>
          <a:p>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For </a:t>
            </a:r>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migrant professionals</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 buddy can be especially useful because many workplace expectations are not written down. They are learned through people, observation and small conversations.</a:t>
            </a:r>
          </a:p>
        </p:txBody>
      </p:sp>
      <p:sp>
        <p:nvSpPr>
          <p:cNvPr id="19" name="Text 16"/>
          <p:cNvSpPr/>
          <p:nvPr/>
        </p:nvSpPr>
        <p:spPr>
          <a:xfrm>
            <a:off x="6330653" y="4956374"/>
            <a:ext cx="5193208" cy="799803"/>
          </a:xfrm>
          <a:prstGeom prst="rect">
            <a:avLst/>
          </a:prstGeom>
          <a:noFill/>
          <a:ln/>
        </p:spPr>
        <p:txBody>
          <a:bodyPr wrap="square" lIns="0" tIns="0" rIns="0" bIns="0" rtlCol="0" anchor="t"/>
          <a:lstStyle/>
          <a:p>
            <a:pPr>
              <a:lnSpc>
                <a:spcPts val="2083"/>
              </a:lnSpc>
            </a:pPr>
            <a:r>
              <a:rPr lang="en-US" sz="2000" i="1" dirty="0">
                <a:solidFill>
                  <a:srgbClr val="3B3535"/>
                </a:solidFill>
                <a:latin typeface="Calibri" panose="020F0502020204030204" pitchFamily="34" charset="0"/>
                <a:ea typeface="Calibri" panose="020F0502020204030204" pitchFamily="34" charset="0"/>
                <a:cs typeface="Calibri" panose="020F0502020204030204" pitchFamily="34" charset="0"/>
              </a:rPr>
              <a:t>Their role is practical: helping someone understand the workplace, find information, ask better questions and feel less alone in the first weeks or months.</a:t>
            </a:r>
            <a:endParaRPr lang="en-US" sz="2000" i="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0"/>
          <p:cNvSpPr/>
          <p:nvPr/>
        </p:nvSpPr>
        <p:spPr>
          <a:xfrm>
            <a:off x="-81280" y="124034"/>
            <a:ext cx="7523132" cy="500163"/>
          </a:xfrm>
          <a:prstGeom prst="rect">
            <a:avLst/>
          </a:prstGeom>
          <a:noFill/>
          <a:ln>
            <a:noFill/>
          </a:ln>
        </p:spPr>
        <p:txBody>
          <a:bodyPr spcFirstLastPara="1" wrap="square" lIns="91425" tIns="45700" rIns="91425" bIns="45700" anchor="t" anchorCtr="0">
            <a:noAutofit/>
          </a:bodyPr>
          <a:lstStyle/>
          <a:p>
            <a:pPr marL="457200" indent="-228600">
              <a:lnSpc>
                <a:spcPct val="90000"/>
              </a:lnSpc>
              <a:spcBef>
                <a:spcPts val="1000"/>
              </a:spcBef>
              <a:buClr>
                <a:srgbClr val="C9636E"/>
              </a:buClr>
              <a:buSzPts val="3600"/>
            </a:pPr>
            <a:r>
              <a:rPr lang="en-US" sz="3600" b="1" dirty="0">
                <a:solidFill>
                  <a:srgbClr val="C9636E"/>
                </a:solidFill>
                <a:latin typeface="Calibri"/>
                <a:ea typeface="Calibri"/>
                <a:cs typeface="Calibri"/>
              </a:rPr>
              <a:t>Why a buddy system </a:t>
            </a:r>
          </a:p>
          <a:p>
            <a:pPr marL="457200" indent="-228600">
              <a:lnSpc>
                <a:spcPct val="90000"/>
              </a:lnSpc>
              <a:spcBef>
                <a:spcPts val="1000"/>
              </a:spcBef>
              <a:buClr>
                <a:srgbClr val="C9636E"/>
              </a:buClr>
              <a:buSzPts val="3600"/>
            </a:pPr>
            <a:r>
              <a:rPr lang="en-US" sz="3600" b="1" dirty="0">
                <a:solidFill>
                  <a:srgbClr val="C9636E"/>
                </a:solidFill>
                <a:latin typeface="Calibri"/>
                <a:ea typeface="Calibri"/>
                <a:cs typeface="Calibri"/>
              </a:rPr>
              <a:t>matters</a:t>
            </a:r>
          </a:p>
        </p:txBody>
      </p:sp>
      <p:sp>
        <p:nvSpPr>
          <p:cNvPr id="4" name="Text 1"/>
          <p:cNvSpPr/>
          <p:nvPr/>
        </p:nvSpPr>
        <p:spPr>
          <a:xfrm>
            <a:off x="5248374" y="331561"/>
            <a:ext cx="6267252" cy="327422"/>
          </a:xfrm>
          <a:prstGeom prst="rect">
            <a:avLst/>
          </a:prstGeom>
          <a:noFill/>
          <a:ln/>
        </p:spPr>
        <p:txBody>
          <a:bodyPr wrap="squar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Starting in a new workplace can be stressful, especially when the language, culture or professional norms are unfamiliar. A buddy helps reduce that uncertainty from day one.</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5" name="Shape 2"/>
          <p:cNvSpPr/>
          <p:nvPr/>
        </p:nvSpPr>
        <p:spPr>
          <a:xfrm>
            <a:off x="5248374" y="1637129"/>
            <a:ext cx="6267252" cy="1550857"/>
          </a:xfrm>
          <a:prstGeom prst="roundRect">
            <a:avLst>
              <a:gd name="adj" fmla="val 1488"/>
            </a:avLst>
          </a:prstGeom>
          <a:solidFill>
            <a:srgbClr val="F3E8E8"/>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6" name="Shape 3"/>
          <p:cNvSpPr/>
          <p:nvPr/>
        </p:nvSpPr>
        <p:spPr>
          <a:xfrm>
            <a:off x="5373985" y="1834312"/>
            <a:ext cx="376833" cy="376833"/>
          </a:xfrm>
          <a:prstGeom prst="roundRect">
            <a:avLst>
              <a:gd name="adj" fmla="val 20219164"/>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pic>
        <p:nvPicPr>
          <p:cNvPr id="7" name="Image 1"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477569" y="1937895"/>
            <a:ext cx="169565" cy="169565"/>
          </a:xfrm>
          <a:prstGeom prst="rect">
            <a:avLst/>
          </a:prstGeom>
        </p:spPr>
      </p:pic>
      <p:sp>
        <p:nvSpPr>
          <p:cNvPr id="8" name="Text 4"/>
          <p:cNvSpPr/>
          <p:nvPr/>
        </p:nvSpPr>
        <p:spPr>
          <a:xfrm>
            <a:off x="5876429" y="1942797"/>
            <a:ext cx="1477764" cy="184646"/>
          </a:xfrm>
          <a:prstGeom prst="rect">
            <a:avLst/>
          </a:prstGeom>
          <a:noFill/>
          <a:ln/>
        </p:spPr>
        <p:txBody>
          <a:bodyPr wrap="none" lIns="0" tIns="0" rIns="0" bIns="0" rtlCol="0" anchor="t"/>
          <a:lstStyle/>
          <a:p>
            <a:pPr>
              <a:lnSpc>
                <a:spcPts val="1417"/>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Informal rules</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9" name="Text 5"/>
          <p:cNvSpPr/>
          <p:nvPr/>
        </p:nvSpPr>
        <p:spPr>
          <a:xfrm>
            <a:off x="5876429" y="2172697"/>
            <a:ext cx="6016030" cy="327422"/>
          </a:xfrm>
          <a:prstGeom prst="rect">
            <a:avLst/>
          </a:prstGeom>
          <a:noFill/>
          <a:ln/>
        </p:spPr>
        <p:txBody>
          <a:bodyPr wrap="squar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Explains how meetings work, how feedback is usually given, and what "normal" communication looks</a:t>
            </a:r>
          </a:p>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 like in that team.</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0" name="Shape 6"/>
          <p:cNvSpPr/>
          <p:nvPr/>
        </p:nvSpPr>
        <p:spPr>
          <a:xfrm>
            <a:off x="5248374" y="3267064"/>
            <a:ext cx="6267252" cy="1102916"/>
          </a:xfrm>
          <a:prstGeom prst="roundRect">
            <a:avLst>
              <a:gd name="adj" fmla="val 1708"/>
            </a:avLst>
          </a:prstGeom>
          <a:solidFill>
            <a:srgbClr val="F3E8E8"/>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1" name="Shape 7"/>
          <p:cNvSpPr/>
          <p:nvPr/>
        </p:nvSpPr>
        <p:spPr>
          <a:xfrm>
            <a:off x="5373985" y="3392675"/>
            <a:ext cx="376833" cy="376833"/>
          </a:xfrm>
          <a:prstGeom prst="roundRect">
            <a:avLst>
              <a:gd name="adj" fmla="val 20219164"/>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pic>
        <p:nvPicPr>
          <p:cNvPr id="12" name="Image 2"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477569" y="3496259"/>
            <a:ext cx="169565" cy="169565"/>
          </a:xfrm>
          <a:prstGeom prst="rect">
            <a:avLst/>
          </a:prstGeom>
        </p:spPr>
      </p:pic>
      <p:sp>
        <p:nvSpPr>
          <p:cNvPr id="13" name="Text 8"/>
          <p:cNvSpPr/>
          <p:nvPr/>
        </p:nvSpPr>
        <p:spPr>
          <a:xfrm>
            <a:off x="5876429" y="3470817"/>
            <a:ext cx="1477764" cy="184646"/>
          </a:xfrm>
          <a:prstGeom prst="rect">
            <a:avLst/>
          </a:prstGeom>
          <a:noFill/>
          <a:ln/>
        </p:spPr>
        <p:txBody>
          <a:bodyPr wrap="none" lIns="0" tIns="0" rIns="0" bIns="0" rtlCol="0" anchor="t"/>
          <a:lstStyle/>
          <a:p>
            <a:pPr>
              <a:lnSpc>
                <a:spcPts val="1417"/>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Making introductions</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4" name="Text 9"/>
          <p:cNvSpPr/>
          <p:nvPr/>
        </p:nvSpPr>
        <p:spPr>
          <a:xfrm>
            <a:off x="5876429" y="3734540"/>
            <a:ext cx="6016030" cy="163711"/>
          </a:xfrm>
          <a:prstGeom prst="rect">
            <a:avLst/>
          </a:prstGeom>
          <a:noFill/>
          <a:ln/>
        </p:spPr>
        <p:txBody>
          <a:bodyPr wrap="non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Helps new employees connect with the right people </a:t>
            </a:r>
          </a:p>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and understand who to ask for help.</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5" name="Shape 10"/>
          <p:cNvSpPr/>
          <p:nvPr/>
        </p:nvSpPr>
        <p:spPr>
          <a:xfrm>
            <a:off x="5248374" y="4449057"/>
            <a:ext cx="6267252" cy="1102916"/>
          </a:xfrm>
          <a:prstGeom prst="roundRect">
            <a:avLst>
              <a:gd name="adj" fmla="val 1708"/>
            </a:avLst>
          </a:prstGeom>
          <a:solidFill>
            <a:srgbClr val="F3E8E8"/>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6" name="Shape 11"/>
          <p:cNvSpPr/>
          <p:nvPr/>
        </p:nvSpPr>
        <p:spPr>
          <a:xfrm>
            <a:off x="5373985" y="4574667"/>
            <a:ext cx="376833" cy="376833"/>
          </a:xfrm>
          <a:prstGeom prst="roundRect">
            <a:avLst>
              <a:gd name="adj" fmla="val 20219164"/>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pic>
        <p:nvPicPr>
          <p:cNvPr id="17" name="Image 3"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477569" y="4678252"/>
            <a:ext cx="169565" cy="169565"/>
          </a:xfrm>
          <a:prstGeom prst="rect">
            <a:avLst/>
          </a:prstGeom>
        </p:spPr>
      </p:pic>
      <p:sp>
        <p:nvSpPr>
          <p:cNvPr id="18" name="Text 12"/>
          <p:cNvSpPr/>
          <p:nvPr/>
        </p:nvSpPr>
        <p:spPr>
          <a:xfrm>
            <a:off x="5876429" y="4620059"/>
            <a:ext cx="1889720" cy="184646"/>
          </a:xfrm>
          <a:prstGeom prst="rect">
            <a:avLst/>
          </a:prstGeom>
          <a:noFill/>
          <a:ln/>
        </p:spPr>
        <p:txBody>
          <a:bodyPr wrap="none" lIns="0" tIns="0" rIns="0" bIns="0" rtlCol="0" anchor="t"/>
          <a:lstStyle/>
          <a:p>
            <a:pPr>
              <a:lnSpc>
                <a:spcPts val="1417"/>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Adjusting to the organisation</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9" name="Text 13"/>
          <p:cNvSpPr/>
          <p:nvPr/>
        </p:nvSpPr>
        <p:spPr>
          <a:xfrm>
            <a:off x="5876429" y="4883782"/>
            <a:ext cx="6016030" cy="163711"/>
          </a:xfrm>
          <a:prstGeom prst="rect">
            <a:avLst/>
          </a:prstGeom>
          <a:noFill/>
          <a:ln/>
        </p:spPr>
        <p:txBody>
          <a:bodyPr wrap="non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Supports new employees after formal orientation by </a:t>
            </a:r>
          </a:p>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answering questions and helping them settle in.</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20" name="Shape 14"/>
          <p:cNvSpPr/>
          <p:nvPr/>
        </p:nvSpPr>
        <p:spPr>
          <a:xfrm>
            <a:off x="5248374" y="5631050"/>
            <a:ext cx="6267252" cy="1102916"/>
          </a:xfrm>
          <a:prstGeom prst="roundRect">
            <a:avLst>
              <a:gd name="adj" fmla="val 1708"/>
            </a:avLst>
          </a:prstGeom>
          <a:solidFill>
            <a:srgbClr val="F3E8E8"/>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21" name="Shape 15"/>
          <p:cNvSpPr/>
          <p:nvPr/>
        </p:nvSpPr>
        <p:spPr>
          <a:xfrm>
            <a:off x="5373985" y="5756661"/>
            <a:ext cx="376833" cy="376833"/>
          </a:xfrm>
          <a:prstGeom prst="roundRect">
            <a:avLst>
              <a:gd name="adj" fmla="val 20219164"/>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pic>
        <p:nvPicPr>
          <p:cNvPr id="22" name="Image 4"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477569" y="5860245"/>
            <a:ext cx="169565" cy="169565"/>
          </a:xfrm>
          <a:prstGeom prst="rect">
            <a:avLst/>
          </a:prstGeom>
        </p:spPr>
      </p:pic>
      <p:sp>
        <p:nvSpPr>
          <p:cNvPr id="23" name="Text 16"/>
          <p:cNvSpPr/>
          <p:nvPr/>
        </p:nvSpPr>
        <p:spPr>
          <a:xfrm>
            <a:off x="5876429" y="5815141"/>
            <a:ext cx="1477764" cy="184646"/>
          </a:xfrm>
          <a:prstGeom prst="rect">
            <a:avLst/>
          </a:prstGeom>
          <a:noFill/>
          <a:ln/>
        </p:spPr>
        <p:txBody>
          <a:bodyPr wrap="none" lIns="0" tIns="0" rIns="0" bIns="0" rtlCol="0" anchor="t"/>
          <a:lstStyle/>
          <a:p>
            <a:pPr>
              <a:lnSpc>
                <a:spcPts val="1417"/>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Integration support</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24" name="Text 17"/>
          <p:cNvSpPr/>
          <p:nvPr/>
        </p:nvSpPr>
        <p:spPr>
          <a:xfrm>
            <a:off x="5876429" y="6152365"/>
            <a:ext cx="6016030" cy="163711"/>
          </a:xfrm>
          <a:prstGeom prst="rect">
            <a:avLst/>
          </a:prstGeom>
          <a:noFill/>
          <a:ln/>
        </p:spPr>
        <p:txBody>
          <a:bodyPr wrap="none" lIns="0" tIns="0" rIns="0" bIns="0" rtlCol="0" anchor="t"/>
          <a:lstStyle/>
          <a:p>
            <a:pPr>
              <a:lnSpc>
                <a:spcPts val="1250"/>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For migrants and refugees, buddy approaches build </a:t>
            </a:r>
          </a:p>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links with people, services and local knowledge.</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71BA1AD6-6FBE-8030-4DCA-91EEAC023F9C}"/>
              </a:ext>
            </a:extLst>
          </p:cNvPr>
          <p:cNvSpPr/>
          <p:nvPr/>
        </p:nvSpPr>
        <p:spPr>
          <a:xfrm>
            <a:off x="0" y="2060825"/>
            <a:ext cx="4632960" cy="4801778"/>
          </a:xfrm>
          <a:prstGeom prst="rect">
            <a:avLst/>
          </a:prstGeom>
          <a:blipFill>
            <a:blip r:embed="rId7"/>
            <a:srcRect/>
            <a:stretch>
              <a:fillRect l="-35811" t="-19041" r="-52865" b="-2434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 0"/>
          <p:cNvSpPr/>
          <p:nvPr/>
        </p:nvSpPr>
        <p:spPr>
          <a:xfrm>
            <a:off x="411024" y="387151"/>
            <a:ext cx="10359756" cy="410568"/>
          </a:xfrm>
          <a:prstGeom prst="rect">
            <a:avLst/>
          </a:prstGeom>
          <a:noFill/>
          <a:ln>
            <a:noFill/>
          </a:ln>
        </p:spPr>
        <p:txBody>
          <a:bodyPr spcFirstLastPara="1" wrap="square" lIns="91425" tIns="45700" rIns="91425" bIns="45700" anchor="t" anchorCtr="0">
            <a:noAutofit/>
          </a:bodyPr>
          <a:lstStyle/>
          <a:p>
            <a:pPr marL="457200" indent="-228600">
              <a:lnSpc>
                <a:spcPct val="90000"/>
              </a:lnSpc>
              <a:spcBef>
                <a:spcPts val="1000"/>
              </a:spcBef>
              <a:buClr>
                <a:srgbClr val="C9636E"/>
              </a:buClr>
              <a:buSzPts val="3600"/>
            </a:pPr>
            <a:r>
              <a:rPr lang="en-US" sz="3600" b="1" dirty="0">
                <a:solidFill>
                  <a:srgbClr val="C9636E"/>
                </a:solidFill>
                <a:latin typeface="Calibri"/>
                <a:ea typeface="Calibri"/>
                <a:cs typeface="Calibri"/>
              </a:rPr>
              <a:t>Buddy, mentor or network?</a:t>
            </a:r>
          </a:p>
        </p:txBody>
      </p:sp>
      <p:sp>
        <p:nvSpPr>
          <p:cNvPr id="3" name="Text 1"/>
          <p:cNvSpPr/>
          <p:nvPr/>
        </p:nvSpPr>
        <p:spPr>
          <a:xfrm>
            <a:off x="698103" y="1340356"/>
            <a:ext cx="10795793" cy="189806"/>
          </a:xfrm>
          <a:prstGeom prst="rect">
            <a:avLst/>
          </a:prstGeom>
          <a:noFill/>
          <a:ln/>
        </p:spPr>
        <p:txBody>
          <a:bodyPr wrap="none" lIns="0" tIns="0" rIns="0" bIns="0" rtlCol="0" anchor="t"/>
          <a:lstStyle/>
          <a:p>
            <a:pPr>
              <a:lnSpc>
                <a:spcPts val="1458"/>
              </a:lnSpc>
            </a:pPr>
            <a:r>
              <a:rPr lang="en-US" sz="2200" dirty="0">
                <a:solidFill>
                  <a:srgbClr val="3B3535"/>
                </a:solidFill>
                <a:latin typeface="Calibri" panose="020F0502020204030204" pitchFamily="34" charset="0"/>
                <a:ea typeface="Calibri" panose="020F0502020204030204" pitchFamily="34" charset="0"/>
                <a:cs typeface="Calibri" panose="020F0502020204030204" pitchFamily="34" charset="0"/>
              </a:rPr>
              <a:t>These three forms of support are useful, but they are not the same. The strongest support </a:t>
            </a:r>
          </a:p>
          <a:p>
            <a:r>
              <a:rPr lang="en-US" sz="2200" dirty="0">
                <a:solidFill>
                  <a:srgbClr val="3B3535"/>
                </a:solidFill>
                <a:latin typeface="Calibri" panose="020F0502020204030204" pitchFamily="34" charset="0"/>
                <a:ea typeface="Calibri" panose="020F0502020204030204" pitchFamily="34" charset="0"/>
                <a:cs typeface="Calibri" panose="020F0502020204030204" pitchFamily="34" charset="0"/>
              </a:rPr>
              <a:t>system often includes all three.</a:t>
            </a:r>
            <a:endParaRPr lang="en-US" sz="2200" dirty="0">
              <a:latin typeface="Calibri" panose="020F0502020204030204" pitchFamily="34" charset="0"/>
              <a:ea typeface="Calibri" panose="020F0502020204030204" pitchFamily="34" charset="0"/>
              <a:cs typeface="Calibri" panose="020F0502020204030204" pitchFamily="34" charset="0"/>
            </a:endParaRPr>
          </a:p>
        </p:txBody>
      </p:sp>
      <p:sp>
        <p:nvSpPr>
          <p:cNvPr id="6" name="Shape 2"/>
          <p:cNvSpPr/>
          <p:nvPr/>
        </p:nvSpPr>
        <p:spPr>
          <a:xfrm>
            <a:off x="754811" y="1923454"/>
            <a:ext cx="10664556" cy="1446906"/>
          </a:xfrm>
          <a:prstGeom prst="roundRect">
            <a:avLst>
              <a:gd name="adj" fmla="val 1521"/>
            </a:avLst>
          </a:prstGeom>
          <a:solidFill>
            <a:srgbClr val="FFFAFA"/>
          </a:solidFill>
          <a:ln w="22860">
            <a:solidFill>
              <a:srgbClr val="D9CECE"/>
            </a:solidFill>
            <a:prstDash val="solid"/>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7" name="Shape 3"/>
          <p:cNvSpPr/>
          <p:nvPr/>
        </p:nvSpPr>
        <p:spPr>
          <a:xfrm>
            <a:off x="773860" y="1942504"/>
            <a:ext cx="10586829" cy="418902"/>
          </a:xfrm>
          <a:prstGeom prst="rect">
            <a:avLst/>
          </a:prstGeom>
          <a:solidFill>
            <a:srgbClr val="F3E8E8"/>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8" name="Text 4"/>
          <p:cNvSpPr/>
          <p:nvPr/>
        </p:nvSpPr>
        <p:spPr>
          <a:xfrm>
            <a:off x="3263855" y="2021086"/>
            <a:ext cx="427295" cy="261739"/>
          </a:xfrm>
          <a:prstGeom prst="rect">
            <a:avLst/>
          </a:prstGeom>
          <a:noFill/>
          <a:ln/>
        </p:spPr>
        <p:txBody>
          <a:bodyPr wrap="non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1</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9" name="Text 5"/>
          <p:cNvSpPr/>
          <p:nvPr/>
        </p:nvSpPr>
        <p:spPr>
          <a:xfrm>
            <a:off x="913461" y="2459137"/>
            <a:ext cx="3351360" cy="205383"/>
          </a:xfrm>
          <a:prstGeom prst="rect">
            <a:avLst/>
          </a:prstGeom>
          <a:noFill/>
          <a:ln/>
        </p:spPr>
        <p:txBody>
          <a:bodyPr wrap="non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A buddy</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 6"/>
          <p:cNvSpPr/>
          <p:nvPr/>
        </p:nvSpPr>
        <p:spPr>
          <a:xfrm>
            <a:off x="913461" y="2762250"/>
            <a:ext cx="10017239" cy="379611"/>
          </a:xfrm>
          <a:prstGeom prst="rect">
            <a:avLst/>
          </a:prstGeom>
          <a:noFill/>
          <a:ln/>
        </p:spPr>
        <p:txBody>
          <a:bodyPr wrap="squar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Helps with short-term, practical questions: </a:t>
            </a:r>
            <a:r>
              <a:rPr lang="en-US" sz="2000" i="1" dirty="0">
                <a:solidFill>
                  <a:srgbClr val="3B3535"/>
                </a:solidFill>
                <a:latin typeface="Calibri" panose="020F0502020204030204" pitchFamily="34" charset="0"/>
                <a:ea typeface="Calibri" panose="020F0502020204030204" pitchFamily="34" charset="0"/>
                <a:cs typeface="Calibri" panose="020F0502020204030204" pitchFamily="34" charset="0"/>
              </a:rPr>
              <a:t>"How do meetings work here?"</a:t>
            </a: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 </a:t>
            </a:r>
            <a:r>
              <a:rPr lang="en-US" sz="2000" i="1" dirty="0">
                <a:solidFill>
                  <a:srgbClr val="3B3535"/>
                </a:solidFill>
                <a:latin typeface="Calibri" panose="020F0502020204030204" pitchFamily="34" charset="0"/>
                <a:ea typeface="Calibri" panose="020F0502020204030204" pitchFamily="34" charset="0"/>
                <a:cs typeface="Calibri" panose="020F0502020204030204" pitchFamily="34" charset="0"/>
              </a:rPr>
              <a:t>"Who should I ask about this?"</a:t>
            </a: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 </a:t>
            </a:r>
            <a:r>
              <a:rPr lang="en-US" sz="2000" i="1" dirty="0">
                <a:solidFill>
                  <a:srgbClr val="3B3535"/>
                </a:solidFill>
                <a:latin typeface="Calibri" panose="020F0502020204030204" pitchFamily="34" charset="0"/>
                <a:ea typeface="Calibri" panose="020F0502020204030204" pitchFamily="34" charset="0"/>
                <a:cs typeface="Calibri" panose="020F0502020204030204" pitchFamily="34" charset="0"/>
              </a:rPr>
              <a:t>"What is the usual way to communicate this?"</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1" name="Shape 7"/>
          <p:cNvSpPr/>
          <p:nvPr/>
        </p:nvSpPr>
        <p:spPr>
          <a:xfrm>
            <a:off x="754811" y="3449041"/>
            <a:ext cx="10664556" cy="1498976"/>
          </a:xfrm>
          <a:prstGeom prst="roundRect">
            <a:avLst>
              <a:gd name="adj" fmla="val 1521"/>
            </a:avLst>
          </a:prstGeom>
          <a:solidFill>
            <a:srgbClr val="FFFAFA"/>
          </a:solidFill>
          <a:ln w="22860">
            <a:solidFill>
              <a:srgbClr val="D9CECE"/>
            </a:solidFill>
            <a:prstDash val="solid"/>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2" name="Shape 8"/>
          <p:cNvSpPr/>
          <p:nvPr/>
        </p:nvSpPr>
        <p:spPr>
          <a:xfrm>
            <a:off x="773860" y="3468091"/>
            <a:ext cx="10586829" cy="418902"/>
          </a:xfrm>
          <a:prstGeom prst="rect">
            <a:avLst/>
          </a:prstGeom>
          <a:solidFill>
            <a:srgbClr val="F3E8E8"/>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3" name="Text 9"/>
          <p:cNvSpPr/>
          <p:nvPr/>
        </p:nvSpPr>
        <p:spPr>
          <a:xfrm>
            <a:off x="3263855" y="3546674"/>
            <a:ext cx="427295" cy="261739"/>
          </a:xfrm>
          <a:prstGeom prst="rect">
            <a:avLst/>
          </a:prstGeom>
          <a:noFill/>
          <a:ln/>
        </p:spPr>
        <p:txBody>
          <a:bodyPr wrap="non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2</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4" name="Text 10"/>
          <p:cNvSpPr/>
          <p:nvPr/>
        </p:nvSpPr>
        <p:spPr>
          <a:xfrm>
            <a:off x="913461" y="3984724"/>
            <a:ext cx="3351360" cy="205383"/>
          </a:xfrm>
          <a:prstGeom prst="rect">
            <a:avLst/>
          </a:prstGeom>
          <a:noFill/>
          <a:ln/>
        </p:spPr>
        <p:txBody>
          <a:bodyPr wrap="non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A mentor</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5" name="Text 11"/>
          <p:cNvSpPr/>
          <p:nvPr/>
        </p:nvSpPr>
        <p:spPr>
          <a:xfrm>
            <a:off x="913461" y="4287838"/>
            <a:ext cx="10017239" cy="379611"/>
          </a:xfrm>
          <a:prstGeom prst="rect">
            <a:avLst/>
          </a:prstGeom>
          <a:noFill/>
          <a:ln/>
        </p:spPr>
        <p:txBody>
          <a:bodyPr wrap="squar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Supports longer-term development: </a:t>
            </a:r>
            <a:r>
              <a:rPr lang="en-US" sz="2000" i="1" dirty="0">
                <a:solidFill>
                  <a:srgbClr val="3B3535"/>
                </a:solidFill>
                <a:latin typeface="Calibri" panose="020F0502020204030204" pitchFamily="34" charset="0"/>
                <a:ea typeface="Calibri" panose="020F0502020204030204" pitchFamily="34" charset="0"/>
                <a:cs typeface="Calibri" panose="020F0502020204030204" pitchFamily="34" charset="0"/>
              </a:rPr>
              <a:t>"What career path could I take?"</a:t>
            </a: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 </a:t>
            </a:r>
            <a:r>
              <a:rPr lang="en-US" sz="2000" i="1" dirty="0">
                <a:solidFill>
                  <a:srgbClr val="3B3535"/>
                </a:solidFill>
                <a:latin typeface="Calibri" panose="020F0502020204030204" pitchFamily="34" charset="0"/>
                <a:ea typeface="Calibri" panose="020F0502020204030204" pitchFamily="34" charset="0"/>
                <a:cs typeface="Calibri" panose="020F0502020204030204" pitchFamily="34" charset="0"/>
              </a:rPr>
              <a:t>"How can I grow in this sector?"</a:t>
            </a: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 </a:t>
            </a:r>
            <a:r>
              <a:rPr lang="en-US" sz="2000" i="1" dirty="0">
                <a:solidFill>
                  <a:srgbClr val="3B3535"/>
                </a:solidFill>
                <a:latin typeface="Calibri" panose="020F0502020204030204" pitchFamily="34" charset="0"/>
                <a:ea typeface="Calibri" panose="020F0502020204030204" pitchFamily="34" charset="0"/>
                <a:cs typeface="Calibri" panose="020F0502020204030204" pitchFamily="34" charset="0"/>
              </a:rPr>
              <a:t>"What skills should I build next?"</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6" name="Shape 12"/>
          <p:cNvSpPr/>
          <p:nvPr/>
        </p:nvSpPr>
        <p:spPr>
          <a:xfrm>
            <a:off x="754811" y="4994948"/>
            <a:ext cx="10664556" cy="1377057"/>
          </a:xfrm>
          <a:prstGeom prst="roundRect">
            <a:avLst>
              <a:gd name="adj" fmla="val 1764"/>
            </a:avLst>
          </a:prstGeom>
          <a:solidFill>
            <a:srgbClr val="FFFAFA"/>
          </a:solidFill>
          <a:ln w="22860">
            <a:solidFill>
              <a:srgbClr val="D9CECE"/>
            </a:solidFill>
            <a:prstDash val="solid"/>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7" name="Shape 13"/>
          <p:cNvSpPr/>
          <p:nvPr/>
        </p:nvSpPr>
        <p:spPr>
          <a:xfrm>
            <a:off x="773860" y="5003839"/>
            <a:ext cx="10586829" cy="418902"/>
          </a:xfrm>
          <a:prstGeom prst="rect">
            <a:avLst/>
          </a:prstGeom>
          <a:solidFill>
            <a:srgbClr val="F3E8E8"/>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8" name="Text 14"/>
          <p:cNvSpPr/>
          <p:nvPr/>
        </p:nvSpPr>
        <p:spPr>
          <a:xfrm>
            <a:off x="3263855" y="5082421"/>
            <a:ext cx="427295" cy="261739"/>
          </a:xfrm>
          <a:prstGeom prst="rect">
            <a:avLst/>
          </a:prstGeom>
          <a:noFill/>
          <a:ln/>
        </p:spPr>
        <p:txBody>
          <a:bodyPr wrap="non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3</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9" name="Text 15"/>
          <p:cNvSpPr/>
          <p:nvPr/>
        </p:nvSpPr>
        <p:spPr>
          <a:xfrm>
            <a:off x="913461" y="5520472"/>
            <a:ext cx="3351360" cy="205383"/>
          </a:xfrm>
          <a:prstGeom prst="rect">
            <a:avLst/>
          </a:prstGeom>
          <a:noFill/>
          <a:ln/>
        </p:spPr>
        <p:txBody>
          <a:bodyPr wrap="non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A network</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20" name="Text 16"/>
          <p:cNvSpPr/>
          <p:nvPr/>
        </p:nvSpPr>
        <p:spPr>
          <a:xfrm>
            <a:off x="913461" y="5823585"/>
            <a:ext cx="10017239" cy="189806"/>
          </a:xfrm>
          <a:prstGeom prst="rect">
            <a:avLst/>
          </a:prstGeom>
          <a:noFill/>
          <a:ln/>
        </p:spPr>
        <p:txBody>
          <a:bodyPr wrap="non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Gives access to people, information and opportunities beyond one relationship.</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 0"/>
          <p:cNvSpPr/>
          <p:nvPr/>
        </p:nvSpPr>
        <p:spPr>
          <a:xfrm>
            <a:off x="312022" y="122852"/>
            <a:ext cx="7673737" cy="410568"/>
          </a:xfrm>
          <a:prstGeom prst="rect">
            <a:avLst/>
          </a:prstGeom>
          <a:noFill/>
          <a:ln>
            <a:noFill/>
          </a:ln>
        </p:spPr>
        <p:txBody>
          <a:bodyPr spcFirstLastPara="1" wrap="square" lIns="91425" tIns="45700" rIns="91425" bIns="45700" anchor="t" anchorCtr="0">
            <a:noAutofit/>
          </a:bodyPr>
          <a:lstStyle/>
          <a:p>
            <a:pPr marL="457200" indent="-228600">
              <a:lnSpc>
                <a:spcPct val="90000"/>
              </a:lnSpc>
              <a:spcBef>
                <a:spcPts val="1000"/>
              </a:spcBef>
              <a:buClr>
                <a:srgbClr val="C9636E"/>
              </a:buClr>
              <a:buSzPts val="3600"/>
            </a:pPr>
            <a:r>
              <a:rPr lang="en-US" sz="3600" b="1" dirty="0">
                <a:solidFill>
                  <a:srgbClr val="C9636E"/>
                </a:solidFill>
                <a:latin typeface="Calibri"/>
                <a:ea typeface="Calibri"/>
                <a:cs typeface="Calibri"/>
              </a:rPr>
              <a:t>How to create a buddy system</a:t>
            </a:r>
          </a:p>
        </p:txBody>
      </p:sp>
      <p:sp>
        <p:nvSpPr>
          <p:cNvPr id="3" name="Text 1"/>
          <p:cNvSpPr/>
          <p:nvPr/>
        </p:nvSpPr>
        <p:spPr>
          <a:xfrm>
            <a:off x="606664" y="902585"/>
            <a:ext cx="10795793" cy="189806"/>
          </a:xfrm>
          <a:prstGeom prst="rect">
            <a:avLst/>
          </a:prstGeom>
          <a:noFill/>
          <a:ln/>
        </p:spPr>
        <p:txBody>
          <a:bodyPr wrap="non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A buddy system can be organised by the employer, but it can also be self-initiated. Here is how to get started.</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4" name="Text 2"/>
          <p:cNvSpPr/>
          <p:nvPr/>
        </p:nvSpPr>
        <p:spPr>
          <a:xfrm>
            <a:off x="698103" y="1473676"/>
            <a:ext cx="279202" cy="174526"/>
          </a:xfrm>
          <a:prstGeom prst="rect">
            <a:avLst/>
          </a:prstGeom>
          <a:noFill/>
          <a:ln/>
        </p:spPr>
        <p:txBody>
          <a:bodyPr wrap="none" lIns="0" tIns="0" rIns="0" bIns="0" rtlCol="0" anchor="t"/>
          <a:lstStyle/>
          <a:p>
            <a:r>
              <a:rPr lang="en-US" sz="1800" dirty="0">
                <a:solidFill>
                  <a:srgbClr val="3B3535"/>
                </a:solidFill>
                <a:latin typeface="Calibri" panose="020F0502020204030204" pitchFamily="34" charset="0"/>
                <a:ea typeface="Calibri" panose="020F0502020204030204" pitchFamily="34" charset="0"/>
                <a:cs typeface="Calibri" panose="020F0502020204030204" pitchFamily="34" charset="0"/>
              </a:rPr>
              <a:t>01</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5" name="Shape 3"/>
          <p:cNvSpPr/>
          <p:nvPr/>
        </p:nvSpPr>
        <p:spPr>
          <a:xfrm>
            <a:off x="698104" y="1784329"/>
            <a:ext cx="10795792" cy="45719"/>
          </a:xfrm>
          <a:prstGeom prst="rect">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6" name="Text 4"/>
          <p:cNvSpPr/>
          <p:nvPr/>
        </p:nvSpPr>
        <p:spPr>
          <a:xfrm>
            <a:off x="698103" y="1892181"/>
            <a:ext cx="3657542" cy="307031"/>
          </a:xfrm>
          <a:prstGeom prst="rect">
            <a:avLst/>
          </a:prstGeom>
          <a:noFill/>
          <a:ln/>
        </p:spPr>
        <p:txBody>
          <a:bodyPr wrap="none" lIns="0" tIns="0" rIns="0" bIns="0" rtlCol="0" anchor="t"/>
          <a:lstStyle/>
          <a:p>
            <a:r>
              <a:rPr lang="en-US" sz="1800" dirty="0">
                <a:solidFill>
                  <a:srgbClr val="3B3535"/>
                </a:solidFill>
                <a:latin typeface="Calibri" panose="020F0502020204030204" pitchFamily="34" charset="0"/>
                <a:ea typeface="Calibri" panose="020F0502020204030204" pitchFamily="34" charset="0"/>
                <a:cs typeface="Calibri" panose="020F0502020204030204" pitchFamily="34" charset="0"/>
              </a:rPr>
              <a:t>Choose the right person</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7" name="Text 5"/>
          <p:cNvSpPr/>
          <p:nvPr/>
        </p:nvSpPr>
        <p:spPr>
          <a:xfrm>
            <a:off x="698104" y="2195294"/>
            <a:ext cx="10795792" cy="283745"/>
          </a:xfrm>
          <a:prstGeom prst="rect">
            <a:avLst/>
          </a:prstGeom>
          <a:noFill/>
          <a:ln/>
        </p:spPr>
        <p:txBody>
          <a:bodyPr wrap="non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Look for someone approachable, respectful and  familiar with the workplace culture.</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8" name="Text 6"/>
          <p:cNvSpPr/>
          <p:nvPr/>
        </p:nvSpPr>
        <p:spPr>
          <a:xfrm>
            <a:off x="698103" y="2689105"/>
            <a:ext cx="576602" cy="260903"/>
          </a:xfrm>
          <a:prstGeom prst="rect">
            <a:avLst/>
          </a:prstGeom>
          <a:noFill/>
          <a:ln/>
        </p:spPr>
        <p:txBody>
          <a:bodyPr wrap="none" lIns="0" tIns="0" rIns="0" bIns="0" rtlCol="0" anchor="t"/>
          <a:lstStyle/>
          <a:p>
            <a:r>
              <a:rPr lang="en-US" sz="1800" dirty="0">
                <a:solidFill>
                  <a:srgbClr val="3B3535"/>
                </a:solidFill>
                <a:latin typeface="Calibri" panose="020F0502020204030204" pitchFamily="34" charset="0"/>
                <a:ea typeface="Calibri" panose="020F0502020204030204" pitchFamily="34" charset="0"/>
                <a:cs typeface="Calibri" panose="020F0502020204030204" pitchFamily="34" charset="0"/>
              </a:rPr>
              <a:t>02</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9" name="Shape 7"/>
          <p:cNvSpPr/>
          <p:nvPr/>
        </p:nvSpPr>
        <p:spPr>
          <a:xfrm>
            <a:off x="698104" y="2937767"/>
            <a:ext cx="10795792" cy="45719"/>
          </a:xfrm>
          <a:prstGeom prst="rect">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0" name="Text 8"/>
          <p:cNvSpPr/>
          <p:nvPr/>
        </p:nvSpPr>
        <p:spPr>
          <a:xfrm>
            <a:off x="698103" y="3045619"/>
            <a:ext cx="4268157" cy="307031"/>
          </a:xfrm>
          <a:prstGeom prst="rect">
            <a:avLst/>
          </a:prstGeom>
          <a:noFill/>
          <a:ln/>
        </p:spPr>
        <p:txBody>
          <a:bodyPr wrap="none" lIns="0" tIns="0" rIns="0" bIns="0" rtlCol="0" anchor="t"/>
          <a:lstStyle/>
          <a:p>
            <a:r>
              <a:rPr lang="en-US" sz="1800" dirty="0">
                <a:solidFill>
                  <a:srgbClr val="3B3535"/>
                </a:solidFill>
                <a:latin typeface="Calibri" panose="020F0502020204030204" pitchFamily="34" charset="0"/>
                <a:ea typeface="Calibri" panose="020F0502020204030204" pitchFamily="34" charset="0"/>
                <a:cs typeface="Calibri" panose="020F0502020204030204" pitchFamily="34" charset="0"/>
              </a:rPr>
              <a:t>Make a clear, limited request</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11" name="Text 9"/>
          <p:cNvSpPr/>
          <p:nvPr/>
        </p:nvSpPr>
        <p:spPr>
          <a:xfrm>
            <a:off x="698104" y="3348731"/>
            <a:ext cx="10795792" cy="283745"/>
          </a:xfrm>
          <a:prstGeom prst="rect">
            <a:avLst/>
          </a:prstGeom>
          <a:noFill/>
          <a:ln/>
        </p:spPr>
        <p:txBody>
          <a:bodyPr wrap="non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Be specific about what you are asking for and keep the scope manageable.</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 10"/>
          <p:cNvSpPr/>
          <p:nvPr/>
        </p:nvSpPr>
        <p:spPr>
          <a:xfrm>
            <a:off x="698103" y="3873024"/>
            <a:ext cx="576602" cy="260903"/>
          </a:xfrm>
          <a:prstGeom prst="rect">
            <a:avLst/>
          </a:prstGeom>
          <a:noFill/>
          <a:ln/>
        </p:spPr>
        <p:txBody>
          <a:bodyPr wrap="none" lIns="0" tIns="0" rIns="0" bIns="0" rtlCol="0" anchor="t"/>
          <a:lstStyle/>
          <a:p>
            <a:r>
              <a:rPr lang="en-US" sz="1800" dirty="0">
                <a:solidFill>
                  <a:srgbClr val="3B3535"/>
                </a:solidFill>
                <a:latin typeface="Calibri" panose="020F0502020204030204" pitchFamily="34" charset="0"/>
                <a:ea typeface="Calibri" panose="020F0502020204030204" pitchFamily="34" charset="0"/>
                <a:cs typeface="Calibri" panose="020F0502020204030204" pitchFamily="34" charset="0"/>
              </a:rPr>
              <a:t>03</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13" name="Shape 11"/>
          <p:cNvSpPr/>
          <p:nvPr/>
        </p:nvSpPr>
        <p:spPr>
          <a:xfrm>
            <a:off x="698104" y="4091205"/>
            <a:ext cx="10795792" cy="45719"/>
          </a:xfrm>
          <a:prstGeom prst="rect">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4" name="Text 12"/>
          <p:cNvSpPr/>
          <p:nvPr/>
        </p:nvSpPr>
        <p:spPr>
          <a:xfrm>
            <a:off x="698104" y="4199057"/>
            <a:ext cx="3719834" cy="307031"/>
          </a:xfrm>
          <a:prstGeom prst="rect">
            <a:avLst/>
          </a:prstGeom>
          <a:noFill/>
          <a:ln/>
        </p:spPr>
        <p:txBody>
          <a:bodyPr wrap="none" lIns="0" tIns="0" rIns="0" bIns="0" rtlCol="0" anchor="t"/>
          <a:lstStyle/>
          <a:p>
            <a:r>
              <a:rPr lang="en-US" sz="1800" dirty="0">
                <a:solidFill>
                  <a:srgbClr val="3B3535"/>
                </a:solidFill>
                <a:latin typeface="Calibri" panose="020F0502020204030204" pitchFamily="34" charset="0"/>
                <a:ea typeface="Calibri" panose="020F0502020204030204" pitchFamily="34" charset="0"/>
                <a:cs typeface="Calibri" panose="020F0502020204030204" pitchFamily="34" charset="0"/>
              </a:rPr>
              <a:t>Agree simple boundaries</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15" name="Text 13"/>
          <p:cNvSpPr/>
          <p:nvPr/>
        </p:nvSpPr>
        <p:spPr>
          <a:xfrm>
            <a:off x="698104" y="4502170"/>
            <a:ext cx="10795792" cy="567489"/>
          </a:xfrm>
          <a:prstGeom prst="rect">
            <a:avLst/>
          </a:prstGeom>
          <a:noFill/>
          <a:ln/>
        </p:spPr>
        <p:txBody>
          <a:bodyPr wrap="squar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Decide how often to check in, what kind of questions are appropriate, and when to review whether it is still useful.</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6" name="Text 14"/>
          <p:cNvSpPr/>
          <p:nvPr/>
        </p:nvSpPr>
        <p:spPr>
          <a:xfrm>
            <a:off x="698103" y="5317866"/>
            <a:ext cx="576602" cy="260903"/>
          </a:xfrm>
          <a:prstGeom prst="rect">
            <a:avLst/>
          </a:prstGeom>
          <a:noFill/>
          <a:ln/>
        </p:spPr>
        <p:txBody>
          <a:bodyPr wrap="none" lIns="0" tIns="0" rIns="0" bIns="0" rtlCol="0" anchor="t"/>
          <a:lstStyle/>
          <a:p>
            <a:r>
              <a:rPr lang="en-US" sz="1800" dirty="0">
                <a:solidFill>
                  <a:srgbClr val="3B3535"/>
                </a:solidFill>
                <a:latin typeface="Calibri" panose="020F0502020204030204" pitchFamily="34" charset="0"/>
                <a:ea typeface="Calibri" panose="020F0502020204030204" pitchFamily="34" charset="0"/>
                <a:cs typeface="Calibri" panose="020F0502020204030204" pitchFamily="34" charset="0"/>
              </a:rPr>
              <a:t>04</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17" name="Shape 15"/>
          <p:cNvSpPr/>
          <p:nvPr/>
        </p:nvSpPr>
        <p:spPr>
          <a:xfrm>
            <a:off x="698104" y="5536048"/>
            <a:ext cx="10795792" cy="45719"/>
          </a:xfrm>
          <a:prstGeom prst="rect">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8" name="Text 16"/>
          <p:cNvSpPr/>
          <p:nvPr/>
        </p:nvSpPr>
        <p:spPr>
          <a:xfrm>
            <a:off x="698103" y="5643900"/>
            <a:ext cx="4260781" cy="307031"/>
          </a:xfrm>
          <a:prstGeom prst="rect">
            <a:avLst/>
          </a:prstGeom>
          <a:noFill/>
          <a:ln/>
        </p:spPr>
        <p:txBody>
          <a:bodyPr wrap="none" lIns="0" tIns="0" rIns="0" bIns="0" rtlCol="0" anchor="t"/>
          <a:lstStyle/>
          <a:p>
            <a:r>
              <a:rPr lang="en-US" sz="1800" dirty="0">
                <a:solidFill>
                  <a:srgbClr val="3B3535"/>
                </a:solidFill>
                <a:latin typeface="Calibri" panose="020F0502020204030204" pitchFamily="34" charset="0"/>
                <a:ea typeface="Calibri" panose="020F0502020204030204" pitchFamily="34" charset="0"/>
                <a:cs typeface="Calibri" panose="020F0502020204030204" pitchFamily="34" charset="0"/>
              </a:rPr>
              <a:t>Build towards independence</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19" name="Text 17"/>
          <p:cNvSpPr/>
          <p:nvPr/>
        </p:nvSpPr>
        <p:spPr>
          <a:xfrm>
            <a:off x="698104" y="5950931"/>
            <a:ext cx="10795792" cy="567489"/>
          </a:xfrm>
          <a:prstGeom prst="rect">
            <a:avLst/>
          </a:prstGeom>
          <a:noFill/>
          <a:ln/>
        </p:spPr>
        <p:txBody>
          <a:bodyPr wrap="squar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The goal is to become more confident, informed and independent — not to create dependence.</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A6E486B-B180-4DE5-367D-6DCB2BAA928D}"/>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A01B6DD0-1CF7-C7F9-BCE6-01644C03AB8A}"/>
              </a:ext>
            </a:extLst>
          </p:cNvPr>
          <p:cNvSpPr/>
          <p:nvPr/>
        </p:nvSpPr>
        <p:spPr>
          <a:xfrm>
            <a:off x="332342" y="469206"/>
            <a:ext cx="7673737" cy="410568"/>
          </a:xfrm>
          <a:prstGeom prst="rect">
            <a:avLst/>
          </a:prstGeom>
          <a:noFill/>
          <a:ln>
            <a:noFill/>
          </a:ln>
        </p:spPr>
        <p:txBody>
          <a:bodyPr spcFirstLastPara="1" wrap="square" lIns="91425" tIns="45700" rIns="91425" bIns="45700" anchor="t" anchorCtr="0">
            <a:noAutofit/>
          </a:bodyPr>
          <a:lstStyle/>
          <a:p>
            <a:pPr marL="457200" indent="-228600">
              <a:lnSpc>
                <a:spcPct val="90000"/>
              </a:lnSpc>
              <a:spcBef>
                <a:spcPts val="1000"/>
              </a:spcBef>
              <a:buClr>
                <a:srgbClr val="C9636E"/>
              </a:buClr>
              <a:buSzPts val="3600"/>
            </a:pPr>
            <a:r>
              <a:rPr lang="en-US" sz="3600" b="1" dirty="0">
                <a:solidFill>
                  <a:srgbClr val="C9636E"/>
                </a:solidFill>
                <a:latin typeface="Calibri"/>
                <a:ea typeface="Calibri"/>
                <a:cs typeface="Calibri"/>
              </a:rPr>
              <a:t>How to create a buddy system</a:t>
            </a:r>
          </a:p>
        </p:txBody>
      </p:sp>
      <p:sp>
        <p:nvSpPr>
          <p:cNvPr id="20" name="Text 18">
            <a:extLst>
              <a:ext uri="{FF2B5EF4-FFF2-40B4-BE49-F238E27FC236}">
                <a16:creationId xmlns:a16="http://schemas.microsoft.com/office/drawing/2014/main" id="{13DAE02D-AF1E-3BB0-400F-A30049275D9E}"/>
              </a:ext>
            </a:extLst>
          </p:cNvPr>
          <p:cNvSpPr/>
          <p:nvPr/>
        </p:nvSpPr>
        <p:spPr>
          <a:xfrm>
            <a:off x="974091" y="1475126"/>
            <a:ext cx="10482898" cy="379611"/>
          </a:xfrm>
          <a:prstGeom prst="rect">
            <a:avLst/>
          </a:prstGeom>
          <a:noFill/>
          <a:ln/>
        </p:spPr>
        <p:txBody>
          <a:bodyPr wrap="square" lIns="0" tIns="0" rIns="0" bIns="0" rtlCol="0" anchor="t"/>
          <a:lstStyle/>
          <a:p>
            <a:r>
              <a:rPr lang="en-US" sz="2400" b="1" dirty="0">
                <a:solidFill>
                  <a:srgbClr val="3B3535"/>
                </a:solidFill>
                <a:latin typeface="Calibri" panose="020F0502020204030204" pitchFamily="34" charset="0"/>
                <a:ea typeface="Calibri" panose="020F0502020204030204" pitchFamily="34" charset="0"/>
                <a:cs typeface="Calibri" panose="020F0502020204030204" pitchFamily="34" charset="0"/>
              </a:rPr>
              <a:t>"Would you be open to being a workplace buddy for my first few weeks? I would mainly ask practical questions about how things work here."</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21" name="Shape 19">
            <a:extLst>
              <a:ext uri="{FF2B5EF4-FFF2-40B4-BE49-F238E27FC236}">
                <a16:creationId xmlns:a16="http://schemas.microsoft.com/office/drawing/2014/main" id="{7F534B44-738E-9CE1-12E6-F2007D96BD87}"/>
              </a:ext>
            </a:extLst>
          </p:cNvPr>
          <p:cNvSpPr/>
          <p:nvPr/>
        </p:nvSpPr>
        <p:spPr>
          <a:xfrm>
            <a:off x="735011" y="1453530"/>
            <a:ext cx="45719" cy="379611"/>
          </a:xfrm>
          <a:prstGeom prst="rect">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22" name="Shape 20">
            <a:extLst>
              <a:ext uri="{FF2B5EF4-FFF2-40B4-BE49-F238E27FC236}">
                <a16:creationId xmlns:a16="http://schemas.microsoft.com/office/drawing/2014/main" id="{434DB4DB-EC69-CAA6-6799-3201BA4FACDF}"/>
              </a:ext>
            </a:extLst>
          </p:cNvPr>
          <p:cNvSpPr/>
          <p:nvPr/>
        </p:nvSpPr>
        <p:spPr>
          <a:xfrm>
            <a:off x="892374" y="2709416"/>
            <a:ext cx="10425866" cy="2116434"/>
          </a:xfrm>
          <a:prstGeom prst="roundRect">
            <a:avLst>
              <a:gd name="adj" fmla="val 2437"/>
            </a:avLst>
          </a:prstGeom>
          <a:solidFill>
            <a:srgbClr val="C9636E"/>
          </a:solidFill>
          <a:ln/>
        </p:spPr>
        <p:txBody>
          <a:bodyPr/>
          <a:lstStyle/>
          <a:p>
            <a:endParaRPr lang="de-DE" sz="3200">
              <a:latin typeface="Calibri" panose="020F0502020204030204" pitchFamily="34" charset="0"/>
              <a:ea typeface="Calibri" panose="020F0502020204030204" pitchFamily="34" charset="0"/>
              <a:cs typeface="Calibri" panose="020F0502020204030204" pitchFamily="34" charset="0"/>
            </a:endParaRPr>
          </a:p>
        </p:txBody>
      </p:sp>
      <p:sp>
        <p:nvSpPr>
          <p:cNvPr id="24" name="Text 21">
            <a:extLst>
              <a:ext uri="{FF2B5EF4-FFF2-40B4-BE49-F238E27FC236}">
                <a16:creationId xmlns:a16="http://schemas.microsoft.com/office/drawing/2014/main" id="{C587BC95-EDD6-DEF5-DAB4-F63DD1DAAAA7}"/>
              </a:ext>
            </a:extLst>
          </p:cNvPr>
          <p:cNvSpPr/>
          <p:nvPr/>
        </p:nvSpPr>
        <p:spPr>
          <a:xfrm>
            <a:off x="1393309" y="3022143"/>
            <a:ext cx="8974895" cy="569417"/>
          </a:xfrm>
          <a:prstGeom prst="rect">
            <a:avLst/>
          </a:prstGeom>
          <a:solidFill>
            <a:srgbClr val="C9636E"/>
          </a:solidFill>
          <a:ln/>
        </p:spPr>
        <p:txBody>
          <a:bodyPr wrap="square" lIns="0" tIns="0" rIns="0" bIns="0" rtlCol="0" anchor="t"/>
          <a:lstStyle/>
          <a:p>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A good buddy relationship is </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practical support, not dependence</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The goal is to help the new employee become more confident, informed and independent.</a:t>
            </a:r>
          </a:p>
        </p:txBody>
      </p:sp>
    </p:spTree>
    <p:extLst>
      <p:ext uri="{BB962C8B-B14F-4D97-AF65-F5344CB8AC3E}">
        <p14:creationId xmlns:p14="http://schemas.microsoft.com/office/powerpoint/2010/main" val="2156531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C9636E"/>
        </a:solidFill>
        <a:effectLst/>
      </p:bgPr>
    </p:bg>
    <p:spTree>
      <p:nvGrpSpPr>
        <p:cNvPr id="1" name="Shape 309">
          <a:extLst>
            <a:ext uri="{FF2B5EF4-FFF2-40B4-BE49-F238E27FC236}">
              <a16:creationId xmlns:a16="http://schemas.microsoft.com/office/drawing/2014/main" id="{16589234-8483-D6EE-22B2-4CC7ADF3406F}"/>
            </a:ext>
          </a:extLst>
        </p:cNvPr>
        <p:cNvGrpSpPr/>
        <p:nvPr/>
      </p:nvGrpSpPr>
      <p:grpSpPr>
        <a:xfrm>
          <a:off x="0" y="0"/>
          <a:ext cx="0" cy="0"/>
          <a:chOff x="0" y="0"/>
          <a:chExt cx="0" cy="0"/>
        </a:xfrm>
      </p:grpSpPr>
      <p:sp>
        <p:nvSpPr>
          <p:cNvPr id="311" name="Google Shape;311;p51">
            <a:extLst>
              <a:ext uri="{FF2B5EF4-FFF2-40B4-BE49-F238E27FC236}">
                <a16:creationId xmlns:a16="http://schemas.microsoft.com/office/drawing/2014/main" id="{44411B35-8677-4269-4E96-A662FEEE97CE}"/>
              </a:ext>
            </a:extLst>
          </p:cNvPr>
          <p:cNvSpPr txBox="1">
            <a:spLocks noGrp="1"/>
          </p:cNvSpPr>
          <p:nvPr>
            <p:ph type="body" idx="2"/>
          </p:nvPr>
        </p:nvSpPr>
        <p:spPr>
          <a:xfrm>
            <a:off x="569412" y="109926"/>
            <a:ext cx="4990998" cy="992652"/>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chemeClr val="lt1"/>
              </a:buClr>
              <a:buSzPts val="3600"/>
              <a:buFont typeface="Arial"/>
              <a:buNone/>
            </a:pPr>
            <a:r>
              <a:rPr lang="en-US" sz="3200" dirty="0"/>
              <a:t>SOURCES USED</a:t>
            </a:r>
            <a:endParaRPr sz="3200" dirty="0"/>
          </a:p>
        </p:txBody>
      </p:sp>
      <p:sp>
        <p:nvSpPr>
          <p:cNvPr id="4" name="Rectangle 1">
            <a:extLst>
              <a:ext uri="{FF2B5EF4-FFF2-40B4-BE49-F238E27FC236}">
                <a16:creationId xmlns:a16="http://schemas.microsoft.com/office/drawing/2014/main" id="{F10E4491-C90F-46C3-6C2B-79530DAFD012}"/>
              </a:ext>
            </a:extLst>
          </p:cNvPr>
          <p:cNvSpPr>
            <a:spLocks noGrp="1" noChangeArrowheads="1"/>
          </p:cNvSpPr>
          <p:nvPr>
            <p:ph type="body" idx="1"/>
          </p:nvPr>
        </p:nvSpPr>
        <p:spPr bwMode="auto">
          <a:xfrm>
            <a:off x="569412" y="848578"/>
            <a:ext cx="10722365"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b="1"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t>CIPD - Employee induction guide</a:t>
            </a:r>
            <a:b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https://www.cipd.org/uk/knowledge/guides/employee-induction/</a:t>
            </a:r>
            <a: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b="1"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t>London School of Economics - New Starter Buddy Guidelines PDF</a:t>
            </a:r>
            <a:b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https://info.lse.ac.uk/staff/divisions/Human-Resources/Assets/Documents/OLL/New-starters-buddy-guide.pdf</a:t>
            </a:r>
            <a: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b="1"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t>London School of Economics - New Starter Buddy System</a:t>
            </a:r>
            <a:b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https://info.lse.ac.uk/staff/divisions/Human-Resources/Organisational-learning/Staff-new-starter-hub/Buddy-system</a:t>
            </a:r>
            <a: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b="1"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t>Loughborough University - Guide to Being an Induction Buddy PDF</a:t>
            </a:r>
            <a:b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https://www.lboro.ac.uk/media/media/services/organisationaldevelopmenthub/downloads/Guide%20to%20Being%20an%20Induction%20Buddy.pdf</a:t>
            </a:r>
            <a: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b="1"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t>EU-OSHA - Psychosocial risks and mental health at work</a:t>
            </a:r>
            <a:b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https://osha.europa.eu/en/themes/psychosocial-risks-and-mental-health</a:t>
            </a:r>
            <a: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b="1"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t>EU-OSHA - E-guide to managing stress and psychosocial risks</a:t>
            </a:r>
            <a:b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https://osha.europa.eu/en/tools-and-resources/e-guides/e-guide-managing-stress-and-psychosocial-risks</a:t>
            </a:r>
            <a: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b="1"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t>EU-OSHA e-guide platform - Managing stress and psychosocial risks</a:t>
            </a:r>
            <a:b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https://eguides.osha.europa.eu/all-ages/eu-osha-e-guide-managing-stress-and-psychosocial-risks</a:t>
            </a:r>
            <a: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b="1"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t>European Parliament - Labour market integration of asylum-seekers and refugees</a:t>
            </a:r>
            <a:b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https://www.europarl.europa.eu/thinktank/en/document/EPRS_BRI%282021%29690651</a:t>
            </a:r>
            <a: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b="1"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t>European Parliament - New approaches to labour market integration of migrants and refugees PDF</a:t>
            </a:r>
            <a:b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https://www.europarl.europa.eu/RegData/etudes/STUD/2024/754232/IPOL_STU%282024%29754232_EN.pdf</a:t>
            </a:r>
            <a: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b="1"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t>LABOUR-INT - Integration of refugees, asylum seekers and migrants into the labour market</a:t>
            </a:r>
            <a:b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https://www.labour-int.eu/</a:t>
            </a:r>
            <a: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b="1"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t>OECD - Labour Market Integration of Refugees in Germany</a:t>
            </a:r>
            <a:b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13">
                  <a:extLst>
                    <a:ext uri="{A12FA001-AC4F-418D-AE19-62706E023703}">
                      <ahyp:hlinkClr xmlns:ahyp="http://schemas.microsoft.com/office/drawing/2018/hyperlinkcolor" val="tx"/>
                    </a:ext>
                  </a:extLst>
                </a:hlinkClick>
              </a:rPr>
              <a:t>https://www.oecd.org/en/publications/labour-market-integration-of-refugees-in-germany_14947519-en.html</a:t>
            </a:r>
            <a:r>
              <a:rPr kumimoji="0" lang="de-DE" altLang="de-DE" sz="16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178064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8">
            <a:extLst>
              <a:ext uri="{FF2B5EF4-FFF2-40B4-BE49-F238E27FC236}">
                <a16:creationId xmlns:a16="http://schemas.microsoft.com/office/drawing/2014/main" id="{E13ADD58-E3D3-87EA-424F-B1557C6E052F}"/>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t="26988" b="48006"/>
          <a:stretch/>
        </p:blipFill>
        <p:spPr>
          <a:xfrm>
            <a:off x="788894" y="340862"/>
            <a:ext cx="11403106" cy="1903699"/>
          </a:xfrm>
        </p:spPr>
      </p:pic>
      <p:sp>
        <p:nvSpPr>
          <p:cNvPr id="17" name="Text Placeholder 16">
            <a:extLst>
              <a:ext uri="{FF2B5EF4-FFF2-40B4-BE49-F238E27FC236}">
                <a16:creationId xmlns:a16="http://schemas.microsoft.com/office/drawing/2014/main" id="{2ADECA8B-2098-A646-FDB6-D0A1719B257A}"/>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prstGeom prst="rect">
            <a:avLst/>
          </a:prstGeom>
        </p:spPr>
        <p:txBody>
          <a:bodyPr/>
          <a:lstStyle/>
          <a:p>
            <a:pPr lvl="0">
              <a:buSzPts val="2200"/>
            </a:pPr>
            <a:r>
              <a:rPr lang="en-US" sz="2400" dirty="0">
                <a:latin typeface="Calibri" panose="020F0502020204030204" pitchFamily="34" charset="0"/>
                <a:ea typeface="Calibri" panose="020F0502020204030204" pitchFamily="34" charset="0"/>
                <a:cs typeface="Calibri" panose="020F0502020204030204" pitchFamily="34" charset="0"/>
              </a:rPr>
              <a:t>Cultural integration</a:t>
            </a:r>
          </a:p>
        </p:txBody>
      </p:sp>
      <p:sp>
        <p:nvSpPr>
          <p:cNvPr id="27" name="Text Placeholder 26">
            <a:extLst>
              <a:ext uri="{FF2B5EF4-FFF2-40B4-BE49-F238E27FC236}">
                <a16:creationId xmlns:a16="http://schemas.microsoft.com/office/drawing/2014/main" id="{BB67A639-2553-DCB0-D8DF-506873DE99F2}"/>
              </a:ext>
            </a:extLst>
          </p:cNvPr>
          <p:cNvSpPr>
            <a:spLocks noGrp="1"/>
          </p:cNvSpPr>
          <p:nvPr>
            <p:ph type="body" sz="quarter" idx="29"/>
          </p:nvPr>
        </p:nvSpPr>
        <p:spPr/>
        <p:txBody>
          <a:bodyPr/>
          <a:lstStyle/>
          <a:p>
            <a:r>
              <a:rPr lang="en-US" dirty="0"/>
              <a:t>02</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0"/>
          </p:nvPr>
        </p:nvSpPr>
        <p:spPr>
          <a:prstGeom prst="rect">
            <a:avLst/>
          </a:prstGeom>
        </p:spPr>
        <p:txBody>
          <a:bodyPr/>
          <a:lstStyle/>
          <a:p>
            <a:pPr>
              <a:buSzPts val="2200"/>
            </a:pPr>
            <a:r>
              <a:rPr lang="en-US" sz="2400" dirty="0">
                <a:latin typeface="Calibri" panose="020F0502020204030204" pitchFamily="34" charset="0"/>
                <a:ea typeface="Calibri" panose="020F0502020204030204" pitchFamily="34" charset="0"/>
                <a:cs typeface="Calibri" panose="020F0502020204030204" pitchFamily="34" charset="0"/>
              </a:rPr>
              <a:t>Workplace Communication</a:t>
            </a:r>
          </a:p>
        </p:txBody>
      </p:sp>
      <p:sp>
        <p:nvSpPr>
          <p:cNvPr id="28" name="Text Placeholder 27">
            <a:extLst>
              <a:ext uri="{FF2B5EF4-FFF2-40B4-BE49-F238E27FC236}">
                <a16:creationId xmlns:a16="http://schemas.microsoft.com/office/drawing/2014/main" id="{A6F82535-C6F2-8913-C7B3-6863E989B118}"/>
              </a:ext>
            </a:extLst>
          </p:cNvPr>
          <p:cNvSpPr>
            <a:spLocks noGrp="1"/>
          </p:cNvSpPr>
          <p:nvPr>
            <p:ph type="body" sz="quarter" idx="31"/>
          </p:nvPr>
        </p:nvSpPr>
        <p:spPr/>
        <p:txBody>
          <a:bodyPr/>
          <a:lstStyle/>
          <a:p>
            <a:r>
              <a:rPr lang="en-US" dirty="0"/>
              <a:t>03</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2"/>
          </p:nvPr>
        </p:nvSpPr>
        <p:spPr>
          <a:prstGeom prst="rect">
            <a:avLst/>
          </a:prstGeom>
        </p:spPr>
        <p:txBody>
          <a:bodyPr/>
          <a:lstStyle/>
          <a:p>
            <a:pPr lvl="0">
              <a:buSzPts val="2200"/>
            </a:pPr>
            <a:r>
              <a:rPr lang="en-US" sz="2400" dirty="0">
                <a:latin typeface="Calibri" panose="020F0502020204030204" pitchFamily="34" charset="0"/>
                <a:ea typeface="Calibri" panose="020F0502020204030204" pitchFamily="34" charset="0"/>
                <a:cs typeface="Calibri" panose="020F0502020204030204" pitchFamily="34" charset="0"/>
              </a:rPr>
              <a:t>Resilience at work</a:t>
            </a:r>
          </a:p>
        </p:txBody>
      </p:sp>
      <p:sp>
        <p:nvSpPr>
          <p:cNvPr id="29" name="Text Placeholder 28">
            <a:extLst>
              <a:ext uri="{FF2B5EF4-FFF2-40B4-BE49-F238E27FC236}">
                <a16:creationId xmlns:a16="http://schemas.microsoft.com/office/drawing/2014/main" id="{40C048B4-42C0-F0BC-C978-630F5F39F697}"/>
              </a:ext>
            </a:extLst>
          </p:cNvPr>
          <p:cNvSpPr>
            <a:spLocks noGrp="1"/>
          </p:cNvSpPr>
          <p:nvPr>
            <p:ph type="body" sz="quarter" idx="33"/>
          </p:nvPr>
        </p:nvSpPr>
        <p:spPr/>
        <p:txBody>
          <a:bodyPr/>
          <a:lstStyle/>
          <a:p>
            <a:r>
              <a:rPr lang="en-US" dirty="0"/>
              <a:t>04</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4"/>
          </p:nvPr>
        </p:nvSpPr>
        <p:spPr>
          <a:prstGeom prst="rect">
            <a:avLst/>
          </a:prstGeom>
        </p:spPr>
        <p:txBody>
          <a:bodyPr/>
          <a:lstStyle/>
          <a:p>
            <a:pPr>
              <a:buSzPts val="2200"/>
            </a:pPr>
            <a:r>
              <a:rPr lang="en-US" sz="2400" dirty="0">
                <a:latin typeface="Calibri" panose="020F0502020204030204" pitchFamily="34" charset="0"/>
                <a:ea typeface="Calibri" panose="020F0502020204030204" pitchFamily="34" charset="0"/>
                <a:cs typeface="Calibri" panose="020F0502020204030204" pitchFamily="34" charset="0"/>
              </a:rPr>
              <a:t>Creating a workplace buddy system</a:t>
            </a:r>
          </a:p>
        </p:txBody>
      </p:sp>
      <p:sp>
        <p:nvSpPr>
          <p:cNvPr id="30" name="Text Placeholder 29">
            <a:extLst>
              <a:ext uri="{FF2B5EF4-FFF2-40B4-BE49-F238E27FC236}">
                <a16:creationId xmlns:a16="http://schemas.microsoft.com/office/drawing/2014/main" id="{4386CB93-B483-14A0-2301-D52E9BAD2D5B}"/>
              </a:ext>
            </a:extLst>
          </p:cNvPr>
          <p:cNvSpPr>
            <a:spLocks noGrp="1"/>
          </p:cNvSpPr>
          <p:nvPr>
            <p:ph type="body" sz="quarter" idx="35"/>
          </p:nvPr>
        </p:nvSpPr>
        <p:spPr/>
        <p:txBody>
          <a:bodyPr/>
          <a:lstStyle/>
          <a:p>
            <a:r>
              <a:rPr lang="en-US" dirty="0"/>
              <a:t>05</a:t>
            </a: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36"/>
          </p:nvPr>
        </p:nvSpPr>
        <p:spPr>
          <a:prstGeom prst="rect">
            <a:avLst/>
          </a:prstGeom>
        </p:spPr>
        <p:txBody>
          <a:bodyPr/>
          <a:lstStyle/>
          <a:p>
            <a:pPr lvl="0">
              <a:buSzPts val="2200"/>
            </a:pPr>
            <a:r>
              <a:rPr lang="en-US" sz="2400" dirty="0">
                <a:latin typeface="Calibri" panose="020F0502020204030204" pitchFamily="34" charset="0"/>
                <a:ea typeface="Calibri" panose="020F0502020204030204" pitchFamily="34" charset="0"/>
                <a:cs typeface="Calibri" panose="020F0502020204030204" pitchFamily="34" charset="0"/>
              </a:rPr>
              <a:t>How Workplaces Read You</a:t>
            </a:r>
          </a:p>
        </p:txBody>
      </p:sp>
      <p:sp>
        <p:nvSpPr>
          <p:cNvPr id="11" name="Rectangle 10">
            <a:extLst>
              <a:ext uri="{FF2B5EF4-FFF2-40B4-BE49-F238E27FC236}">
                <a16:creationId xmlns:a16="http://schemas.microsoft.com/office/drawing/2014/main" id="{CFE8B0DB-1A34-D009-5665-FC6199BF167C}"/>
              </a:ext>
            </a:extLst>
          </p:cNvPr>
          <p:cNvSpPr/>
          <p:nvPr/>
        </p:nvSpPr>
        <p:spPr>
          <a:xfrm>
            <a:off x="345172" y="1007603"/>
            <a:ext cx="297438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C8A2AA3A-EA91-3BB7-A552-A63A990B5EC1}"/>
              </a:ext>
            </a:extLst>
          </p:cNvPr>
          <p:cNvSpPr txBox="1"/>
          <p:nvPr/>
        </p:nvSpPr>
        <p:spPr>
          <a:xfrm>
            <a:off x="529195" y="1059901"/>
            <a:ext cx="2577693" cy="646331"/>
          </a:xfrm>
          <a:prstGeom prst="rect">
            <a:avLst/>
          </a:prstGeom>
          <a:noFill/>
        </p:spPr>
        <p:txBody>
          <a:bodyPr wrap="none" rtlCol="0">
            <a:spAutoFit/>
          </a:bodyPr>
          <a:lstStyle/>
          <a:p>
            <a:r>
              <a:rPr lang="en-US" sz="3600" b="1" spc="324" dirty="0">
                <a:solidFill>
                  <a:srgbClr val="E36C34"/>
                </a:solidFill>
                <a:latin typeface="Calibri" panose="020F0502020204030204" pitchFamily="34" charset="0"/>
                <a:cs typeface="Calibri" panose="020F0502020204030204" pitchFamily="34" charset="0"/>
              </a:rPr>
              <a:t>CONTENTS</a:t>
            </a:r>
          </a:p>
        </p:txBody>
      </p:sp>
    </p:spTree>
    <p:extLst>
      <p:ext uri="{BB962C8B-B14F-4D97-AF65-F5344CB8AC3E}">
        <p14:creationId xmlns:p14="http://schemas.microsoft.com/office/powerpoint/2010/main" val="30286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2"/>
          <p:cNvSpPr txBox="1">
            <a:spLocks noGrp="1"/>
          </p:cNvSpPr>
          <p:nvPr>
            <p:ph type="body" idx="1"/>
          </p:nvPr>
        </p:nvSpPr>
        <p:spPr>
          <a:xfrm>
            <a:off x="7764874" y="730800"/>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4000"/>
              <a:buNone/>
            </a:pPr>
            <a:r>
              <a:rPr lang="en-US"/>
              <a:t>05</a:t>
            </a:r>
            <a:endParaRPr/>
          </a:p>
        </p:txBody>
      </p:sp>
      <p:sp>
        <p:nvSpPr>
          <p:cNvPr id="319" name="Google Shape;319;p52"/>
          <p:cNvSpPr txBox="1"/>
          <p:nvPr/>
        </p:nvSpPr>
        <p:spPr>
          <a:xfrm>
            <a:off x="5906320" y="3481298"/>
            <a:ext cx="252242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E36C34"/>
                </a:solidFill>
                <a:latin typeface="Calibri"/>
                <a:ea typeface="Calibri"/>
                <a:cs typeface="Calibri"/>
                <a:sym typeface="Calibri"/>
              </a:rPr>
              <a:t>ABOUT US</a:t>
            </a:r>
            <a:endParaRPr sz="1400" b="0" i="0" u="none" strike="noStrike" cap="none">
              <a:solidFill>
                <a:srgbClr val="000000"/>
              </a:solidFill>
              <a:latin typeface="Arial"/>
              <a:ea typeface="Arial"/>
              <a:cs typeface="Arial"/>
              <a:sym typeface="Arial"/>
            </a:endParaRPr>
          </a:p>
        </p:txBody>
      </p:sp>
      <p:pic>
        <p:nvPicPr>
          <p:cNvPr id="320" name="Google Shape;320;p52" descr="People at meeting"/>
          <p:cNvPicPr preferRelativeResize="0">
            <a:picLocks noGrp="1"/>
          </p:cNvPicPr>
          <p:nvPr>
            <p:ph type="pic" idx="2"/>
          </p:nvPr>
        </p:nvPicPr>
        <p:blipFill>
          <a:blip r:embed="rId3">
            <a:alphaModFix/>
          </a:blip>
          <a:srcRect t="16964" b="16964"/>
          <a:stretch/>
        </p:blipFill>
        <p:spPr>
          <a:xfrm>
            <a:off x="238125" y="2627313"/>
            <a:ext cx="7708900" cy="3395662"/>
          </a:xfrm>
          <a:prstGeom prst="rect">
            <a:avLst/>
          </a:prstGeom>
          <a:solidFill>
            <a:srgbClr val="D8D8D8"/>
          </a:solidFill>
          <a:ln>
            <a:noFill/>
          </a:ln>
        </p:spPr>
      </p:pic>
      <p:sp>
        <p:nvSpPr>
          <p:cNvPr id="321" name="Google Shape;321;p52"/>
          <p:cNvSpPr/>
          <p:nvPr/>
        </p:nvSpPr>
        <p:spPr>
          <a:xfrm>
            <a:off x="6554561" y="3429000"/>
            <a:ext cx="5399314" cy="2351315"/>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3600" b="1" i="0" u="none" strike="noStrike" cap="none" dirty="0">
                <a:solidFill>
                  <a:srgbClr val="E36C34"/>
                </a:solidFill>
                <a:latin typeface="Calibri" panose="020F0502020204030204" pitchFamily="34" charset="0"/>
                <a:ea typeface="Calibri" panose="020F0502020204030204" pitchFamily="34" charset="0"/>
                <a:cs typeface="Calibri" panose="020F0502020204030204" pitchFamily="34" charset="0"/>
                <a:sym typeface="Calibri"/>
              </a:rPr>
              <a:t>How Workplaces Read You: </a:t>
            </a:r>
            <a:endParaRPr sz="360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None/>
            </a:pPr>
            <a:r>
              <a:rPr lang="en-US" sz="3600" b="1" i="0" u="none" strike="noStrike" cap="none" dirty="0">
                <a:solidFill>
                  <a:srgbClr val="E36C34"/>
                </a:solidFill>
                <a:latin typeface="Calibri" panose="020F0502020204030204" pitchFamily="34" charset="0"/>
                <a:ea typeface="Calibri" panose="020F0502020204030204" pitchFamily="34" charset="0"/>
                <a:cs typeface="Calibri" panose="020F0502020204030204" pitchFamily="34" charset="0"/>
                <a:sym typeface="Calibri"/>
              </a:rPr>
              <a:t>Clothes, Conduct, and Mistakes</a:t>
            </a:r>
            <a:endParaRPr sz="3600" b="1" i="0" u="none" strike="noStrike" cap="none" dirty="0">
              <a:solidFill>
                <a:srgbClr val="E36C34"/>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ctr" rtl="0">
              <a:lnSpc>
                <a:spcPct val="100000"/>
              </a:lnSpc>
              <a:spcBef>
                <a:spcPts val="0"/>
              </a:spcBef>
              <a:spcAft>
                <a:spcPts val="0"/>
              </a:spcAft>
              <a:buNone/>
            </a:pPr>
            <a:endParaRPr sz="2000" b="0" i="0" u="none" strike="noStrike" cap="none" dirty="0">
              <a:solidFill>
                <a:schemeClr val="lt1"/>
              </a:solidFill>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301108" y="150911"/>
            <a:ext cx="6810891" cy="375344"/>
          </a:xfrm>
          <a:prstGeom prst="rect">
            <a:avLst/>
          </a:prstGeom>
          <a:noFill/>
          <a:ln>
            <a:noFill/>
          </a:ln>
        </p:spPr>
        <p:txBody>
          <a:bodyPr spcFirstLastPara="1" wrap="square" lIns="91425" tIns="45700" rIns="91425" bIns="45700" anchor="t" anchorCtr="0">
            <a:noAutofit/>
          </a:bodyPr>
          <a:lstStyle/>
          <a:p>
            <a:pPr marL="457200" indent="-228600">
              <a:lnSpc>
                <a:spcPct val="90000"/>
              </a:lnSpc>
              <a:spcBef>
                <a:spcPts val="1000"/>
              </a:spcBef>
              <a:buClr>
                <a:srgbClr val="C9636E"/>
              </a:buClr>
              <a:buSzPts val="3600"/>
            </a:pPr>
            <a:r>
              <a:rPr lang="en-US" sz="3600" b="1" dirty="0">
                <a:solidFill>
                  <a:srgbClr val="C9636E"/>
                </a:solidFill>
                <a:latin typeface="Calibri"/>
                <a:ea typeface="Calibri"/>
                <a:cs typeface="Calibri"/>
              </a:rPr>
              <a:t>How Workplaces Read You</a:t>
            </a:r>
          </a:p>
        </p:txBody>
      </p:sp>
      <p:sp>
        <p:nvSpPr>
          <p:cNvPr id="4" name="Text 1"/>
          <p:cNvSpPr/>
          <p:nvPr/>
        </p:nvSpPr>
        <p:spPr>
          <a:xfrm>
            <a:off x="664587" y="1361380"/>
            <a:ext cx="6245622" cy="167382"/>
          </a:xfrm>
          <a:prstGeom prst="rect">
            <a:avLst/>
          </a:prstGeom>
          <a:noFill/>
          <a:ln/>
        </p:spPr>
        <p:txBody>
          <a:bodyPr wrap="none" lIns="0" tIns="0" rIns="0" bIns="0" rtlCol="0" anchor="t"/>
          <a:lstStyle/>
          <a:p>
            <a:r>
              <a:rPr lang="en-US" sz="2400" dirty="0">
                <a:solidFill>
                  <a:srgbClr val="3B3535"/>
                </a:solidFill>
                <a:latin typeface="Calibri" panose="020F0502020204030204" pitchFamily="34" charset="0"/>
                <a:ea typeface="Calibri" panose="020F0502020204030204" pitchFamily="34" charset="0"/>
                <a:cs typeface="Calibri" panose="020F0502020204030204" pitchFamily="34" charset="0"/>
              </a:rPr>
              <a:t>Clothing, Conduct &amp; Correcting Mistakes </a:t>
            </a:r>
          </a:p>
          <a:p>
            <a:r>
              <a:rPr lang="en-US" sz="2400" dirty="0">
                <a:solidFill>
                  <a:srgbClr val="3B3535"/>
                </a:solidFill>
                <a:latin typeface="Calibri" panose="020F0502020204030204" pitchFamily="34" charset="0"/>
                <a:ea typeface="Calibri" panose="020F0502020204030204" pitchFamily="34" charset="0"/>
                <a:cs typeface="Calibri" panose="020F0502020204030204" pitchFamily="34" charset="0"/>
              </a:rPr>
              <a:t>— your silent professional language</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5" name="Shape 2"/>
          <p:cNvSpPr/>
          <p:nvPr/>
        </p:nvSpPr>
        <p:spPr>
          <a:xfrm>
            <a:off x="381953" y="2430720"/>
            <a:ext cx="6810890" cy="1163439"/>
          </a:xfrm>
          <a:prstGeom prst="roundRect">
            <a:avLst>
              <a:gd name="adj" fmla="val 1646"/>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6" name="Text 3"/>
          <p:cNvSpPr/>
          <p:nvPr/>
        </p:nvSpPr>
        <p:spPr>
          <a:xfrm>
            <a:off x="580667" y="2430720"/>
            <a:ext cx="1501577" cy="187623"/>
          </a:xfrm>
          <a:prstGeom prst="rect">
            <a:avLst/>
          </a:prstGeom>
          <a:noFill/>
          <a:ln/>
        </p:spPr>
        <p:txBody>
          <a:bodyPr wrap="none" lIns="0" tIns="0" rIns="0" bIns="0" rtlCol="0" anchor="t"/>
          <a:lstStyle/>
          <a:p>
            <a:r>
              <a:rPr lang="en-US" sz="2000" dirty="0">
                <a:solidFill>
                  <a:srgbClr val="1F1E1E"/>
                </a:solidFill>
                <a:latin typeface="Calibri" panose="020F0502020204030204" pitchFamily="34" charset="0"/>
                <a:ea typeface="Calibri" panose="020F0502020204030204" pitchFamily="34" charset="0"/>
                <a:cs typeface="Calibri" panose="020F0502020204030204" pitchFamily="34" charset="0"/>
              </a:rPr>
              <a:t>First Impressions</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7" name="Text 4"/>
          <p:cNvSpPr/>
          <p:nvPr/>
        </p:nvSpPr>
        <p:spPr>
          <a:xfrm>
            <a:off x="580667" y="2855178"/>
            <a:ext cx="6236693" cy="502146"/>
          </a:xfrm>
          <a:prstGeom prst="rect">
            <a:avLst/>
          </a:prstGeom>
          <a:noFill/>
          <a:ln/>
        </p:spPr>
        <p:txBody>
          <a:bodyPr wrap="squar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Nearly </a:t>
            </a:r>
            <a:r>
              <a:rPr lang="en-US" sz="2000" b="1" dirty="0">
                <a:solidFill>
                  <a:srgbClr val="3B3535"/>
                </a:solidFill>
                <a:latin typeface="Calibri" panose="020F0502020204030204" pitchFamily="34" charset="0"/>
                <a:ea typeface="Calibri" panose="020F0502020204030204" pitchFamily="34" charset="0"/>
                <a:cs typeface="Calibri" panose="020F0502020204030204" pitchFamily="34" charset="0"/>
              </a:rPr>
              <a:t>80% of people</a:t>
            </a: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 form an impression within seconds — before you speak a word.</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8" name="Text 5"/>
          <p:cNvSpPr/>
          <p:nvPr/>
        </p:nvSpPr>
        <p:spPr>
          <a:xfrm>
            <a:off x="454215" y="4110057"/>
            <a:ext cx="6810890" cy="1061443"/>
          </a:xfrm>
          <a:prstGeom prst="rect">
            <a:avLst/>
          </a:prstGeom>
          <a:noFill/>
          <a:ln/>
        </p:spPr>
        <p:txBody>
          <a:bodyPr wrap="square" lIns="0" tIns="0" rIns="0" bIns="0" rtlCol="0" anchor="t"/>
          <a:lstStyle/>
          <a:p>
            <a:pPr marL="285739" indent="-285739">
              <a:buSzPct val="100000"/>
              <a:buChar char="•"/>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Dress for the role and context, so your clothes support your competence instead of distracting from it.</a:t>
            </a:r>
            <a:endParaRPr lang="en-US" sz="2000" dirty="0">
              <a:latin typeface="Calibri" panose="020F0502020204030204" pitchFamily="34" charset="0"/>
              <a:ea typeface="Calibri" panose="020F0502020204030204" pitchFamily="34" charset="0"/>
              <a:cs typeface="Calibri" panose="020F0502020204030204" pitchFamily="34" charset="0"/>
            </a:endParaRPr>
          </a:p>
          <a:p>
            <a:pPr marL="285739" indent="-285739">
              <a:buSzPct val="100000"/>
              <a:buChar char="•"/>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Choose clean, appropriate and comfortable clothing, and avoid anything that makes you feel unsure or exposed.</a:t>
            </a:r>
            <a:endParaRPr lang="en-US" sz="2000" dirty="0">
              <a:latin typeface="Calibri" panose="020F0502020204030204" pitchFamily="34" charset="0"/>
              <a:ea typeface="Calibri" panose="020F0502020204030204" pitchFamily="34" charset="0"/>
              <a:cs typeface="Calibri" panose="020F0502020204030204" pitchFamily="34" charset="0"/>
            </a:endParaRPr>
          </a:p>
          <a:p>
            <a:pPr marL="285739" indent="-285739">
              <a:buSzPct val="100000"/>
              <a:buChar char="•"/>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When you make a mistake, own it quickly, explain the fix, and show integrity through your next action.</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06359B4-9D73-08D5-D4ED-D6AA780B8D85}"/>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AD487819-F312-EF43-489E-2A79A5E1A98E}"/>
              </a:ext>
            </a:extLst>
          </p:cNvPr>
          <p:cNvPicPr>
            <a:picLocks noChangeAspect="1"/>
          </p:cNvPicPr>
          <p:nvPr/>
        </p:nvPicPr>
        <p:blipFill>
          <a:blip r:embed="rId3"/>
          <a:stretch>
            <a:fillRect/>
          </a:stretch>
        </p:blipFill>
        <p:spPr>
          <a:xfrm>
            <a:off x="7620000" y="0"/>
            <a:ext cx="4572000" cy="6858000"/>
          </a:xfrm>
          <a:prstGeom prst="rect">
            <a:avLst/>
          </a:prstGeom>
        </p:spPr>
      </p:pic>
      <p:sp>
        <p:nvSpPr>
          <p:cNvPr id="3" name="Text 0">
            <a:extLst>
              <a:ext uri="{FF2B5EF4-FFF2-40B4-BE49-F238E27FC236}">
                <a16:creationId xmlns:a16="http://schemas.microsoft.com/office/drawing/2014/main" id="{739A7D13-EC81-9B9A-756C-CF81F5671173}"/>
              </a:ext>
            </a:extLst>
          </p:cNvPr>
          <p:cNvSpPr/>
          <p:nvPr/>
        </p:nvSpPr>
        <p:spPr>
          <a:xfrm>
            <a:off x="301108" y="150911"/>
            <a:ext cx="6810891" cy="375344"/>
          </a:xfrm>
          <a:prstGeom prst="rect">
            <a:avLst/>
          </a:prstGeom>
          <a:noFill/>
          <a:ln>
            <a:noFill/>
          </a:ln>
        </p:spPr>
        <p:txBody>
          <a:bodyPr spcFirstLastPara="1" wrap="square" lIns="91425" tIns="45700" rIns="91425" bIns="45700" anchor="t" anchorCtr="0">
            <a:noAutofit/>
          </a:bodyPr>
          <a:lstStyle/>
          <a:p>
            <a:pPr marL="457200" indent="-228600">
              <a:lnSpc>
                <a:spcPct val="90000"/>
              </a:lnSpc>
              <a:spcBef>
                <a:spcPts val="1000"/>
              </a:spcBef>
              <a:buClr>
                <a:srgbClr val="C9636E"/>
              </a:buClr>
              <a:buSzPts val="3600"/>
            </a:pPr>
            <a:r>
              <a:rPr lang="en-US" sz="3600" b="1" dirty="0">
                <a:solidFill>
                  <a:srgbClr val="C9636E"/>
                </a:solidFill>
                <a:latin typeface="Calibri"/>
                <a:ea typeface="Calibri"/>
                <a:cs typeface="Calibri"/>
              </a:rPr>
              <a:t>How Workplaces Read You</a:t>
            </a:r>
          </a:p>
        </p:txBody>
      </p:sp>
      <p:sp>
        <p:nvSpPr>
          <p:cNvPr id="9" name="Shape 6">
            <a:extLst>
              <a:ext uri="{FF2B5EF4-FFF2-40B4-BE49-F238E27FC236}">
                <a16:creationId xmlns:a16="http://schemas.microsoft.com/office/drawing/2014/main" id="{C61BAED7-99A5-DFC0-558B-1AB65A585F22}"/>
              </a:ext>
            </a:extLst>
          </p:cNvPr>
          <p:cNvSpPr/>
          <p:nvPr/>
        </p:nvSpPr>
        <p:spPr>
          <a:xfrm>
            <a:off x="555109" y="1065561"/>
            <a:ext cx="6245622" cy="1040654"/>
          </a:xfrm>
          <a:prstGeom prst="roundRect">
            <a:avLst>
              <a:gd name="adj" fmla="val 2500"/>
            </a:avLst>
          </a:prstGeom>
          <a:solidFill>
            <a:srgbClr val="FFFAFA"/>
          </a:solidFill>
          <a:ln w="22860">
            <a:solidFill>
              <a:srgbClr val="D9CECE"/>
            </a:solidFill>
            <a:prstDash val="solid"/>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0" name="Shape 7">
            <a:extLst>
              <a:ext uri="{FF2B5EF4-FFF2-40B4-BE49-F238E27FC236}">
                <a16:creationId xmlns:a16="http://schemas.microsoft.com/office/drawing/2014/main" id="{1743F9E9-DF06-24F5-18CD-94343CE478E2}"/>
              </a:ext>
            </a:extLst>
          </p:cNvPr>
          <p:cNvSpPr/>
          <p:nvPr/>
        </p:nvSpPr>
        <p:spPr>
          <a:xfrm>
            <a:off x="574160" y="1084611"/>
            <a:ext cx="510481" cy="1021604"/>
          </a:xfrm>
          <a:prstGeom prst="rect">
            <a:avLst/>
          </a:prstGeom>
          <a:solidFill>
            <a:srgbClr val="F3E8E8"/>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pic>
        <p:nvPicPr>
          <p:cNvPr id="11" name="Image 1" descr="preencoded.png">
            <a:extLst>
              <a:ext uri="{FF2B5EF4-FFF2-40B4-BE49-F238E27FC236}">
                <a16:creationId xmlns:a16="http://schemas.microsoft.com/office/drawing/2014/main" id="{31E6E683-B185-98EF-3419-A4AB1FFE28E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3703" y="1352700"/>
            <a:ext cx="191393" cy="191393"/>
          </a:xfrm>
          <a:prstGeom prst="rect">
            <a:avLst/>
          </a:prstGeom>
        </p:spPr>
      </p:pic>
      <p:sp>
        <p:nvSpPr>
          <p:cNvPr id="12" name="Text 8">
            <a:extLst>
              <a:ext uri="{FF2B5EF4-FFF2-40B4-BE49-F238E27FC236}">
                <a16:creationId xmlns:a16="http://schemas.microsoft.com/office/drawing/2014/main" id="{DB44AF6C-0599-8518-25C7-E24A97A1D57D}"/>
              </a:ext>
            </a:extLst>
          </p:cNvPr>
          <p:cNvSpPr/>
          <p:nvPr/>
        </p:nvSpPr>
        <p:spPr>
          <a:xfrm>
            <a:off x="1166297" y="1212207"/>
            <a:ext cx="1501577" cy="187623"/>
          </a:xfrm>
          <a:prstGeom prst="rect">
            <a:avLst/>
          </a:prstGeom>
          <a:noFill/>
          <a:ln/>
        </p:spPr>
        <p:txBody>
          <a:bodyPr wrap="non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Clothing</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3" name="Text 9">
            <a:extLst>
              <a:ext uri="{FF2B5EF4-FFF2-40B4-BE49-F238E27FC236}">
                <a16:creationId xmlns:a16="http://schemas.microsoft.com/office/drawing/2014/main" id="{7B775C9D-28E9-DAAF-A40B-ED5783B8C458}"/>
              </a:ext>
            </a:extLst>
          </p:cNvPr>
          <p:cNvSpPr/>
          <p:nvPr/>
        </p:nvSpPr>
        <p:spPr>
          <a:xfrm>
            <a:off x="1166297" y="1448744"/>
            <a:ext cx="5487789" cy="167382"/>
          </a:xfrm>
          <a:prstGeom prst="rect">
            <a:avLst/>
          </a:prstGeom>
          <a:noFill/>
          <a:ln/>
        </p:spPr>
        <p:txBody>
          <a:bodyPr wrap="non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Simple, clean, well-fitted, and appropriate for your</a:t>
            </a:r>
          </a:p>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 environment</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4" name="Shape 10">
            <a:extLst>
              <a:ext uri="{FF2B5EF4-FFF2-40B4-BE49-F238E27FC236}">
                <a16:creationId xmlns:a16="http://schemas.microsoft.com/office/drawing/2014/main" id="{B7899CA6-14C1-0091-6F29-7E084A7D673D}"/>
              </a:ext>
            </a:extLst>
          </p:cNvPr>
          <p:cNvSpPr/>
          <p:nvPr/>
        </p:nvSpPr>
        <p:spPr>
          <a:xfrm>
            <a:off x="555109" y="2238673"/>
            <a:ext cx="6245622" cy="1093826"/>
          </a:xfrm>
          <a:prstGeom prst="roundRect">
            <a:avLst>
              <a:gd name="adj" fmla="val 2500"/>
            </a:avLst>
          </a:prstGeom>
          <a:solidFill>
            <a:srgbClr val="FFFAFA"/>
          </a:solidFill>
          <a:ln w="22860">
            <a:solidFill>
              <a:srgbClr val="D9CECE"/>
            </a:solidFill>
            <a:prstDash val="solid"/>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5" name="Shape 11">
            <a:extLst>
              <a:ext uri="{FF2B5EF4-FFF2-40B4-BE49-F238E27FC236}">
                <a16:creationId xmlns:a16="http://schemas.microsoft.com/office/drawing/2014/main" id="{2D45DC15-7B92-5D94-5D71-179FC5AAEFFA}"/>
              </a:ext>
            </a:extLst>
          </p:cNvPr>
          <p:cNvSpPr/>
          <p:nvPr/>
        </p:nvSpPr>
        <p:spPr>
          <a:xfrm>
            <a:off x="574160" y="2257723"/>
            <a:ext cx="510481" cy="1074776"/>
          </a:xfrm>
          <a:prstGeom prst="rect">
            <a:avLst/>
          </a:prstGeom>
          <a:solidFill>
            <a:srgbClr val="F3E8E8"/>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pic>
        <p:nvPicPr>
          <p:cNvPr id="16" name="Image 2" descr="preencoded.png">
            <a:extLst>
              <a:ext uri="{FF2B5EF4-FFF2-40B4-BE49-F238E27FC236}">
                <a16:creationId xmlns:a16="http://schemas.microsoft.com/office/drawing/2014/main" id="{BF0265BD-016D-E809-D404-A05AC32C8DD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3703" y="2525812"/>
            <a:ext cx="191393" cy="191393"/>
          </a:xfrm>
          <a:prstGeom prst="rect">
            <a:avLst/>
          </a:prstGeom>
        </p:spPr>
      </p:pic>
      <p:sp>
        <p:nvSpPr>
          <p:cNvPr id="17" name="Text 12">
            <a:extLst>
              <a:ext uri="{FF2B5EF4-FFF2-40B4-BE49-F238E27FC236}">
                <a16:creationId xmlns:a16="http://schemas.microsoft.com/office/drawing/2014/main" id="{8B4AF6F8-3FE2-98AD-7893-B3B44CF10594}"/>
              </a:ext>
            </a:extLst>
          </p:cNvPr>
          <p:cNvSpPr/>
          <p:nvPr/>
        </p:nvSpPr>
        <p:spPr>
          <a:xfrm>
            <a:off x="1166297" y="2385319"/>
            <a:ext cx="1501577" cy="187623"/>
          </a:xfrm>
          <a:prstGeom prst="rect">
            <a:avLst/>
          </a:prstGeom>
          <a:noFill/>
          <a:ln/>
        </p:spPr>
        <p:txBody>
          <a:bodyPr wrap="non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Detail</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 13">
            <a:extLst>
              <a:ext uri="{FF2B5EF4-FFF2-40B4-BE49-F238E27FC236}">
                <a16:creationId xmlns:a16="http://schemas.microsoft.com/office/drawing/2014/main" id="{A0502159-1C91-87A5-1EA9-5CE6C70D959D}"/>
              </a:ext>
            </a:extLst>
          </p:cNvPr>
          <p:cNvSpPr/>
          <p:nvPr/>
        </p:nvSpPr>
        <p:spPr>
          <a:xfrm>
            <a:off x="1166297" y="2621856"/>
            <a:ext cx="5487789" cy="167382"/>
          </a:xfrm>
          <a:prstGeom prst="rect">
            <a:avLst/>
          </a:prstGeom>
          <a:noFill/>
          <a:ln/>
        </p:spPr>
        <p:txBody>
          <a:bodyPr wrap="non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Shoes, bags, and accessories complete —</a:t>
            </a:r>
          </a:p>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 or undermine — your look</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9" name="Shape 14">
            <a:extLst>
              <a:ext uri="{FF2B5EF4-FFF2-40B4-BE49-F238E27FC236}">
                <a16:creationId xmlns:a16="http://schemas.microsoft.com/office/drawing/2014/main" id="{3F841B00-2AFC-DB80-AC73-48BF388B86CC}"/>
              </a:ext>
            </a:extLst>
          </p:cNvPr>
          <p:cNvSpPr/>
          <p:nvPr/>
        </p:nvSpPr>
        <p:spPr>
          <a:xfrm>
            <a:off x="555109" y="3401060"/>
            <a:ext cx="6245622" cy="765770"/>
          </a:xfrm>
          <a:prstGeom prst="roundRect">
            <a:avLst>
              <a:gd name="adj" fmla="val 2500"/>
            </a:avLst>
          </a:prstGeom>
          <a:solidFill>
            <a:srgbClr val="FFFAFA"/>
          </a:solidFill>
          <a:ln w="22860">
            <a:solidFill>
              <a:srgbClr val="D9CECE"/>
            </a:solidFill>
            <a:prstDash val="solid"/>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20" name="Shape 15">
            <a:extLst>
              <a:ext uri="{FF2B5EF4-FFF2-40B4-BE49-F238E27FC236}">
                <a16:creationId xmlns:a16="http://schemas.microsoft.com/office/drawing/2014/main" id="{17B47C5D-922E-14A9-22D1-C8B68B0DB5BF}"/>
              </a:ext>
            </a:extLst>
          </p:cNvPr>
          <p:cNvSpPr/>
          <p:nvPr/>
        </p:nvSpPr>
        <p:spPr>
          <a:xfrm>
            <a:off x="574160" y="3420110"/>
            <a:ext cx="510481" cy="727670"/>
          </a:xfrm>
          <a:prstGeom prst="rect">
            <a:avLst/>
          </a:prstGeom>
          <a:solidFill>
            <a:srgbClr val="F3E8E8"/>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pic>
        <p:nvPicPr>
          <p:cNvPr id="21" name="Image 3" descr="preencoded.png">
            <a:extLst>
              <a:ext uri="{FF2B5EF4-FFF2-40B4-BE49-F238E27FC236}">
                <a16:creationId xmlns:a16="http://schemas.microsoft.com/office/drawing/2014/main" id="{B99B548F-E86B-AF5C-BC34-252E239E4FF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33703" y="3688199"/>
            <a:ext cx="191393" cy="191393"/>
          </a:xfrm>
          <a:prstGeom prst="rect">
            <a:avLst/>
          </a:prstGeom>
        </p:spPr>
      </p:pic>
      <p:sp>
        <p:nvSpPr>
          <p:cNvPr id="22" name="Text 16">
            <a:extLst>
              <a:ext uri="{FF2B5EF4-FFF2-40B4-BE49-F238E27FC236}">
                <a16:creationId xmlns:a16="http://schemas.microsoft.com/office/drawing/2014/main" id="{9BC11291-5855-5851-4CE3-DE6C09519B24}"/>
              </a:ext>
            </a:extLst>
          </p:cNvPr>
          <p:cNvSpPr/>
          <p:nvPr/>
        </p:nvSpPr>
        <p:spPr>
          <a:xfrm>
            <a:off x="1166297" y="3547705"/>
            <a:ext cx="1501577" cy="187623"/>
          </a:xfrm>
          <a:prstGeom prst="rect">
            <a:avLst/>
          </a:prstGeom>
          <a:noFill/>
          <a:ln/>
        </p:spPr>
        <p:txBody>
          <a:bodyPr wrap="non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Avoid</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23" name="Text 17">
            <a:extLst>
              <a:ext uri="{FF2B5EF4-FFF2-40B4-BE49-F238E27FC236}">
                <a16:creationId xmlns:a16="http://schemas.microsoft.com/office/drawing/2014/main" id="{45C90CF5-2629-E27F-4FB8-3EB407557196}"/>
              </a:ext>
            </a:extLst>
          </p:cNvPr>
          <p:cNvSpPr/>
          <p:nvPr/>
        </p:nvSpPr>
        <p:spPr>
          <a:xfrm>
            <a:off x="1166297" y="3784242"/>
            <a:ext cx="5487789" cy="167382"/>
          </a:xfrm>
          <a:prstGeom prst="rect">
            <a:avLst/>
          </a:prstGeom>
          <a:noFill/>
          <a:ln/>
        </p:spPr>
        <p:txBody>
          <a:bodyPr wrap="non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Neon shades, outdated styles, overly tight silhouettes</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24" name="Shape 18">
            <a:extLst>
              <a:ext uri="{FF2B5EF4-FFF2-40B4-BE49-F238E27FC236}">
                <a16:creationId xmlns:a16="http://schemas.microsoft.com/office/drawing/2014/main" id="{937E2ECA-337A-338D-93A7-AD9EA82F3863}"/>
              </a:ext>
            </a:extLst>
          </p:cNvPr>
          <p:cNvSpPr/>
          <p:nvPr/>
        </p:nvSpPr>
        <p:spPr>
          <a:xfrm>
            <a:off x="555109" y="4299288"/>
            <a:ext cx="6245622" cy="765770"/>
          </a:xfrm>
          <a:prstGeom prst="roundRect">
            <a:avLst>
              <a:gd name="adj" fmla="val 2500"/>
            </a:avLst>
          </a:prstGeom>
          <a:solidFill>
            <a:srgbClr val="FFFAFA"/>
          </a:solidFill>
          <a:ln w="22860">
            <a:solidFill>
              <a:srgbClr val="D9CECE"/>
            </a:solidFill>
            <a:prstDash val="solid"/>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25" name="Shape 19">
            <a:extLst>
              <a:ext uri="{FF2B5EF4-FFF2-40B4-BE49-F238E27FC236}">
                <a16:creationId xmlns:a16="http://schemas.microsoft.com/office/drawing/2014/main" id="{E1D0D5A4-46C9-A5EB-2F94-878D01874EF1}"/>
              </a:ext>
            </a:extLst>
          </p:cNvPr>
          <p:cNvSpPr/>
          <p:nvPr/>
        </p:nvSpPr>
        <p:spPr>
          <a:xfrm>
            <a:off x="574160" y="4318338"/>
            <a:ext cx="510481" cy="727670"/>
          </a:xfrm>
          <a:prstGeom prst="rect">
            <a:avLst/>
          </a:prstGeom>
          <a:solidFill>
            <a:srgbClr val="F3E8E8"/>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pic>
        <p:nvPicPr>
          <p:cNvPr id="26" name="Image 4" descr="preencoded.png">
            <a:extLst>
              <a:ext uri="{FF2B5EF4-FFF2-40B4-BE49-F238E27FC236}">
                <a16:creationId xmlns:a16="http://schemas.microsoft.com/office/drawing/2014/main" id="{C70FE4F3-3069-893C-1B69-FCBEB5CCC8F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33703" y="4586427"/>
            <a:ext cx="191393" cy="191393"/>
          </a:xfrm>
          <a:prstGeom prst="rect">
            <a:avLst/>
          </a:prstGeom>
        </p:spPr>
      </p:pic>
      <p:sp>
        <p:nvSpPr>
          <p:cNvPr id="27" name="Text 20">
            <a:extLst>
              <a:ext uri="{FF2B5EF4-FFF2-40B4-BE49-F238E27FC236}">
                <a16:creationId xmlns:a16="http://schemas.microsoft.com/office/drawing/2014/main" id="{E48D34B4-929F-A779-7B96-6B76BA90F223}"/>
              </a:ext>
            </a:extLst>
          </p:cNvPr>
          <p:cNvSpPr/>
          <p:nvPr/>
        </p:nvSpPr>
        <p:spPr>
          <a:xfrm>
            <a:off x="1166297" y="4445933"/>
            <a:ext cx="1501577" cy="187623"/>
          </a:xfrm>
          <a:prstGeom prst="rect">
            <a:avLst/>
          </a:prstGeom>
          <a:noFill/>
          <a:ln/>
        </p:spPr>
        <p:txBody>
          <a:bodyPr wrap="non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Mistakes</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28" name="Text 21">
            <a:extLst>
              <a:ext uri="{FF2B5EF4-FFF2-40B4-BE49-F238E27FC236}">
                <a16:creationId xmlns:a16="http://schemas.microsoft.com/office/drawing/2014/main" id="{71C000AC-19B9-B160-8279-FDE44C071996}"/>
              </a:ext>
            </a:extLst>
          </p:cNvPr>
          <p:cNvSpPr/>
          <p:nvPr/>
        </p:nvSpPr>
        <p:spPr>
          <a:xfrm>
            <a:off x="1166297" y="4682470"/>
            <a:ext cx="5487789" cy="167382"/>
          </a:xfrm>
          <a:prstGeom prst="rect">
            <a:avLst/>
          </a:prstGeom>
          <a:noFill/>
          <a:ln/>
        </p:spPr>
        <p:txBody>
          <a:bodyPr wrap="non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Acknowledge · Take responsibility · Offer a solution</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29" name="Text 22">
            <a:extLst>
              <a:ext uri="{FF2B5EF4-FFF2-40B4-BE49-F238E27FC236}">
                <a16:creationId xmlns:a16="http://schemas.microsoft.com/office/drawing/2014/main" id="{CA89ADC3-760D-9254-EBD3-17C18CC68E28}"/>
              </a:ext>
            </a:extLst>
          </p:cNvPr>
          <p:cNvSpPr/>
          <p:nvPr/>
        </p:nvSpPr>
        <p:spPr>
          <a:xfrm>
            <a:off x="746502" y="5477232"/>
            <a:ext cx="6054229" cy="167382"/>
          </a:xfrm>
          <a:prstGeom prst="rect">
            <a:avLst/>
          </a:prstGeom>
          <a:noFill/>
          <a:ln/>
        </p:spPr>
        <p:txBody>
          <a:bodyPr wrap="non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Dress appropriately, act with integrity, and handle errors with </a:t>
            </a:r>
          </a:p>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grace — </a:t>
            </a:r>
            <a:r>
              <a:rPr lang="en-US" sz="2000" b="1" dirty="0">
                <a:solidFill>
                  <a:srgbClr val="3B3535"/>
                </a:solidFill>
                <a:latin typeface="Calibri" panose="020F0502020204030204" pitchFamily="34" charset="0"/>
                <a:ea typeface="Calibri" panose="020F0502020204030204" pitchFamily="34" charset="0"/>
                <a:cs typeface="Calibri" panose="020F0502020204030204" pitchFamily="34" charset="0"/>
              </a:rPr>
              <a:t>trust and credibility follow.</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30" name="Shape 23">
            <a:extLst>
              <a:ext uri="{FF2B5EF4-FFF2-40B4-BE49-F238E27FC236}">
                <a16:creationId xmlns:a16="http://schemas.microsoft.com/office/drawing/2014/main" id="{B57BD4B7-ECAE-A2D2-780C-0730267FC451}"/>
              </a:ext>
            </a:extLst>
          </p:cNvPr>
          <p:cNvSpPr/>
          <p:nvPr/>
        </p:nvSpPr>
        <p:spPr>
          <a:xfrm>
            <a:off x="564635" y="5477232"/>
            <a:ext cx="19050" cy="351135"/>
          </a:xfrm>
          <a:prstGeom prst="rect">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2440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4"/>
          <p:cNvSpPr txBox="1">
            <a:spLocks noGrp="1"/>
          </p:cNvSpPr>
          <p:nvPr>
            <p:ph type="body" idx="1"/>
          </p:nvPr>
        </p:nvSpPr>
        <p:spPr>
          <a:xfrm>
            <a:off x="603164" y="1746045"/>
            <a:ext cx="4867011" cy="3666574"/>
          </a:xfrm>
          <a:prstGeom prst="rect">
            <a:avLst/>
          </a:prstGeom>
          <a:noFill/>
          <a:ln>
            <a:noFill/>
          </a:ln>
        </p:spPr>
        <p:txBody>
          <a:bodyPr spcFirstLastPara="1" wrap="square" lIns="91425" tIns="45700" rIns="91425" bIns="45700" anchor="t" anchorCtr="0">
            <a:noAutofit/>
          </a:bodyPr>
          <a:lstStyle/>
          <a:p>
            <a:pPr marL="419100" lvl="0" indent="-342900" algn="l" rtl="0">
              <a:spcBef>
                <a:spcPts val="1000"/>
              </a:spcBef>
              <a:spcAft>
                <a:spcPts val="0"/>
              </a:spcAft>
              <a:buSzPts val="2400"/>
              <a:buFont typeface="Arial" panose="020B0604020202020204" pitchFamily="34" charset="0"/>
              <a:buChar char="•"/>
            </a:pPr>
            <a:r>
              <a:rPr lang="en-US" dirty="0">
                <a:solidFill>
                  <a:schemeClr val="bg1"/>
                </a:solidFill>
              </a:rPr>
              <a:t>Workplace rules may be different, not better or worse</a:t>
            </a:r>
            <a:endParaRPr dirty="0">
              <a:solidFill>
                <a:schemeClr val="bg1"/>
              </a:solidFill>
            </a:endParaRPr>
          </a:p>
          <a:p>
            <a:pPr marL="419100" lvl="0" indent="-342900" algn="l" rtl="0">
              <a:spcBef>
                <a:spcPts val="1000"/>
              </a:spcBef>
              <a:spcAft>
                <a:spcPts val="0"/>
              </a:spcAft>
              <a:buSzPts val="2400"/>
              <a:buFont typeface="Arial" panose="020B0604020202020204" pitchFamily="34" charset="0"/>
              <a:buChar char="•"/>
            </a:pPr>
            <a:r>
              <a:rPr lang="en-US" dirty="0">
                <a:solidFill>
                  <a:schemeClr val="bg1"/>
                </a:solidFill>
              </a:rPr>
              <a:t>Understanding expectations builds confidence</a:t>
            </a:r>
            <a:endParaRPr dirty="0">
              <a:solidFill>
                <a:schemeClr val="bg1"/>
              </a:solidFill>
            </a:endParaRPr>
          </a:p>
          <a:p>
            <a:pPr marL="419100" lvl="0" indent="-342900" algn="l" rtl="0">
              <a:spcBef>
                <a:spcPts val="1000"/>
              </a:spcBef>
              <a:spcAft>
                <a:spcPts val="0"/>
              </a:spcAft>
              <a:buSzPts val="2400"/>
              <a:buFont typeface="Arial" panose="020B0604020202020204" pitchFamily="34" charset="0"/>
              <a:buChar char="•"/>
            </a:pPr>
            <a:r>
              <a:rPr lang="en-US" dirty="0">
                <a:solidFill>
                  <a:schemeClr val="bg1"/>
                </a:solidFill>
              </a:rPr>
              <a:t>Communication can be learned and improved</a:t>
            </a:r>
            <a:endParaRPr dirty="0">
              <a:solidFill>
                <a:schemeClr val="bg1"/>
              </a:solidFill>
            </a:endParaRPr>
          </a:p>
          <a:p>
            <a:pPr marL="447675" lvl="0" indent="-355600" algn="l" rtl="0">
              <a:lnSpc>
                <a:spcPct val="90000"/>
              </a:lnSpc>
              <a:spcBef>
                <a:spcPts val="1000"/>
              </a:spcBef>
              <a:spcAft>
                <a:spcPts val="0"/>
              </a:spcAft>
              <a:buSzPts val="2400"/>
              <a:buFont typeface="Arial" panose="020B0604020202020204" pitchFamily="34" charset="0"/>
              <a:buChar char="•"/>
            </a:pPr>
            <a:r>
              <a:rPr lang="en-US" dirty="0">
                <a:solidFill>
                  <a:schemeClr val="bg1"/>
                </a:solidFill>
              </a:rPr>
              <a:t>Small actions lead to progress</a:t>
            </a:r>
            <a:endParaRPr dirty="0">
              <a:solidFill>
                <a:schemeClr val="bg1"/>
              </a:solidFill>
            </a:endParaRPr>
          </a:p>
          <a:p>
            <a:pPr marL="0" lvl="0" indent="0" algn="l" rtl="0">
              <a:lnSpc>
                <a:spcPct val="90000"/>
              </a:lnSpc>
              <a:spcBef>
                <a:spcPts val="1000"/>
              </a:spcBef>
              <a:spcAft>
                <a:spcPts val="0"/>
              </a:spcAft>
              <a:buNone/>
            </a:pPr>
            <a:endParaRPr dirty="0">
              <a:solidFill>
                <a:schemeClr val="bg1"/>
              </a:solidFill>
            </a:endParaRPr>
          </a:p>
          <a:p>
            <a:pPr marL="0" lvl="0" indent="0" algn="l" rtl="0">
              <a:lnSpc>
                <a:spcPct val="90000"/>
              </a:lnSpc>
              <a:spcBef>
                <a:spcPts val="1000"/>
              </a:spcBef>
              <a:spcAft>
                <a:spcPts val="0"/>
              </a:spcAft>
              <a:buNone/>
            </a:pPr>
            <a:r>
              <a:rPr lang="en-US" i="1" dirty="0">
                <a:solidFill>
                  <a:schemeClr val="bg1"/>
                </a:solidFill>
              </a:rPr>
              <a:t>Explore </a:t>
            </a:r>
            <a:r>
              <a:rPr lang="en-US" i="1" dirty="0">
                <a:solidFill>
                  <a:schemeClr val="bg1"/>
                </a:solidFill>
                <a:hlinkClick r:id="rId3">
                  <a:extLst>
                    <a:ext uri="{A12FA001-AC4F-418D-AE19-62706E023703}">
                      <ahyp:hlinkClr xmlns:ahyp="http://schemas.microsoft.com/office/drawing/2018/hyperlinkcolor" val="tx"/>
                    </a:ext>
                  </a:extLst>
                </a:hlinkClick>
              </a:rPr>
              <a:t>workplace etiquette </a:t>
            </a:r>
            <a:r>
              <a:rPr lang="en-US" i="1" dirty="0">
                <a:solidFill>
                  <a:schemeClr val="bg1"/>
                </a:solidFill>
              </a:rPr>
              <a:t>resources or short videos for additional guidance</a:t>
            </a:r>
            <a:endParaRPr i="1" dirty="0">
              <a:solidFill>
                <a:schemeClr val="bg1"/>
              </a:solidFill>
            </a:endParaRPr>
          </a:p>
        </p:txBody>
      </p:sp>
      <p:sp>
        <p:nvSpPr>
          <p:cNvPr id="336" name="Google Shape;336;p54"/>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chemeClr val="lt1"/>
              </a:buClr>
              <a:buSzPts val="3600"/>
              <a:buFont typeface="Arial"/>
              <a:buNone/>
            </a:pPr>
            <a:r>
              <a:rPr lang="en-US" dirty="0"/>
              <a:t>Key takeaways</a:t>
            </a:r>
            <a:endParaRPr dirty="0"/>
          </a:p>
          <a:p>
            <a:pPr marL="0" lvl="0" indent="0" algn="l" rtl="0">
              <a:lnSpc>
                <a:spcPct val="90000"/>
              </a:lnSpc>
              <a:spcBef>
                <a:spcPts val="1000"/>
              </a:spcBef>
              <a:spcAft>
                <a:spcPts val="0"/>
              </a:spcAft>
              <a:buClr>
                <a:srgbClr val="C9636E"/>
              </a:buClr>
              <a:buSzPts val="3600"/>
              <a:buNone/>
            </a:pPr>
            <a:endParaRPr dirty="0"/>
          </a:p>
        </p:txBody>
      </p:sp>
      <p:pic>
        <p:nvPicPr>
          <p:cNvPr id="337" name="Google Shape;337;p54"/>
          <p:cNvPicPr preferRelativeResize="0"/>
          <p:nvPr/>
        </p:nvPicPr>
        <p:blipFill rotWithShape="1">
          <a:blip r:embed="rId4">
            <a:alphaModFix/>
          </a:blip>
          <a:srcRect r="1" b="14612"/>
          <a:stretch/>
        </p:blipFill>
        <p:spPr>
          <a:xfrm>
            <a:off x="6083676" y="10"/>
            <a:ext cx="5361066" cy="685799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3d4f38c24b4_1_79"/>
          <p:cNvSpPr txBox="1">
            <a:spLocks noGrp="1"/>
          </p:cNvSpPr>
          <p:nvPr>
            <p:ph type="body" idx="1"/>
          </p:nvPr>
        </p:nvSpPr>
        <p:spPr>
          <a:xfrm>
            <a:off x="293915" y="1415144"/>
            <a:ext cx="5137064" cy="4626428"/>
          </a:xfrm>
          <a:prstGeom prst="rect">
            <a:avLst/>
          </a:prstGeom>
          <a:noFill/>
          <a:ln>
            <a:noFill/>
          </a:ln>
        </p:spPr>
        <p:txBody>
          <a:bodyPr spcFirstLastPara="1" wrap="square" lIns="91425" tIns="45700" rIns="91425" bIns="45700" anchor="t" anchorCtr="0">
            <a:normAutofit fontScale="62500" lnSpcReduction="20000"/>
          </a:bodyPr>
          <a:lstStyle/>
          <a:p>
            <a:pPr marL="647700" lvl="0" indent="-571500">
              <a:buFont typeface="Arial" panose="020B0604020202020204" pitchFamily="34" charset="0"/>
              <a:buChar char="•"/>
            </a:pPr>
            <a:r>
              <a:rPr lang="sv-SE" sz="3800" dirty="0">
                <a:solidFill>
                  <a:schemeClr val="bg1"/>
                </a:solidFill>
                <a:hlinkClick r:id="rId3">
                  <a:extLst>
                    <a:ext uri="{A12FA001-AC4F-418D-AE19-62706E023703}">
                      <ahyp:hlinkClr xmlns:ahyp="http://schemas.microsoft.com/office/drawing/2018/hyperlinkcolor" val="tx"/>
                    </a:ext>
                  </a:extLst>
                </a:hlinkClick>
              </a:rPr>
              <a:t>Manage Stress &amp; </a:t>
            </a:r>
            <a:r>
              <a:rPr lang="sv-SE" sz="3800" dirty="0" err="1">
                <a:solidFill>
                  <a:schemeClr val="bg1"/>
                </a:solidFill>
                <a:hlinkClick r:id="rId3">
                  <a:extLst>
                    <a:ext uri="{A12FA001-AC4F-418D-AE19-62706E023703}">
                      <ahyp:hlinkClr xmlns:ahyp="http://schemas.microsoft.com/office/drawing/2018/hyperlinkcolor" val="tx"/>
                    </a:ext>
                  </a:extLst>
                </a:hlinkClick>
              </a:rPr>
              <a:t>Resilience</a:t>
            </a:r>
            <a:endParaRPr lang="sv-SE" sz="3800" dirty="0">
              <a:solidFill>
                <a:schemeClr val="bg1"/>
              </a:solidFill>
            </a:endParaRPr>
          </a:p>
          <a:p>
            <a:pPr marL="647700" lvl="0" indent="-571500">
              <a:buFont typeface="Arial" panose="020B0604020202020204" pitchFamily="34" charset="0"/>
              <a:buChar char="•"/>
            </a:pPr>
            <a:endParaRPr lang="sv-SE" sz="3800" dirty="0">
              <a:solidFill>
                <a:schemeClr val="bg1"/>
              </a:solidFill>
            </a:endParaRPr>
          </a:p>
          <a:p>
            <a:pPr marL="647700" lvl="0" indent="-571500">
              <a:buFont typeface="Arial" panose="020B0604020202020204" pitchFamily="34" charset="0"/>
              <a:buChar char="•"/>
            </a:pPr>
            <a:r>
              <a:rPr lang="en-US" sz="3800" dirty="0">
                <a:solidFill>
                  <a:schemeClr val="bg1"/>
                </a:solidFill>
                <a:hlinkClick r:id="rId4">
                  <a:extLst>
                    <a:ext uri="{A12FA001-AC4F-418D-AE19-62706E023703}">
                      <ahyp:hlinkClr xmlns:ahyp="http://schemas.microsoft.com/office/drawing/2018/hyperlinkcolor" val="tx"/>
                    </a:ext>
                  </a:extLst>
                </a:hlinkClick>
              </a:rPr>
              <a:t>Build Confidence at Work</a:t>
            </a:r>
            <a:endParaRPr lang="en-US" sz="3800" dirty="0">
              <a:solidFill>
                <a:schemeClr val="bg1"/>
              </a:solidFill>
            </a:endParaRPr>
          </a:p>
          <a:p>
            <a:pPr marL="647700" lvl="0" indent="-571500">
              <a:buFont typeface="Arial" panose="020B0604020202020204" pitchFamily="34" charset="0"/>
              <a:buChar char="•"/>
            </a:pPr>
            <a:endParaRPr lang="en-US" sz="3800" dirty="0">
              <a:solidFill>
                <a:schemeClr val="bg1"/>
              </a:solidFill>
              <a:hlinkClick r:id="rId5">
                <a:extLst>
                  <a:ext uri="{A12FA001-AC4F-418D-AE19-62706E023703}">
                    <ahyp:hlinkClr xmlns:ahyp="http://schemas.microsoft.com/office/drawing/2018/hyperlinkcolor" val="tx"/>
                  </a:ext>
                </a:extLst>
              </a:hlinkClick>
            </a:endParaRPr>
          </a:p>
          <a:p>
            <a:pPr marL="647700" lvl="0" indent="-571500">
              <a:buFont typeface="Arial" panose="020B0604020202020204" pitchFamily="34" charset="0"/>
              <a:buChar char="•"/>
            </a:pPr>
            <a:r>
              <a:rPr lang="en-US" sz="3800" dirty="0">
                <a:solidFill>
                  <a:schemeClr val="bg1"/>
                </a:solidFill>
                <a:hlinkClick r:id="rId5">
                  <a:extLst>
                    <a:ext uri="{A12FA001-AC4F-418D-AE19-62706E023703}">
                      <ahyp:hlinkClr xmlns:ahyp="http://schemas.microsoft.com/office/drawing/2018/hyperlinkcolor" val="tx"/>
                    </a:ext>
                  </a:extLst>
                </a:hlinkClick>
              </a:rPr>
              <a:t>Practice real work tasks in a safe environment</a:t>
            </a:r>
            <a:endParaRPr lang="en-US" sz="3800" dirty="0">
              <a:solidFill>
                <a:schemeClr val="bg1"/>
              </a:solidFill>
            </a:endParaRPr>
          </a:p>
          <a:p>
            <a:pPr marL="647700" lvl="0" indent="-571500">
              <a:buFont typeface="Arial" panose="020B0604020202020204" pitchFamily="34" charset="0"/>
              <a:buChar char="•"/>
            </a:pPr>
            <a:endParaRPr lang="sv-SE" sz="3800" dirty="0">
              <a:solidFill>
                <a:schemeClr val="bg1"/>
              </a:solidFill>
              <a:hlinkClick r:id="rId6">
                <a:extLst>
                  <a:ext uri="{A12FA001-AC4F-418D-AE19-62706E023703}">
                    <ahyp:hlinkClr xmlns:ahyp="http://schemas.microsoft.com/office/drawing/2018/hyperlinkcolor" val="tx"/>
                  </a:ext>
                </a:extLst>
              </a:hlinkClick>
            </a:endParaRPr>
          </a:p>
          <a:p>
            <a:pPr marL="647700" lvl="0" indent="-571500">
              <a:buFont typeface="Arial" panose="020B0604020202020204" pitchFamily="34" charset="0"/>
              <a:buChar char="•"/>
            </a:pPr>
            <a:r>
              <a:rPr lang="sv-SE" sz="3800" dirty="0">
                <a:solidFill>
                  <a:schemeClr val="bg1"/>
                </a:solidFill>
                <a:hlinkClick r:id="rId6">
                  <a:extLst>
                    <a:ext uri="{A12FA001-AC4F-418D-AE19-62706E023703}">
                      <ahyp:hlinkClr xmlns:ahyp="http://schemas.microsoft.com/office/drawing/2018/hyperlinkcolor" val="tx"/>
                    </a:ext>
                  </a:extLst>
                </a:hlinkClick>
              </a:rPr>
              <a:t>Find </a:t>
            </a:r>
            <a:r>
              <a:rPr lang="sv-SE" sz="3800" dirty="0" err="1">
                <a:solidFill>
                  <a:schemeClr val="bg1"/>
                </a:solidFill>
                <a:hlinkClick r:id="rId6">
                  <a:extLst>
                    <a:ext uri="{A12FA001-AC4F-418D-AE19-62706E023703}">
                      <ahyp:hlinkClr xmlns:ahyp="http://schemas.microsoft.com/office/drawing/2018/hyperlinkcolor" val="tx"/>
                    </a:ext>
                  </a:extLst>
                </a:hlinkClick>
              </a:rPr>
              <a:t>Local</a:t>
            </a:r>
            <a:r>
              <a:rPr lang="sv-SE" sz="3800" dirty="0">
                <a:solidFill>
                  <a:schemeClr val="bg1"/>
                </a:solidFill>
                <a:hlinkClick r:id="rId6">
                  <a:extLst>
                    <a:ext uri="{A12FA001-AC4F-418D-AE19-62706E023703}">
                      <ahyp:hlinkClr xmlns:ahyp="http://schemas.microsoft.com/office/drawing/2018/hyperlinkcolor" val="tx"/>
                    </a:ext>
                  </a:extLst>
                </a:hlinkClick>
              </a:rPr>
              <a:t> </a:t>
            </a:r>
            <a:r>
              <a:rPr lang="sv-SE" sz="3800" dirty="0" err="1">
                <a:solidFill>
                  <a:schemeClr val="bg1"/>
                </a:solidFill>
                <a:hlinkClick r:id="rId6">
                  <a:extLst>
                    <a:ext uri="{A12FA001-AC4F-418D-AE19-62706E023703}">
                      <ahyp:hlinkClr xmlns:ahyp="http://schemas.microsoft.com/office/drawing/2018/hyperlinkcolor" val="tx"/>
                    </a:ext>
                  </a:extLst>
                </a:hlinkClick>
              </a:rPr>
              <a:t>Professional</a:t>
            </a:r>
            <a:r>
              <a:rPr lang="sv-SE" sz="3800" dirty="0">
                <a:solidFill>
                  <a:schemeClr val="bg1"/>
                </a:solidFill>
                <a:hlinkClick r:id="rId6">
                  <a:extLst>
                    <a:ext uri="{A12FA001-AC4F-418D-AE19-62706E023703}">
                      <ahyp:hlinkClr xmlns:ahyp="http://schemas.microsoft.com/office/drawing/2018/hyperlinkcolor" val="tx"/>
                    </a:ext>
                  </a:extLst>
                </a:hlinkClick>
              </a:rPr>
              <a:t> </a:t>
            </a:r>
            <a:r>
              <a:rPr lang="sv-SE" sz="3800" dirty="0" err="1">
                <a:solidFill>
                  <a:schemeClr val="bg1"/>
                </a:solidFill>
                <a:hlinkClick r:id="rId6">
                  <a:extLst>
                    <a:ext uri="{A12FA001-AC4F-418D-AE19-62706E023703}">
                      <ahyp:hlinkClr xmlns:ahyp="http://schemas.microsoft.com/office/drawing/2018/hyperlinkcolor" val="tx"/>
                    </a:ext>
                  </a:extLst>
                </a:hlinkClick>
              </a:rPr>
              <a:t>Communities</a:t>
            </a:r>
            <a:endParaRPr sz="3800" dirty="0">
              <a:solidFill>
                <a:schemeClr val="bg1"/>
              </a:solidFill>
            </a:endParaRPr>
          </a:p>
          <a:p>
            <a:pPr marL="0" lvl="0" indent="0" algn="l" rtl="0">
              <a:spcBef>
                <a:spcPts val="1000"/>
              </a:spcBef>
              <a:spcAft>
                <a:spcPts val="0"/>
              </a:spcAft>
              <a:buNone/>
            </a:pPr>
            <a:endParaRPr sz="3800" dirty="0"/>
          </a:p>
          <a:p>
            <a:pPr marL="0" lvl="0" indent="0" algn="l" rtl="0">
              <a:spcBef>
                <a:spcPts val="1000"/>
              </a:spcBef>
              <a:spcAft>
                <a:spcPts val="0"/>
              </a:spcAft>
              <a:buNone/>
            </a:pPr>
            <a:endParaRPr sz="3800" dirty="0"/>
          </a:p>
          <a:p>
            <a:pPr marL="0" lvl="0" indent="0" algn="l" rtl="0">
              <a:lnSpc>
                <a:spcPct val="115000"/>
              </a:lnSpc>
              <a:spcBef>
                <a:spcPts val="0"/>
              </a:spcBef>
              <a:spcAft>
                <a:spcPts val="0"/>
              </a:spcAft>
              <a:buNone/>
            </a:pPr>
            <a:r>
              <a:rPr lang="en-US" sz="3800" b="1" dirty="0"/>
              <a:t>Take one small step forward today!</a:t>
            </a:r>
            <a:endParaRPr sz="3800" b="1" dirty="0"/>
          </a:p>
          <a:p>
            <a:pPr marL="0" lvl="0" indent="0" algn="l" rtl="0">
              <a:spcBef>
                <a:spcPts val="1000"/>
              </a:spcBef>
              <a:spcAft>
                <a:spcPts val="0"/>
              </a:spcAft>
              <a:buNone/>
            </a:pPr>
            <a:endParaRPr dirty="0"/>
          </a:p>
        </p:txBody>
      </p:sp>
      <p:sp>
        <p:nvSpPr>
          <p:cNvPr id="344" name="Google Shape;344;g3d4f38c24b4_1_79"/>
          <p:cNvSpPr txBox="1">
            <a:spLocks noGrp="1"/>
          </p:cNvSpPr>
          <p:nvPr>
            <p:ph type="body" idx="2"/>
          </p:nvPr>
        </p:nvSpPr>
        <p:spPr>
          <a:xfrm>
            <a:off x="439878" y="141514"/>
            <a:ext cx="4991100" cy="9927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chemeClr val="lt1"/>
              </a:buClr>
              <a:buSzPts val="3600"/>
              <a:buFont typeface="Arial"/>
              <a:buNone/>
            </a:pPr>
            <a:r>
              <a:rPr lang="en-US" dirty="0"/>
              <a:t>Resources</a:t>
            </a:r>
            <a:endParaRPr dirty="0"/>
          </a:p>
          <a:p>
            <a:pPr marL="0" lvl="0" indent="0" algn="l" rtl="0">
              <a:lnSpc>
                <a:spcPct val="90000"/>
              </a:lnSpc>
              <a:spcBef>
                <a:spcPts val="1000"/>
              </a:spcBef>
              <a:spcAft>
                <a:spcPts val="0"/>
              </a:spcAft>
              <a:buClr>
                <a:srgbClr val="C9636E"/>
              </a:buClr>
              <a:buSzPts val="3600"/>
              <a:buNone/>
            </a:pPr>
            <a:endParaRPr dirty="0"/>
          </a:p>
        </p:txBody>
      </p:sp>
      <p:pic>
        <p:nvPicPr>
          <p:cNvPr id="345" name="Google Shape;345;g3d4f38c24b4_1_79"/>
          <p:cNvPicPr preferRelativeResize="0"/>
          <p:nvPr/>
        </p:nvPicPr>
        <p:blipFill rotWithShape="1">
          <a:blip r:embed="rId7">
            <a:alphaModFix/>
          </a:blip>
          <a:srcRect b="14610"/>
          <a:stretch/>
        </p:blipFill>
        <p:spPr>
          <a:xfrm>
            <a:off x="6083676" y="10"/>
            <a:ext cx="5361068" cy="685798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21">
            <a:extLst>
              <a:ext uri="{FF2B5EF4-FFF2-40B4-BE49-F238E27FC236}">
                <a16:creationId xmlns:a16="http://schemas.microsoft.com/office/drawing/2014/main" id="{C465E787-4A0F-0B4F-B28C-2E75B80C1F01}"/>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t="25537" b="25537"/>
          <a:stretch/>
        </p:blipFill>
        <p:spPr/>
      </p:pic>
      <p:sp>
        <p:nvSpPr>
          <p:cNvPr id="11" name="Freeform 10">
            <a:extLst>
              <a:ext uri="{FF2B5EF4-FFF2-40B4-BE49-F238E27FC236}">
                <a16:creationId xmlns:a16="http://schemas.microsoft.com/office/drawing/2014/main" id="{1E73F846-D658-146A-DF82-E9E88D9269EB}"/>
              </a:ext>
            </a:extLst>
          </p:cNvPr>
          <p:cNvSpPr/>
          <p:nvPr/>
        </p:nvSpPr>
        <p:spPr>
          <a:xfrm>
            <a:off x="0" y="2180492"/>
            <a:ext cx="12192000" cy="3088548"/>
          </a:xfrm>
          <a:custGeom>
            <a:avLst/>
            <a:gdLst>
              <a:gd name="connsiteX0" fmla="*/ 0 w 12192000"/>
              <a:gd name="connsiteY0" fmla="*/ 0 h 3977264"/>
              <a:gd name="connsiteX1" fmla="*/ 12192000 w 12192000"/>
              <a:gd name="connsiteY1" fmla="*/ 0 h 3977264"/>
              <a:gd name="connsiteX2" fmla="*/ 12192000 w 12192000"/>
              <a:gd name="connsiteY2" fmla="*/ 377184 h 3977264"/>
              <a:gd name="connsiteX3" fmla="*/ 12192000 w 12192000"/>
              <a:gd name="connsiteY3" fmla="*/ 2874714 h 3977264"/>
              <a:gd name="connsiteX4" fmla="*/ 12192000 w 12192000"/>
              <a:gd name="connsiteY4" fmla="*/ 3817808 h 3977264"/>
              <a:gd name="connsiteX5" fmla="*/ 12192000 w 12192000"/>
              <a:gd name="connsiteY5" fmla="*/ 3977264 h 3977264"/>
              <a:gd name="connsiteX6" fmla="*/ 12191999 w 12192000"/>
              <a:gd name="connsiteY6" fmla="*/ 3977264 h 3977264"/>
              <a:gd name="connsiteX7" fmla="*/ 12191999 w 12192000"/>
              <a:gd name="connsiteY7" fmla="*/ 3788045 h 3977264"/>
              <a:gd name="connsiteX8" fmla="*/ 7396842 w 12192000"/>
              <a:gd name="connsiteY8" fmla="*/ 3788045 h 3977264"/>
              <a:gd name="connsiteX9" fmla="*/ 7396842 w 12192000"/>
              <a:gd name="connsiteY9" fmla="*/ 3977264 h 3977264"/>
              <a:gd name="connsiteX10" fmla="*/ 1 w 12192000"/>
              <a:gd name="connsiteY10" fmla="*/ 3977264 h 3977264"/>
              <a:gd name="connsiteX11" fmla="*/ 1 w 12192000"/>
              <a:gd name="connsiteY11" fmla="*/ 1900014 h 3977264"/>
              <a:gd name="connsiteX12" fmla="*/ 0 w 12192000"/>
              <a:gd name="connsiteY12" fmla="*/ 1900014 h 3977264"/>
              <a:gd name="connsiteX13" fmla="*/ 0 w 12192000"/>
              <a:gd name="connsiteY13" fmla="*/ 956920 h 3977264"/>
              <a:gd name="connsiteX14" fmla="*/ 0 w 12192000"/>
              <a:gd name="connsiteY14" fmla="*/ 377184 h 397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3977264">
                <a:moveTo>
                  <a:pt x="0" y="0"/>
                </a:moveTo>
                <a:lnTo>
                  <a:pt x="12192000" y="0"/>
                </a:lnTo>
                <a:lnTo>
                  <a:pt x="12192000" y="377184"/>
                </a:lnTo>
                <a:lnTo>
                  <a:pt x="12192000" y="2874714"/>
                </a:lnTo>
                <a:lnTo>
                  <a:pt x="12192000" y="3817808"/>
                </a:lnTo>
                <a:lnTo>
                  <a:pt x="12192000" y="3977264"/>
                </a:lnTo>
                <a:lnTo>
                  <a:pt x="12191999" y="3977264"/>
                </a:lnTo>
                <a:lnTo>
                  <a:pt x="12191999" y="3788045"/>
                </a:lnTo>
                <a:lnTo>
                  <a:pt x="7396842" y="3788045"/>
                </a:lnTo>
                <a:lnTo>
                  <a:pt x="7396842" y="3977264"/>
                </a:lnTo>
                <a:lnTo>
                  <a:pt x="1" y="3977264"/>
                </a:lnTo>
                <a:lnTo>
                  <a:pt x="1" y="1900014"/>
                </a:lnTo>
                <a:lnTo>
                  <a:pt x="0" y="1900014"/>
                </a:lnTo>
                <a:lnTo>
                  <a:pt x="0" y="956920"/>
                </a:lnTo>
                <a:lnTo>
                  <a:pt x="0" y="377184"/>
                </a:lnTo>
                <a:close/>
              </a:path>
            </a:pathLst>
          </a:custGeom>
          <a:gradFill>
            <a:gsLst>
              <a:gs pos="82000">
                <a:srgbClr val="633547"/>
              </a:gs>
              <a:gs pos="39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 Placeholder 1">
            <a:extLst>
              <a:ext uri="{FF2B5EF4-FFF2-40B4-BE49-F238E27FC236}">
                <a16:creationId xmlns:a16="http://schemas.microsoft.com/office/drawing/2014/main" id="{DD8D6BEE-FB04-4441-B82D-ACD42807E3F8}"/>
              </a:ext>
            </a:extLst>
          </p:cNvPr>
          <p:cNvSpPr>
            <a:spLocks noGrp="1"/>
          </p:cNvSpPr>
          <p:nvPr>
            <p:ph type="body" sz="quarter" idx="13"/>
          </p:nvPr>
        </p:nvSpPr>
        <p:spPr/>
        <p:txBody>
          <a:bodyPr/>
          <a:lstStyle/>
          <a:p>
            <a:pPr marL="0" indent="0" algn="ctr">
              <a:buNone/>
            </a:pPr>
            <a:r>
              <a:rPr lang="en-US" sz="3000" dirty="0" err="1">
                <a:solidFill>
                  <a:schemeClr val="bg1"/>
                </a:solidFill>
              </a:rPr>
              <a:t>www.</a:t>
            </a:r>
            <a:r>
              <a:rPr lang="en-US" sz="3000" b="1" dirty="0" err="1">
                <a:solidFill>
                  <a:schemeClr val="bg1"/>
                </a:solidFill>
              </a:rPr>
              <a:t>promoteproject.</a:t>
            </a:r>
            <a:r>
              <a:rPr lang="en-US" sz="3000" dirty="0" err="1">
                <a:solidFill>
                  <a:schemeClr val="bg1"/>
                </a:solidFill>
              </a:rPr>
              <a:t>eu</a:t>
            </a:r>
            <a:endParaRPr lang="en-US" sz="3000" dirty="0">
              <a:solidFill>
                <a:schemeClr val="bg1"/>
              </a:solidFill>
            </a:endParaRPr>
          </a:p>
          <a:p>
            <a:endParaRPr lang="en-US" dirty="0"/>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6"/>
          </p:nvPr>
        </p:nvSpPr>
        <p:spPr>
          <a:prstGeom prst="rect">
            <a:avLst/>
          </a:prstGeom>
        </p:spPr>
        <p:txBody>
          <a:bodyPr>
            <a:normAutofit lnSpcReduction="10000"/>
          </a:bodyPr>
          <a:lstStyle/>
          <a:p>
            <a:r>
              <a:rPr lang="en-US" dirty="0"/>
              <a:t>Follow our journey</a:t>
            </a:r>
          </a:p>
        </p:txBody>
      </p:sp>
      <p:grpSp>
        <p:nvGrpSpPr>
          <p:cNvPr id="33" name="Group 32">
            <a:extLst>
              <a:ext uri="{FF2B5EF4-FFF2-40B4-BE49-F238E27FC236}">
                <a16:creationId xmlns:a16="http://schemas.microsoft.com/office/drawing/2014/main" id="{24702A45-5C80-8008-6A1F-1A93C1ADE164}"/>
              </a:ext>
            </a:extLst>
          </p:cNvPr>
          <p:cNvGrpSpPr/>
          <p:nvPr/>
        </p:nvGrpSpPr>
        <p:grpSpPr>
          <a:xfrm>
            <a:off x="565116" y="4874118"/>
            <a:ext cx="512588" cy="512588"/>
            <a:chOff x="511833" y="8294184"/>
            <a:chExt cx="398945" cy="398945"/>
          </a:xfrm>
        </p:grpSpPr>
        <p:sp>
          <p:nvSpPr>
            <p:cNvPr id="34" name="TextBox 33">
              <a:extLst>
                <a:ext uri="{FF2B5EF4-FFF2-40B4-BE49-F238E27FC236}">
                  <a16:creationId xmlns:a16="http://schemas.microsoft.com/office/drawing/2014/main" id="{C0ECC1D9-2D21-32FF-5B30-F1B508818652}"/>
                </a:ext>
              </a:extLst>
            </p:cNvPr>
            <p:cNvSpPr txBox="1"/>
            <p:nvPr/>
          </p:nvSpPr>
          <p:spPr>
            <a:xfrm>
              <a:off x="528461" y="8312781"/>
              <a:ext cx="382317" cy="369332"/>
            </a:xfrm>
            <a:prstGeom prst="rect">
              <a:avLst/>
            </a:prstGeom>
            <a:noFill/>
          </p:spPr>
          <p:txBody>
            <a:bodyPr wrap="square" rtlCol="0">
              <a:spAutoFit/>
            </a:bodyPr>
            <a:lstStyle/>
            <a:p>
              <a:r>
                <a:rPr lang="en-US" sz="2400" dirty="0">
                  <a:solidFill>
                    <a:srgbClr val="0B3A5B"/>
                  </a:solidFill>
                  <a:hlinkClick r:id="rId4">
                    <a:extLst>
                      <a:ext uri="{A12FA001-AC4F-418D-AE19-62706E023703}">
                        <ahyp:hlinkClr xmlns:ahyp="http://schemas.microsoft.com/office/drawing/2018/hyperlinkcolor" val="tx"/>
                      </a:ext>
                    </a:extLst>
                  </a:hlinkClick>
                </a:rPr>
                <a:t>li</a:t>
              </a:r>
              <a:endParaRPr lang="en-US" sz="2400" dirty="0">
                <a:solidFill>
                  <a:srgbClr val="0B3A5B"/>
                </a:solidFill>
              </a:endParaRPr>
            </a:p>
          </p:txBody>
        </p:sp>
        <p:grpSp>
          <p:nvGrpSpPr>
            <p:cNvPr id="35" name="Group 34">
              <a:extLst>
                <a:ext uri="{FF2B5EF4-FFF2-40B4-BE49-F238E27FC236}">
                  <a16:creationId xmlns:a16="http://schemas.microsoft.com/office/drawing/2014/main" id="{31F6A1A9-0D95-DB74-83E3-49E5C064B04B}"/>
                </a:ext>
              </a:extLst>
            </p:cNvPr>
            <p:cNvGrpSpPr/>
            <p:nvPr/>
          </p:nvGrpSpPr>
          <p:grpSpPr>
            <a:xfrm>
              <a:off x="511833" y="8294184"/>
              <a:ext cx="398945" cy="398945"/>
              <a:chOff x="3094393" y="4759137"/>
              <a:chExt cx="1074283" cy="1074283"/>
            </a:xfrm>
          </p:grpSpPr>
          <p:sp>
            <p:nvSpPr>
              <p:cNvPr id="36" name="Freeform 35">
                <a:extLst>
                  <a:ext uri="{FF2B5EF4-FFF2-40B4-BE49-F238E27FC236}">
                    <a16:creationId xmlns:a16="http://schemas.microsoft.com/office/drawing/2014/main" id="{F82706E3-C39E-FA14-029D-48DD99E18597}"/>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36C34"/>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EBE82FB0-FBB4-CBD2-8D58-B3B799334920}"/>
                  </a:ext>
                </a:extLst>
              </p:cNvPr>
              <p:cNvGrpSpPr/>
              <p:nvPr/>
            </p:nvGrpSpPr>
            <p:grpSpPr>
              <a:xfrm>
                <a:off x="3303016" y="4946695"/>
                <a:ext cx="685139" cy="655838"/>
                <a:chOff x="3303016" y="4946695"/>
                <a:chExt cx="685139" cy="655838"/>
              </a:xfrm>
            </p:grpSpPr>
            <p:sp>
              <p:nvSpPr>
                <p:cNvPr id="38" name="Freeform 37">
                  <a:extLst>
                    <a:ext uri="{FF2B5EF4-FFF2-40B4-BE49-F238E27FC236}">
                      <a16:creationId xmlns:a16="http://schemas.microsoft.com/office/drawing/2014/main" id="{20C0239D-59A1-9A77-8801-3FEACB7CA747}"/>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sz="2400"/>
                </a:p>
              </p:txBody>
            </p:sp>
            <p:sp>
              <p:nvSpPr>
                <p:cNvPr id="57" name="Freeform 56">
                  <a:extLst>
                    <a:ext uri="{FF2B5EF4-FFF2-40B4-BE49-F238E27FC236}">
                      <a16:creationId xmlns:a16="http://schemas.microsoft.com/office/drawing/2014/main" id="{06A385E5-BAB1-2A2F-78E0-7803E6EEDAA3}"/>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sz="2400"/>
                </a:p>
              </p:txBody>
            </p:sp>
            <p:sp>
              <p:nvSpPr>
                <p:cNvPr id="58" name="Freeform 57">
                  <a:extLst>
                    <a:ext uri="{FF2B5EF4-FFF2-40B4-BE49-F238E27FC236}">
                      <a16:creationId xmlns:a16="http://schemas.microsoft.com/office/drawing/2014/main" id="{A712CD65-8DD9-5C01-5AD1-DBA162E500B8}"/>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sz="2400"/>
                </a:p>
              </p:txBody>
            </p:sp>
          </p:grpSp>
        </p:grpSp>
      </p:grpSp>
      <p:grpSp>
        <p:nvGrpSpPr>
          <p:cNvPr id="59" name="Group 58">
            <a:extLst>
              <a:ext uri="{FF2B5EF4-FFF2-40B4-BE49-F238E27FC236}">
                <a16:creationId xmlns:a16="http://schemas.microsoft.com/office/drawing/2014/main" id="{909EBE8F-9379-C655-EC63-B5683B0F3AF2}"/>
              </a:ext>
            </a:extLst>
          </p:cNvPr>
          <p:cNvGrpSpPr/>
          <p:nvPr/>
        </p:nvGrpSpPr>
        <p:grpSpPr>
          <a:xfrm>
            <a:off x="1181273" y="4874118"/>
            <a:ext cx="512588" cy="512588"/>
            <a:chOff x="1003362" y="8294184"/>
            <a:chExt cx="398945" cy="398945"/>
          </a:xfrm>
        </p:grpSpPr>
        <p:sp>
          <p:nvSpPr>
            <p:cNvPr id="60" name="TextBox 59">
              <a:extLst>
                <a:ext uri="{FF2B5EF4-FFF2-40B4-BE49-F238E27FC236}">
                  <a16:creationId xmlns:a16="http://schemas.microsoft.com/office/drawing/2014/main" id="{28330963-34C5-43FF-71FB-F1AEE4A0A333}"/>
                </a:ext>
              </a:extLst>
            </p:cNvPr>
            <p:cNvSpPr txBox="1"/>
            <p:nvPr/>
          </p:nvSpPr>
          <p:spPr>
            <a:xfrm>
              <a:off x="1030599" y="8313350"/>
              <a:ext cx="358844" cy="369332"/>
            </a:xfrm>
            <a:prstGeom prst="rect">
              <a:avLst/>
            </a:prstGeom>
            <a:noFill/>
          </p:spPr>
          <p:txBody>
            <a:bodyPr wrap="square" rtlCol="0">
              <a:spAutoFit/>
            </a:bodyPr>
            <a:lstStyle/>
            <a:p>
              <a:r>
                <a:rPr lang="en-US" sz="2400" dirty="0">
                  <a:solidFill>
                    <a:srgbClr val="0B3A5B"/>
                  </a:solidFill>
                  <a:hlinkClick r:id="rId5">
                    <a:extLst>
                      <a:ext uri="{A12FA001-AC4F-418D-AE19-62706E023703}">
                        <ahyp:hlinkClr xmlns:ahyp="http://schemas.microsoft.com/office/drawing/2018/hyperlinkcolor" val="tx"/>
                      </a:ext>
                    </a:extLst>
                  </a:hlinkClick>
                </a:rPr>
                <a:t>in</a:t>
              </a:r>
              <a:endParaRPr lang="en-US" sz="2400" dirty="0">
                <a:solidFill>
                  <a:srgbClr val="0B3A5B"/>
                </a:solidFill>
              </a:endParaRPr>
            </a:p>
          </p:txBody>
        </p:sp>
        <p:grpSp>
          <p:nvGrpSpPr>
            <p:cNvPr id="61" name="Graphic 3">
              <a:extLst>
                <a:ext uri="{FF2B5EF4-FFF2-40B4-BE49-F238E27FC236}">
                  <a16:creationId xmlns:a16="http://schemas.microsoft.com/office/drawing/2014/main" id="{0E50E6AB-A5AD-E421-4020-3CB01BC66E2E}"/>
                </a:ext>
              </a:extLst>
            </p:cNvPr>
            <p:cNvGrpSpPr/>
            <p:nvPr/>
          </p:nvGrpSpPr>
          <p:grpSpPr>
            <a:xfrm>
              <a:off x="1003362" y="8294184"/>
              <a:ext cx="398945" cy="398945"/>
              <a:chOff x="1950027" y="2499889"/>
              <a:chExt cx="850463" cy="850463"/>
            </a:xfrm>
          </p:grpSpPr>
          <p:sp>
            <p:nvSpPr>
              <p:cNvPr id="62" name="Freeform 61">
                <a:extLst>
                  <a:ext uri="{FF2B5EF4-FFF2-40B4-BE49-F238E27FC236}">
                    <a16:creationId xmlns:a16="http://schemas.microsoft.com/office/drawing/2014/main" id="{357AD04A-FDB2-BD0D-DDBA-2D98C7F84987}"/>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36C34"/>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nvGrpSpPr>
              <p:cNvPr id="63" name="Graphic 3">
                <a:extLst>
                  <a:ext uri="{FF2B5EF4-FFF2-40B4-BE49-F238E27FC236}">
                    <a16:creationId xmlns:a16="http://schemas.microsoft.com/office/drawing/2014/main" id="{4DA73663-862A-45C5-4425-B50BC8B01C8B}"/>
                  </a:ext>
                </a:extLst>
              </p:cNvPr>
              <p:cNvGrpSpPr/>
              <p:nvPr/>
            </p:nvGrpSpPr>
            <p:grpSpPr>
              <a:xfrm>
                <a:off x="2107521" y="2657382"/>
                <a:ext cx="535476" cy="535477"/>
                <a:chOff x="2107521" y="2657382"/>
                <a:chExt cx="535476" cy="535477"/>
              </a:xfrm>
              <a:solidFill>
                <a:srgbClr val="FFFFFF"/>
              </a:solidFill>
            </p:grpSpPr>
            <p:sp>
              <p:nvSpPr>
                <p:cNvPr id="64" name="Freeform 63">
                  <a:extLst>
                    <a:ext uri="{FF2B5EF4-FFF2-40B4-BE49-F238E27FC236}">
                      <a16:creationId xmlns:a16="http://schemas.microsoft.com/office/drawing/2014/main" id="{146F272B-A4AD-BD26-3612-503CBBA17252}"/>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3319F721-7656-74DE-5130-F0E88C527D0C}"/>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71D8059B-156F-2AC0-9A23-0A8F1D1A59D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4169825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4"/>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36C34"/>
              </a:buClr>
              <a:buSzPts val="3600"/>
              <a:buNone/>
            </a:pPr>
            <a:r>
              <a:rPr lang="en-GB" dirty="0"/>
              <a:t>Learning Outcomes</a:t>
            </a:r>
          </a:p>
        </p:txBody>
      </p:sp>
      <p:sp>
        <p:nvSpPr>
          <p:cNvPr id="182" name="Google Shape;182;p4"/>
          <p:cNvSpPr txBox="1">
            <a:spLocks noGrp="1"/>
          </p:cNvSpPr>
          <p:nvPr>
            <p:ph type="body" idx="2"/>
          </p:nvPr>
        </p:nvSpPr>
        <p:spPr>
          <a:xfrm>
            <a:off x="904856" y="1630548"/>
            <a:ext cx="6136024" cy="4250335"/>
          </a:xfrm>
          <a:prstGeom prst="rect">
            <a:avLst/>
          </a:prstGeom>
          <a:noFill/>
          <a:ln>
            <a:noFill/>
          </a:ln>
        </p:spPr>
        <p:txBody>
          <a:bodyPr spcFirstLastPara="1" wrap="square" lIns="91425" tIns="45700" rIns="91425" bIns="45700" anchor="t" anchorCtr="0">
            <a:noAutofit/>
          </a:bodyPr>
          <a:lstStyle/>
          <a:p>
            <a:pPr>
              <a:buNone/>
            </a:pPr>
            <a:r>
              <a:rPr lang="en-US" dirty="0"/>
              <a:t>By the end of this module, learners will be able to:</a:t>
            </a:r>
          </a:p>
          <a:p>
            <a:pPr>
              <a:buFont typeface="Arial" panose="020B0604020202020204" pitchFamily="34" charset="0"/>
              <a:buChar char="•"/>
            </a:pPr>
            <a:r>
              <a:rPr lang="en-US" b="1" dirty="0"/>
              <a:t>Describe</a:t>
            </a:r>
            <a:r>
              <a:rPr lang="en-US" dirty="0"/>
              <a:t> how workplaces function in a new cultural and professional context. </a:t>
            </a:r>
          </a:p>
          <a:p>
            <a:pPr>
              <a:buFont typeface="Arial" panose="020B0604020202020204" pitchFamily="34" charset="0"/>
              <a:buChar char="•"/>
            </a:pPr>
            <a:r>
              <a:rPr lang="en-US" b="1" dirty="0" err="1"/>
              <a:t>Recognise</a:t>
            </a:r>
            <a:r>
              <a:rPr lang="en-US" dirty="0"/>
              <a:t> informal workplace rules, expectations and communication styles. </a:t>
            </a:r>
          </a:p>
          <a:p>
            <a:pPr>
              <a:buFont typeface="Arial" panose="020B0604020202020204" pitchFamily="34" charset="0"/>
              <a:buChar char="•"/>
            </a:pPr>
            <a:r>
              <a:rPr lang="en-US" b="1" dirty="0"/>
              <a:t>Apply</a:t>
            </a:r>
            <a:r>
              <a:rPr lang="en-US" dirty="0"/>
              <a:t> strategies for clearer communication in professional situations. </a:t>
            </a:r>
          </a:p>
          <a:p>
            <a:pPr>
              <a:buFont typeface="Arial" panose="020B0604020202020204" pitchFamily="34" charset="0"/>
              <a:buChar char="•"/>
            </a:pPr>
            <a:r>
              <a:rPr lang="en-US" b="1" dirty="0"/>
              <a:t>Build</a:t>
            </a:r>
            <a:r>
              <a:rPr lang="en-US" dirty="0"/>
              <a:t> confidence when navigating unfamiliar workplace environments. </a:t>
            </a:r>
          </a:p>
          <a:p>
            <a:pPr>
              <a:buFont typeface="Arial" panose="020B0604020202020204" pitchFamily="34" charset="0"/>
              <a:buChar char="•"/>
            </a:pPr>
            <a:r>
              <a:rPr lang="en-US" b="1" dirty="0"/>
              <a:t>Identify</a:t>
            </a:r>
            <a:r>
              <a:rPr lang="en-US" dirty="0"/>
              <a:t> practical ways to strengthen resilience and access support at work.</a:t>
            </a:r>
          </a:p>
        </p:txBody>
      </p:sp>
      <p:pic>
        <p:nvPicPr>
          <p:cNvPr id="183" name="Google Shape;183;p4"/>
          <p:cNvPicPr preferRelativeResize="0"/>
          <p:nvPr/>
        </p:nvPicPr>
        <p:blipFill rotWithShape="1">
          <a:blip r:embed="rId3">
            <a:alphaModFix/>
          </a:blip>
          <a:srcRect/>
          <a:stretch/>
        </p:blipFill>
        <p:spPr>
          <a:xfrm>
            <a:off x="7145060" y="1515762"/>
            <a:ext cx="3208929" cy="480677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8">
            <a:extLst>
              <a:ext uri="{FF2B5EF4-FFF2-40B4-BE49-F238E27FC236}">
                <a16:creationId xmlns:a16="http://schemas.microsoft.com/office/drawing/2014/main" id="{E13ADD58-E3D3-87EA-424F-B1557C6E052F}"/>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t="26988" b="48006"/>
          <a:stretch/>
        </p:blipFill>
        <p:spPr>
          <a:xfrm>
            <a:off x="788894" y="340862"/>
            <a:ext cx="11403106" cy="1903699"/>
          </a:xfrm>
        </p:spPr>
      </p:pic>
      <p:sp>
        <p:nvSpPr>
          <p:cNvPr id="17" name="Text Placeholder 16">
            <a:extLst>
              <a:ext uri="{FF2B5EF4-FFF2-40B4-BE49-F238E27FC236}">
                <a16:creationId xmlns:a16="http://schemas.microsoft.com/office/drawing/2014/main" id="{2ADECA8B-2098-A646-FDB6-D0A1719B257A}"/>
              </a:ext>
            </a:extLst>
          </p:cNvPr>
          <p:cNvSpPr>
            <a:spLocks noGrp="1"/>
          </p:cNvSpPr>
          <p:nvPr>
            <p:ph type="body" sz="quarter" idx="15"/>
          </p:nvPr>
        </p:nvSpPr>
        <p:spPr/>
        <p:txBody>
          <a:bodyPr/>
          <a:lstStyle/>
          <a:p>
            <a:r>
              <a:rPr lang="en-US" dirty="0"/>
              <a:t>¤</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prstGeom prst="rect">
            <a:avLst/>
          </a:prstGeom>
        </p:spPr>
        <p:txBody>
          <a:bodyPr/>
          <a:lstStyle/>
          <a:p>
            <a:pPr lvl="0"/>
            <a:r>
              <a:rPr lang="en-US" sz="2400" dirty="0">
                <a:latin typeface="Calibri" panose="020F0502020204030204" pitchFamily="34" charset="0"/>
                <a:ea typeface="Calibri" panose="020F0502020204030204" pitchFamily="34" charset="0"/>
                <a:cs typeface="Calibri" panose="020F0502020204030204" pitchFamily="34" charset="0"/>
              </a:rPr>
              <a:t>Cultural integration and informal workplace rules</a:t>
            </a:r>
          </a:p>
        </p:txBody>
      </p:sp>
      <p:sp>
        <p:nvSpPr>
          <p:cNvPr id="27" name="Text Placeholder 26">
            <a:extLst>
              <a:ext uri="{FF2B5EF4-FFF2-40B4-BE49-F238E27FC236}">
                <a16:creationId xmlns:a16="http://schemas.microsoft.com/office/drawing/2014/main" id="{BB67A639-2553-DCB0-D8DF-506873DE99F2}"/>
              </a:ext>
            </a:extLst>
          </p:cNvPr>
          <p:cNvSpPr>
            <a:spLocks noGrp="1"/>
          </p:cNvSpPr>
          <p:nvPr>
            <p:ph type="body" sz="quarter" idx="29"/>
          </p:nvPr>
        </p:nvSpPr>
        <p:spPr/>
        <p:txBody>
          <a:bodyPr/>
          <a:lstStyle/>
          <a:p>
            <a:r>
              <a:rPr lang="en-US" dirty="0"/>
              <a:t>¤</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0"/>
          </p:nvPr>
        </p:nvSpPr>
        <p:spPr>
          <a:prstGeom prst="rect">
            <a:avLst/>
          </a:prstGeom>
        </p:spPr>
        <p:txBody>
          <a:bodyPr/>
          <a:lstStyle/>
          <a:p>
            <a:r>
              <a:rPr lang="en-US" sz="2400" dirty="0">
                <a:latin typeface="Calibri" panose="020F0502020204030204" pitchFamily="34" charset="0"/>
                <a:ea typeface="Calibri" panose="020F0502020204030204" pitchFamily="34" charset="0"/>
                <a:cs typeface="Calibri" panose="020F0502020204030204" pitchFamily="34" charset="0"/>
              </a:rPr>
              <a:t>Workplace communication and feedback</a:t>
            </a:r>
          </a:p>
        </p:txBody>
      </p:sp>
      <p:sp>
        <p:nvSpPr>
          <p:cNvPr id="28" name="Text Placeholder 27">
            <a:extLst>
              <a:ext uri="{FF2B5EF4-FFF2-40B4-BE49-F238E27FC236}">
                <a16:creationId xmlns:a16="http://schemas.microsoft.com/office/drawing/2014/main" id="{A6F82535-C6F2-8913-C7B3-6863E989B118}"/>
              </a:ext>
            </a:extLst>
          </p:cNvPr>
          <p:cNvSpPr>
            <a:spLocks noGrp="1"/>
          </p:cNvSpPr>
          <p:nvPr>
            <p:ph type="body" sz="quarter" idx="31"/>
          </p:nvPr>
        </p:nvSpPr>
        <p:spPr/>
        <p:txBody>
          <a:bodyPr/>
          <a:lstStyle/>
          <a:p>
            <a:r>
              <a:rPr lang="en-US" dirty="0"/>
              <a:t>¤</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2"/>
          </p:nvPr>
        </p:nvSpPr>
        <p:spPr>
          <a:prstGeom prst="rect">
            <a:avLst/>
          </a:prstGeom>
        </p:spPr>
        <p:txBody>
          <a:bodyPr/>
          <a:lstStyle/>
          <a:p>
            <a:pPr lvl="0"/>
            <a:r>
              <a:rPr lang="en-US" sz="2400" dirty="0">
                <a:latin typeface="Calibri" panose="020F0502020204030204" pitchFamily="34" charset="0"/>
                <a:ea typeface="Calibri" panose="020F0502020204030204" pitchFamily="34" charset="0"/>
                <a:cs typeface="Calibri" panose="020F0502020204030204" pitchFamily="34" charset="0"/>
              </a:rPr>
              <a:t>Resilience and handling challenges</a:t>
            </a:r>
          </a:p>
        </p:txBody>
      </p:sp>
      <p:sp>
        <p:nvSpPr>
          <p:cNvPr id="29" name="Text Placeholder 28">
            <a:extLst>
              <a:ext uri="{FF2B5EF4-FFF2-40B4-BE49-F238E27FC236}">
                <a16:creationId xmlns:a16="http://schemas.microsoft.com/office/drawing/2014/main" id="{40C048B4-42C0-F0BC-C978-630F5F39F697}"/>
              </a:ext>
            </a:extLst>
          </p:cNvPr>
          <p:cNvSpPr>
            <a:spLocks noGrp="1"/>
          </p:cNvSpPr>
          <p:nvPr>
            <p:ph type="body" sz="quarter" idx="33"/>
          </p:nvPr>
        </p:nvSpPr>
        <p:spPr/>
        <p:txBody>
          <a:bodyPr/>
          <a:lstStyle/>
          <a:p>
            <a:r>
              <a:rPr lang="en-US" dirty="0"/>
              <a:t>¤</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4"/>
          </p:nvPr>
        </p:nvSpPr>
        <p:spPr>
          <a:prstGeom prst="rect">
            <a:avLst/>
          </a:prstGeom>
        </p:spPr>
        <p:txBody>
          <a:bodyPr/>
          <a:lstStyle/>
          <a:p>
            <a:r>
              <a:rPr lang="en-US" sz="2400" dirty="0">
                <a:latin typeface="Calibri" panose="020F0502020204030204" pitchFamily="34" charset="0"/>
                <a:ea typeface="Calibri" panose="020F0502020204030204" pitchFamily="34" charset="0"/>
                <a:cs typeface="Calibri" panose="020F0502020204030204" pitchFamily="34" charset="0"/>
              </a:rPr>
              <a:t>Networking, mentorship, and workplace </a:t>
            </a:r>
            <a:r>
              <a:rPr lang="en-US" sz="2400" dirty="0" err="1">
                <a:latin typeface="Calibri" panose="020F0502020204030204" pitchFamily="34" charset="0"/>
                <a:ea typeface="Calibri" panose="020F0502020204030204" pitchFamily="34" charset="0"/>
                <a:cs typeface="Calibri" panose="020F0502020204030204" pitchFamily="34" charset="0"/>
              </a:rPr>
              <a:t>behaviour</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CFE8B0DB-1A34-D009-5665-FC6199BF167C}"/>
              </a:ext>
            </a:extLst>
          </p:cNvPr>
          <p:cNvSpPr/>
          <p:nvPr/>
        </p:nvSpPr>
        <p:spPr>
          <a:xfrm>
            <a:off x="345172" y="1007603"/>
            <a:ext cx="297438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C8A2AA3A-EA91-3BB7-A552-A63A990B5EC1}"/>
              </a:ext>
            </a:extLst>
          </p:cNvPr>
          <p:cNvSpPr txBox="1"/>
          <p:nvPr/>
        </p:nvSpPr>
        <p:spPr>
          <a:xfrm>
            <a:off x="529195" y="1059901"/>
            <a:ext cx="2852256" cy="646331"/>
          </a:xfrm>
          <a:prstGeom prst="rect">
            <a:avLst/>
          </a:prstGeom>
          <a:noFill/>
        </p:spPr>
        <p:txBody>
          <a:bodyPr wrap="none" rtlCol="0">
            <a:spAutoFit/>
          </a:bodyPr>
          <a:lstStyle/>
          <a:p>
            <a:r>
              <a:rPr lang="en-US" sz="3600" b="1" spc="324" dirty="0">
                <a:solidFill>
                  <a:srgbClr val="E36C34"/>
                </a:solidFill>
                <a:latin typeface="Calibri" panose="020F0502020204030204" pitchFamily="34" charset="0"/>
                <a:cs typeface="Calibri" panose="020F0502020204030204" pitchFamily="34" charset="0"/>
              </a:rPr>
              <a:t>Core Topics</a:t>
            </a:r>
          </a:p>
        </p:txBody>
      </p:sp>
    </p:spTree>
    <p:extLst>
      <p:ext uri="{BB962C8B-B14F-4D97-AF65-F5344CB8AC3E}">
        <p14:creationId xmlns:p14="http://schemas.microsoft.com/office/powerpoint/2010/main" val="1612210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3"/>
          <p:cNvSpPr txBox="1">
            <a:spLocks noGrp="1"/>
          </p:cNvSpPr>
          <p:nvPr>
            <p:ph type="body" idx="1"/>
          </p:nvPr>
        </p:nvSpPr>
        <p:spPr>
          <a:xfrm>
            <a:off x="7764874" y="730800"/>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4000"/>
              <a:buNone/>
            </a:pPr>
            <a:r>
              <a:rPr lang="en-US"/>
              <a:t>01</a:t>
            </a:r>
            <a:endParaRPr/>
          </a:p>
        </p:txBody>
      </p:sp>
      <p:sp>
        <p:nvSpPr>
          <p:cNvPr id="139" name="Google Shape;139;p13"/>
          <p:cNvSpPr txBox="1"/>
          <p:nvPr/>
        </p:nvSpPr>
        <p:spPr>
          <a:xfrm>
            <a:off x="5906320" y="3481298"/>
            <a:ext cx="252242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E36C34"/>
                </a:solidFill>
                <a:latin typeface="Calibri"/>
                <a:ea typeface="Calibri"/>
                <a:cs typeface="Calibri"/>
                <a:sym typeface="Calibri"/>
              </a:rPr>
              <a:t>ABOUT US</a:t>
            </a:r>
            <a:endParaRPr sz="1400" b="0" i="0" u="none" strike="noStrike" cap="none">
              <a:solidFill>
                <a:srgbClr val="000000"/>
              </a:solidFill>
              <a:latin typeface="Arial"/>
              <a:ea typeface="Arial"/>
              <a:cs typeface="Arial"/>
              <a:sym typeface="Arial"/>
            </a:endParaRPr>
          </a:p>
        </p:txBody>
      </p:sp>
      <p:pic>
        <p:nvPicPr>
          <p:cNvPr id="140" name="Google Shape;140;p13"/>
          <p:cNvPicPr preferRelativeResize="0">
            <a:picLocks noGrp="1"/>
          </p:cNvPicPr>
          <p:nvPr>
            <p:ph type="pic" idx="2"/>
          </p:nvPr>
        </p:nvPicPr>
        <p:blipFill rotWithShape="1">
          <a:blip r:embed="rId3">
            <a:alphaModFix/>
          </a:blip>
          <a:srcRect t="16955" b="16955"/>
          <a:stretch/>
        </p:blipFill>
        <p:spPr>
          <a:xfrm>
            <a:off x="238772" y="2626822"/>
            <a:ext cx="7708195" cy="3396829"/>
          </a:xfrm>
          <a:prstGeom prst="rect">
            <a:avLst/>
          </a:prstGeom>
          <a:noFill/>
          <a:ln>
            <a:noFill/>
          </a:ln>
        </p:spPr>
      </p:pic>
      <p:sp>
        <p:nvSpPr>
          <p:cNvPr id="141" name="Google Shape;141;p13"/>
          <p:cNvSpPr/>
          <p:nvPr/>
        </p:nvSpPr>
        <p:spPr>
          <a:xfrm>
            <a:off x="5774873" y="2972472"/>
            <a:ext cx="6046908" cy="776568"/>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3600" b="1" i="0" u="none" strike="noStrike" cap="none" dirty="0">
                <a:solidFill>
                  <a:srgbClr val="E36C34"/>
                </a:solidFill>
                <a:latin typeface="Calibri"/>
                <a:ea typeface="Calibri"/>
                <a:cs typeface="Calibri"/>
                <a:sym typeface="Calibri"/>
              </a:rPr>
              <a:t>Cultural </a:t>
            </a:r>
            <a:r>
              <a:rPr lang="en-US" sz="3600" b="1" dirty="0">
                <a:solidFill>
                  <a:srgbClr val="E36C34"/>
                </a:solidFill>
                <a:latin typeface="Calibri"/>
                <a:ea typeface="Calibri"/>
                <a:cs typeface="Calibri"/>
                <a:sym typeface="Calibri"/>
              </a:rPr>
              <a:t>I</a:t>
            </a:r>
            <a:r>
              <a:rPr lang="en-US" sz="3600" b="1" i="0" u="none" strike="noStrike" cap="none" dirty="0">
                <a:solidFill>
                  <a:srgbClr val="E36C34"/>
                </a:solidFill>
                <a:latin typeface="Calibri"/>
                <a:ea typeface="Calibri"/>
                <a:cs typeface="Calibri"/>
                <a:sym typeface="Calibri"/>
              </a:rPr>
              <a:t>ntegration</a:t>
            </a:r>
            <a:endParaRPr sz="800" b="1" i="0" u="none" strike="noStrike" cap="none" dirty="0">
              <a:solidFill>
                <a:srgbClr val="E36C34"/>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529"/>
              <a:buFont typeface="Arial"/>
              <a:buNone/>
            </a:pPr>
            <a:endParaRPr sz="529" b="0" i="0" u="none" strike="noStrike" cap="none" dirty="0">
              <a:solidFill>
                <a:schemeClr val="lt1"/>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4894264" y="732789"/>
            <a:ext cx="5451475" cy="586681"/>
          </a:xfrm>
          <a:prstGeom prst="rect">
            <a:avLst/>
          </a:prstGeom>
          <a:noFill/>
          <a:ln>
            <a:noFill/>
          </a:ln>
        </p:spPr>
        <p:txBody>
          <a:bodyPr spcFirstLastPara="1" wrap="square" lIns="91425" tIns="45700" rIns="91425" bIns="45700" anchor="t" anchorCtr="0">
            <a:normAutofit fontScale="92500" lnSpcReduction="20000"/>
          </a:bodyPr>
          <a:lstStyle/>
          <a:p>
            <a:pPr marL="457200" indent="-228600">
              <a:lnSpc>
                <a:spcPct val="90000"/>
              </a:lnSpc>
              <a:spcBef>
                <a:spcPts val="1000"/>
              </a:spcBef>
              <a:buClr>
                <a:srgbClr val="E36C34"/>
              </a:buClr>
              <a:buSzPts val="3600"/>
            </a:pPr>
            <a:r>
              <a:rPr lang="en-US" sz="3600" b="1" dirty="0">
                <a:solidFill>
                  <a:srgbClr val="E36C34"/>
                </a:solidFill>
                <a:latin typeface="Calibri"/>
                <a:ea typeface="Calibri"/>
                <a:cs typeface="Calibri"/>
                <a:sym typeface="Calibri"/>
              </a:rPr>
              <a:t>What Are Informal Codes?</a:t>
            </a:r>
          </a:p>
        </p:txBody>
      </p:sp>
      <p:sp>
        <p:nvSpPr>
          <p:cNvPr id="4" name="Text 1"/>
          <p:cNvSpPr/>
          <p:nvPr/>
        </p:nvSpPr>
        <p:spPr>
          <a:xfrm>
            <a:off x="5270104" y="2266157"/>
            <a:ext cx="6223794" cy="957560"/>
          </a:xfrm>
          <a:prstGeom prst="rect">
            <a:avLst/>
          </a:prstGeom>
          <a:noFill/>
          <a:ln/>
        </p:spPr>
        <p:txBody>
          <a:bodyPr wrap="square" lIns="0" tIns="0" rIns="0" bIns="0" rtlCol="0" anchor="t"/>
          <a:lstStyle/>
          <a:p>
            <a:pPr>
              <a:lnSpc>
                <a:spcPts val="2500"/>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Informal codes are the </a:t>
            </a:r>
            <a:r>
              <a:rPr lang="en-US" sz="2000" b="1" dirty="0">
                <a:solidFill>
                  <a:srgbClr val="3B3535"/>
                </a:solidFill>
                <a:latin typeface="Calibri" panose="020F0502020204030204" pitchFamily="34" charset="0"/>
                <a:ea typeface="Calibri" panose="020F0502020204030204" pitchFamily="34" charset="0"/>
                <a:cs typeface="Calibri" panose="020F0502020204030204" pitchFamily="34" charset="0"/>
              </a:rPr>
              <a:t>unwritten rules</a:t>
            </a: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 of a workplace. They shape how people communicate, take initiative, give feedback, respect hierarchy, and manage time.</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5" name="Text 2"/>
          <p:cNvSpPr/>
          <p:nvPr/>
        </p:nvSpPr>
        <p:spPr>
          <a:xfrm>
            <a:off x="5270104" y="3448050"/>
            <a:ext cx="6223794" cy="638373"/>
          </a:xfrm>
          <a:prstGeom prst="rect">
            <a:avLst/>
          </a:prstGeom>
          <a:noFill/>
          <a:ln/>
        </p:spPr>
        <p:txBody>
          <a:bodyPr wrap="square" lIns="0" tIns="0" rIns="0" bIns="0" rtlCol="0" anchor="t"/>
          <a:lstStyle/>
          <a:p>
            <a:pPr>
              <a:lnSpc>
                <a:spcPts val="2500"/>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They are not always explained clearly, but they strongly influence how people understand your behaviour at work.</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6" name="Shape 3"/>
          <p:cNvSpPr/>
          <p:nvPr/>
        </p:nvSpPr>
        <p:spPr>
          <a:xfrm>
            <a:off x="5270104" y="4371717"/>
            <a:ext cx="6223794" cy="1236603"/>
          </a:xfrm>
          <a:prstGeom prst="roundRect">
            <a:avLst>
              <a:gd name="adj" fmla="val 2564"/>
            </a:avLst>
          </a:prstGeom>
          <a:solidFill>
            <a:srgbClr val="F7BABA"/>
          </a:solidFill>
          <a:ln/>
        </p:spPr>
        <p:txBody>
          <a:bodyPr/>
          <a:lstStyle/>
          <a:p>
            <a:endParaRPr lang="de-DE" sz="1600">
              <a:latin typeface="Calibri" panose="020F0502020204030204" pitchFamily="34" charset="0"/>
              <a:ea typeface="Calibri" panose="020F0502020204030204" pitchFamily="34" charset="0"/>
              <a:cs typeface="Calibri" panose="020F0502020204030204" pitchFamily="34" charset="0"/>
            </a:endParaRPr>
          </a:p>
        </p:txBody>
      </p:sp>
      <p:pic>
        <p:nvPicPr>
          <p:cNvPr id="7" name="Image 1" descr="preencoded.png"/>
          <p:cNvPicPr>
            <a:picLocks noChangeAspect="1"/>
          </p:cNvPicPr>
          <p:nvPr/>
        </p:nvPicPr>
        <p:blipFill>
          <a:blip r:embed="rId4"/>
          <a:stretch>
            <a:fillRect/>
          </a:stretch>
        </p:blipFill>
        <p:spPr>
          <a:xfrm>
            <a:off x="5469532" y="4607719"/>
            <a:ext cx="249337" cy="199430"/>
          </a:xfrm>
          <a:prstGeom prst="rect">
            <a:avLst/>
          </a:prstGeom>
        </p:spPr>
      </p:pic>
      <p:sp>
        <p:nvSpPr>
          <p:cNvPr id="8" name="Text 4"/>
          <p:cNvSpPr/>
          <p:nvPr/>
        </p:nvSpPr>
        <p:spPr>
          <a:xfrm>
            <a:off x="5918299" y="4559994"/>
            <a:ext cx="5376168" cy="638373"/>
          </a:xfrm>
          <a:prstGeom prst="rect">
            <a:avLst/>
          </a:prstGeom>
          <a:noFill/>
          <a:ln/>
        </p:spPr>
        <p:txBody>
          <a:bodyPr wrap="square" lIns="0" tIns="0" rIns="0" bIns="0" rtlCol="0" anchor="t"/>
          <a:lstStyle/>
          <a:p>
            <a:pPr>
              <a:lnSpc>
                <a:spcPts val="2500"/>
              </a:lnSpc>
            </a:pPr>
            <a:r>
              <a:rPr lang="en-US" sz="2000" dirty="0">
                <a:latin typeface="Calibri" panose="020F0502020204030204" pitchFamily="34" charset="0"/>
                <a:ea typeface="Calibri" panose="020F0502020204030204" pitchFamily="34" charset="0"/>
                <a:cs typeface="Calibri" panose="020F0502020204030204" pitchFamily="34" charset="0"/>
              </a:rPr>
              <a:t>Not knowing them does not mean lack of competence. It means you are learning a new professional context.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0"/>
          <p:cNvSpPr/>
          <p:nvPr/>
        </p:nvSpPr>
        <p:spPr>
          <a:xfrm>
            <a:off x="347156" y="384521"/>
            <a:ext cx="7973883" cy="440035"/>
          </a:xfrm>
          <a:prstGeom prst="rect">
            <a:avLst/>
          </a:prstGeom>
          <a:noFill/>
          <a:ln>
            <a:noFill/>
          </a:ln>
        </p:spPr>
        <p:txBody>
          <a:bodyPr spcFirstLastPara="1" wrap="square" lIns="91425" tIns="45700" rIns="91425" bIns="45700" anchor="t" anchorCtr="0">
            <a:noAutofit/>
          </a:bodyPr>
          <a:lstStyle/>
          <a:p>
            <a:pPr marL="457200" indent="-228600">
              <a:lnSpc>
                <a:spcPct val="90000"/>
              </a:lnSpc>
              <a:spcBef>
                <a:spcPts val="1000"/>
              </a:spcBef>
              <a:buClr>
                <a:srgbClr val="E36C34"/>
              </a:buClr>
              <a:buSzPts val="3600"/>
            </a:pPr>
            <a:r>
              <a:rPr lang="en-US" sz="3300" b="1" dirty="0">
                <a:solidFill>
                  <a:srgbClr val="E36C34"/>
                </a:solidFill>
                <a:latin typeface="Calibri"/>
                <a:ea typeface="Calibri"/>
                <a:cs typeface="Calibri"/>
              </a:rPr>
              <a:t>Common Workplace Patterns</a:t>
            </a:r>
          </a:p>
        </p:txBody>
      </p:sp>
      <p:sp>
        <p:nvSpPr>
          <p:cNvPr id="4" name="Text 1"/>
          <p:cNvSpPr/>
          <p:nvPr/>
        </p:nvSpPr>
        <p:spPr>
          <a:xfrm>
            <a:off x="688579" y="1149622"/>
            <a:ext cx="10814842" cy="418902"/>
          </a:xfrm>
          <a:prstGeom prst="rect">
            <a:avLst/>
          </a:prstGeom>
          <a:noFill/>
          <a:ln/>
        </p:spPr>
        <p:txBody>
          <a:bodyPr wrap="squar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In many European workplaces, communication may be indirect, feedback may be subtle, and employees may be expected to show initiative without waiting for detailed instructions.</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5" name="Shape 2"/>
          <p:cNvSpPr/>
          <p:nvPr/>
        </p:nvSpPr>
        <p:spPr>
          <a:xfrm>
            <a:off x="698103" y="1893590"/>
            <a:ext cx="10814843" cy="1043285"/>
          </a:xfrm>
          <a:prstGeom prst="roundRect">
            <a:avLst>
              <a:gd name="adj" fmla="val 8765"/>
            </a:avLst>
          </a:prstGeom>
          <a:solidFill>
            <a:srgbClr val="FFFAFA"/>
          </a:solidFill>
          <a:ln w="22860">
            <a:solidFill>
              <a:srgbClr val="D9CECE"/>
            </a:solidFill>
            <a:prstDash val="solid"/>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6" name="Shape 3"/>
          <p:cNvSpPr/>
          <p:nvPr/>
        </p:nvSpPr>
        <p:spPr>
          <a:xfrm>
            <a:off x="679053" y="1893590"/>
            <a:ext cx="76200" cy="1043285"/>
          </a:xfrm>
          <a:prstGeom prst="roundRect">
            <a:avLst>
              <a:gd name="adj" fmla="val 29451"/>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7" name="Text 4"/>
          <p:cNvSpPr/>
          <p:nvPr/>
        </p:nvSpPr>
        <p:spPr>
          <a:xfrm>
            <a:off x="923826" y="2062163"/>
            <a:ext cx="1760141" cy="219968"/>
          </a:xfrm>
          <a:prstGeom prst="rect">
            <a:avLst/>
          </a:prstGeom>
          <a:noFill/>
          <a:ln/>
        </p:spPr>
        <p:txBody>
          <a:bodyPr wrap="none" lIns="0" tIns="0" rIns="0" bIns="0" rtlCol="0" anchor="t"/>
          <a:lstStyle/>
          <a:p>
            <a:r>
              <a:rPr lang="en-US" sz="2400" dirty="0">
                <a:solidFill>
                  <a:srgbClr val="3B3535"/>
                </a:solidFill>
                <a:latin typeface="Calibri" panose="020F0502020204030204" pitchFamily="34" charset="0"/>
                <a:ea typeface="Calibri" panose="020F0502020204030204" pitchFamily="34" charset="0"/>
                <a:cs typeface="Calibri" panose="020F0502020204030204" pitchFamily="34" charset="0"/>
              </a:rPr>
              <a:t>Communication Style</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8" name="Text 5"/>
          <p:cNvSpPr/>
          <p:nvPr/>
        </p:nvSpPr>
        <p:spPr>
          <a:xfrm>
            <a:off x="923826" y="2439442"/>
            <a:ext cx="10570071" cy="418902"/>
          </a:xfrm>
          <a:prstGeom prst="rect">
            <a:avLst/>
          </a:prstGeom>
          <a:noFill/>
          <a:ln/>
        </p:spPr>
        <p:txBody>
          <a:bodyPr wrap="squar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Often indirect and nuanced. Reading between the lines is a valued skill in many professional settings.</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9" name="Shape 6"/>
          <p:cNvSpPr/>
          <p:nvPr/>
        </p:nvSpPr>
        <p:spPr>
          <a:xfrm>
            <a:off x="698103" y="3048993"/>
            <a:ext cx="10814843" cy="1088131"/>
          </a:xfrm>
          <a:prstGeom prst="roundRect">
            <a:avLst>
              <a:gd name="adj" fmla="val 8765"/>
            </a:avLst>
          </a:prstGeom>
          <a:solidFill>
            <a:srgbClr val="FFFAFA"/>
          </a:solidFill>
          <a:ln w="22860">
            <a:solidFill>
              <a:srgbClr val="D9CECE"/>
            </a:solidFill>
            <a:prstDash val="solid"/>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0" name="Shape 7"/>
          <p:cNvSpPr/>
          <p:nvPr/>
        </p:nvSpPr>
        <p:spPr>
          <a:xfrm>
            <a:off x="679053" y="3048993"/>
            <a:ext cx="76200" cy="1043285"/>
          </a:xfrm>
          <a:prstGeom prst="roundRect">
            <a:avLst>
              <a:gd name="adj" fmla="val 29451"/>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1" name="Text 8"/>
          <p:cNvSpPr/>
          <p:nvPr/>
        </p:nvSpPr>
        <p:spPr>
          <a:xfrm>
            <a:off x="923826" y="3151957"/>
            <a:ext cx="1760141" cy="219968"/>
          </a:xfrm>
          <a:prstGeom prst="rect">
            <a:avLst/>
          </a:prstGeom>
          <a:noFill/>
          <a:ln/>
        </p:spPr>
        <p:txBody>
          <a:bodyPr wrap="none" lIns="0" tIns="0" rIns="0" bIns="0" rtlCol="0" anchor="t"/>
          <a:lstStyle/>
          <a:p>
            <a:r>
              <a:rPr lang="en-US" sz="2400" dirty="0">
                <a:solidFill>
                  <a:srgbClr val="3B3535"/>
                </a:solidFill>
                <a:latin typeface="Calibri" panose="020F0502020204030204" pitchFamily="34" charset="0"/>
                <a:ea typeface="Calibri" panose="020F0502020204030204" pitchFamily="34" charset="0"/>
                <a:cs typeface="Calibri" panose="020F0502020204030204" pitchFamily="34" charset="0"/>
              </a:rPr>
              <a:t>Work-Life Boundaries</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 9"/>
          <p:cNvSpPr/>
          <p:nvPr/>
        </p:nvSpPr>
        <p:spPr>
          <a:xfrm>
            <a:off x="923826" y="3504803"/>
            <a:ext cx="10129690" cy="418902"/>
          </a:xfrm>
          <a:prstGeom prst="rect">
            <a:avLst/>
          </a:prstGeom>
          <a:noFill/>
          <a:ln/>
        </p:spPr>
        <p:txBody>
          <a:bodyPr wrap="squar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Punctuality, breaks, meeting behaviour, email expectations, and availability outside working hours all carry meaning.</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3" name="Shape 10"/>
          <p:cNvSpPr/>
          <p:nvPr/>
        </p:nvSpPr>
        <p:spPr>
          <a:xfrm>
            <a:off x="698103" y="4204394"/>
            <a:ext cx="10814843" cy="1136551"/>
          </a:xfrm>
          <a:prstGeom prst="roundRect">
            <a:avLst>
              <a:gd name="adj" fmla="val 8765"/>
            </a:avLst>
          </a:prstGeom>
          <a:solidFill>
            <a:srgbClr val="FFFAFA"/>
          </a:solidFill>
          <a:ln w="22860">
            <a:solidFill>
              <a:srgbClr val="D9CECE"/>
            </a:solidFill>
            <a:prstDash val="solid"/>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4" name="Shape 11"/>
          <p:cNvSpPr/>
          <p:nvPr/>
        </p:nvSpPr>
        <p:spPr>
          <a:xfrm>
            <a:off x="679053" y="4204394"/>
            <a:ext cx="76200" cy="1043285"/>
          </a:xfrm>
          <a:prstGeom prst="roundRect">
            <a:avLst>
              <a:gd name="adj" fmla="val 29451"/>
            </a:avLst>
          </a:prstGeom>
          <a:solidFill>
            <a:srgbClr val="F5A3A3"/>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sp>
        <p:nvSpPr>
          <p:cNvPr id="15" name="Text 12"/>
          <p:cNvSpPr/>
          <p:nvPr/>
        </p:nvSpPr>
        <p:spPr>
          <a:xfrm>
            <a:off x="923826" y="4372968"/>
            <a:ext cx="1760141" cy="219968"/>
          </a:xfrm>
          <a:prstGeom prst="rect">
            <a:avLst/>
          </a:prstGeom>
          <a:noFill/>
          <a:ln/>
        </p:spPr>
        <p:txBody>
          <a:bodyPr wrap="none" lIns="0" tIns="0" rIns="0" bIns="0" rtlCol="0" anchor="t"/>
          <a:lstStyle/>
          <a:p>
            <a:r>
              <a:rPr lang="en-US" sz="2400" dirty="0">
                <a:solidFill>
                  <a:srgbClr val="3B3535"/>
                </a:solidFill>
                <a:latin typeface="Calibri" panose="020F0502020204030204" pitchFamily="34" charset="0"/>
                <a:ea typeface="Calibri" panose="020F0502020204030204" pitchFamily="34" charset="0"/>
                <a:cs typeface="Calibri" panose="020F0502020204030204" pitchFamily="34" charset="0"/>
              </a:rPr>
              <a:t>Showing Initiative</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16" name="Text 13"/>
          <p:cNvSpPr/>
          <p:nvPr/>
        </p:nvSpPr>
        <p:spPr>
          <a:xfrm>
            <a:off x="923826" y="4660206"/>
            <a:ext cx="10129690" cy="418902"/>
          </a:xfrm>
          <a:prstGeom prst="rect">
            <a:avLst/>
          </a:prstGeom>
          <a:noFill/>
          <a:ln/>
        </p:spPr>
        <p:txBody>
          <a:bodyPr wrap="square" lIns="0" tIns="0" rIns="0" bIns="0" rtlCol="0" anchor="t"/>
          <a:lstStyle/>
          <a:p>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Employees are often expected to act independently without waiting for detailed step-by-step instructions.</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7" name="Shape 14"/>
          <p:cNvSpPr/>
          <p:nvPr/>
        </p:nvSpPr>
        <p:spPr>
          <a:xfrm>
            <a:off x="698104" y="5509518"/>
            <a:ext cx="10814842" cy="743943"/>
          </a:xfrm>
          <a:prstGeom prst="roundRect">
            <a:avLst>
              <a:gd name="adj" fmla="val 3017"/>
            </a:avLst>
          </a:prstGeom>
          <a:solidFill>
            <a:srgbClr val="B6D6FC"/>
          </a:solidFill>
          <a:ln/>
        </p:spPr>
        <p:txBody>
          <a:bodyPr/>
          <a:lstStyle/>
          <a:p>
            <a:endParaRPr lang="de-DE" sz="2000">
              <a:latin typeface="Calibri" panose="020F0502020204030204" pitchFamily="34" charset="0"/>
              <a:ea typeface="Calibri" panose="020F0502020204030204" pitchFamily="34" charset="0"/>
              <a:cs typeface="Calibri" panose="020F0502020204030204" pitchFamily="34" charset="0"/>
            </a:endParaRPr>
          </a:p>
        </p:txBody>
      </p:sp>
      <p:pic>
        <p:nvPicPr>
          <p:cNvPr id="18" name="Image 1" descr="preencoded.png"/>
          <p:cNvPicPr>
            <a:picLocks noChangeAspect="1"/>
          </p:cNvPicPr>
          <p:nvPr/>
        </p:nvPicPr>
        <p:blipFill>
          <a:blip r:embed="rId3"/>
          <a:stretch>
            <a:fillRect/>
          </a:stretch>
        </p:blipFill>
        <p:spPr>
          <a:xfrm>
            <a:off x="847626" y="5582245"/>
            <a:ext cx="186928" cy="149523"/>
          </a:xfrm>
          <a:prstGeom prst="rect">
            <a:avLst/>
          </a:prstGeom>
        </p:spPr>
      </p:pic>
      <p:sp>
        <p:nvSpPr>
          <p:cNvPr id="19" name="Text 15"/>
          <p:cNvSpPr/>
          <p:nvPr/>
        </p:nvSpPr>
        <p:spPr>
          <a:xfrm>
            <a:off x="1184077" y="5523309"/>
            <a:ext cx="9710566" cy="418902"/>
          </a:xfrm>
          <a:prstGeom prst="rect">
            <a:avLst/>
          </a:prstGeom>
          <a:noFill/>
          <a:ln/>
        </p:spPr>
        <p:txBody>
          <a:bodyPr wrap="square" lIns="0" tIns="0" rIns="0" bIns="0" rtlCol="0" anchor="t"/>
          <a:lstStyle/>
          <a:p>
            <a:r>
              <a:rPr lang="en-US" sz="2000" dirty="0">
                <a:latin typeface="Calibri" panose="020F0502020204030204" pitchFamily="34" charset="0"/>
                <a:ea typeface="Calibri" panose="020F0502020204030204" pitchFamily="34" charset="0"/>
                <a:cs typeface="Calibri" panose="020F0502020204030204" pitchFamily="34" charset="0"/>
              </a:rPr>
              <a:t>These patterns vary by country, sector, organisation, and team. The key skill is learning to </a:t>
            </a:r>
            <a:r>
              <a:rPr lang="en-US" sz="2000" b="1" dirty="0">
                <a:latin typeface="Calibri" panose="020F0502020204030204" pitchFamily="34" charset="0"/>
                <a:ea typeface="Calibri" panose="020F0502020204030204" pitchFamily="34" charset="0"/>
                <a:cs typeface="Calibri" panose="020F0502020204030204" pitchFamily="34" charset="0"/>
              </a:rPr>
              <a:t>observe, ask, and adapt</a:t>
            </a:r>
            <a:r>
              <a:rPr lang="en-US" sz="2000" dirty="0">
                <a:latin typeface="Calibri" panose="020F0502020204030204" pitchFamily="34" charset="0"/>
                <a:ea typeface="Calibri" panose="020F0502020204030204" pitchFamily="34" charset="0"/>
                <a:cs typeface="Calibri" panose="020F0502020204030204" pitchFamily="34" charset="0"/>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 0"/>
          <p:cNvSpPr/>
          <p:nvPr/>
        </p:nvSpPr>
        <p:spPr>
          <a:xfrm>
            <a:off x="698104" y="686892"/>
            <a:ext cx="6576456" cy="469404"/>
          </a:xfrm>
          <a:prstGeom prst="rect">
            <a:avLst/>
          </a:prstGeom>
          <a:noFill/>
          <a:ln>
            <a:noFill/>
          </a:ln>
        </p:spPr>
        <p:txBody>
          <a:bodyPr spcFirstLastPara="1" wrap="square" lIns="91425" tIns="45700" rIns="91425" bIns="45700" anchor="t" anchorCtr="0">
            <a:noAutofit/>
          </a:bodyPr>
          <a:lstStyle/>
          <a:p>
            <a:pPr marL="457200" indent="-228600">
              <a:lnSpc>
                <a:spcPct val="90000"/>
              </a:lnSpc>
              <a:spcBef>
                <a:spcPts val="1000"/>
              </a:spcBef>
              <a:buClr>
                <a:srgbClr val="E36C34"/>
              </a:buClr>
              <a:buSzPts val="3600"/>
            </a:pPr>
            <a:r>
              <a:rPr lang="en-US" sz="3300" b="1" dirty="0">
                <a:solidFill>
                  <a:srgbClr val="E36C34"/>
                </a:solidFill>
                <a:latin typeface="Calibri"/>
                <a:ea typeface="Calibri"/>
                <a:cs typeface="Calibri"/>
              </a:rPr>
              <a:t>How to Respond Confidently</a:t>
            </a:r>
          </a:p>
        </p:txBody>
      </p:sp>
      <p:pic>
        <p:nvPicPr>
          <p:cNvPr id="3" name="Image 0" descr="Two women talking"/>
          <p:cNvPicPr>
            <a:picLocks noChangeAspect="1"/>
          </p:cNvPicPr>
          <p:nvPr/>
        </p:nvPicPr>
        <p:blipFill>
          <a:blip r:embed="rId3"/>
          <a:srcRect/>
          <a:stretch/>
        </p:blipFill>
        <p:spPr>
          <a:xfrm>
            <a:off x="1111002" y="1491357"/>
            <a:ext cx="4678858" cy="3119239"/>
          </a:xfrm>
          <a:prstGeom prst="rect">
            <a:avLst/>
          </a:prstGeom>
        </p:spPr>
      </p:pic>
      <p:sp>
        <p:nvSpPr>
          <p:cNvPr id="4" name="Text 1"/>
          <p:cNvSpPr/>
          <p:nvPr/>
        </p:nvSpPr>
        <p:spPr>
          <a:xfrm>
            <a:off x="6371530" y="1582240"/>
            <a:ext cx="5312470" cy="689074"/>
          </a:xfrm>
          <a:prstGeom prst="rect">
            <a:avLst/>
          </a:prstGeom>
          <a:noFill/>
          <a:ln/>
        </p:spPr>
        <p:txBody>
          <a:bodyPr wrap="square" lIns="0" tIns="0" rIns="0" bIns="0" rtlCol="0" anchor="t"/>
          <a:lstStyle/>
          <a:p>
            <a:pPr>
              <a:lnSpc>
                <a:spcPts val="1792"/>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When you are unsure, pause and look for signals. Notice how colleagues ask questions, disagree, give feedback, and manage deadlines.</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5" name="Text 2"/>
          <p:cNvSpPr/>
          <p:nvPr/>
        </p:nvSpPr>
        <p:spPr>
          <a:xfrm>
            <a:off x="6371530" y="2467566"/>
            <a:ext cx="5103317" cy="459383"/>
          </a:xfrm>
          <a:prstGeom prst="rect">
            <a:avLst/>
          </a:prstGeom>
          <a:noFill/>
          <a:ln/>
        </p:spPr>
        <p:txBody>
          <a:bodyPr wrap="square" lIns="0" tIns="0" rIns="0" bIns="0" rtlCol="0" anchor="t"/>
          <a:lstStyle/>
          <a:p>
            <a:pPr>
              <a:lnSpc>
                <a:spcPts val="1792"/>
              </a:lnSpc>
            </a:pPr>
            <a:r>
              <a:rPr lang="en-US" sz="2000" dirty="0">
                <a:solidFill>
                  <a:srgbClr val="3B3535"/>
                </a:solidFill>
                <a:latin typeface="Calibri" panose="020F0502020204030204" pitchFamily="34" charset="0"/>
                <a:ea typeface="Calibri" panose="020F0502020204030204" pitchFamily="34" charset="0"/>
                <a:cs typeface="Calibri" panose="020F0502020204030204" pitchFamily="34" charset="0"/>
              </a:rPr>
              <a:t>You can clarify expectations directly and professionally:</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6" name="Shape 3"/>
          <p:cNvSpPr/>
          <p:nvPr/>
        </p:nvSpPr>
        <p:spPr>
          <a:xfrm>
            <a:off x="6371531" y="3214489"/>
            <a:ext cx="5128618" cy="1051223"/>
          </a:xfrm>
          <a:prstGeom prst="roundRect">
            <a:avLst>
              <a:gd name="adj" fmla="val 2277"/>
            </a:avLst>
          </a:prstGeom>
          <a:solidFill>
            <a:srgbClr val="C9636E"/>
          </a:solidFill>
          <a:ln/>
        </p:spPr>
        <p:txBody>
          <a:bodyPr/>
          <a:lstStyle/>
          <a:p>
            <a:endParaRPr lang="de-DE" sz="1800">
              <a:latin typeface="Calibri" panose="020F0502020204030204" pitchFamily="34" charset="0"/>
              <a:ea typeface="Calibri" panose="020F0502020204030204" pitchFamily="34" charset="0"/>
              <a:cs typeface="Calibri" panose="020F0502020204030204" pitchFamily="34" charset="0"/>
            </a:endParaRPr>
          </a:p>
        </p:txBody>
      </p:sp>
      <p:pic>
        <p:nvPicPr>
          <p:cNvPr id="7" name="Image 1" descr="preencoded.png"/>
          <p:cNvPicPr>
            <a:picLocks noChangeAspect="1"/>
          </p:cNvPicPr>
          <p:nvPr/>
        </p:nvPicPr>
        <p:blipFill>
          <a:blip r:embed="rId4"/>
          <a:stretch>
            <a:fillRect/>
          </a:stretch>
        </p:blipFill>
        <p:spPr>
          <a:xfrm>
            <a:off x="6468011" y="3281134"/>
            <a:ext cx="199430" cy="159544"/>
          </a:xfrm>
          <a:prstGeom prst="rect">
            <a:avLst/>
          </a:prstGeom>
          <a:solidFill>
            <a:schemeClr val="bg1"/>
          </a:solidFill>
        </p:spPr>
      </p:pic>
      <p:sp>
        <p:nvSpPr>
          <p:cNvPr id="8" name="Text 4"/>
          <p:cNvSpPr/>
          <p:nvPr/>
        </p:nvSpPr>
        <p:spPr>
          <a:xfrm>
            <a:off x="6763921" y="3440678"/>
            <a:ext cx="4576683" cy="689074"/>
          </a:xfrm>
          <a:prstGeom prst="rect">
            <a:avLst/>
          </a:prstGeom>
          <a:noFill/>
          <a:ln/>
        </p:spPr>
        <p:txBody>
          <a:bodyPr wrap="square" lIns="0" tIns="0" rIns="0" bIns="0" rtlCol="0" anchor="t"/>
          <a:lstStyle/>
          <a:p>
            <a:pPr>
              <a:lnSpc>
                <a:spcPts val="1792"/>
              </a:lnSpc>
            </a:pP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Understanding informal codes helps </a:t>
            </a:r>
            <a:r>
              <a:rPr lang="en-US" sz="2000" b="1" dirty="0">
                <a:solidFill>
                  <a:schemeClr val="bg1"/>
                </a:solidFill>
                <a:latin typeface="Calibri" panose="020F0502020204030204" pitchFamily="34" charset="0"/>
                <a:ea typeface="Calibri" panose="020F0502020204030204" pitchFamily="34" charset="0"/>
                <a:cs typeface="Calibri" panose="020F0502020204030204" pitchFamily="34" charset="0"/>
              </a:rPr>
              <a:t>reduce uncertainty</a:t>
            </a: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 and build </a:t>
            </a:r>
            <a:r>
              <a:rPr lang="en-US" sz="2000" b="1" dirty="0">
                <a:solidFill>
                  <a:schemeClr val="bg1"/>
                </a:solidFill>
                <a:latin typeface="Calibri" panose="020F0502020204030204" pitchFamily="34" charset="0"/>
                <a:ea typeface="Calibri" panose="020F0502020204030204" pitchFamily="34" charset="0"/>
                <a:cs typeface="Calibri" panose="020F0502020204030204" pitchFamily="34" charset="0"/>
              </a:rPr>
              <a:t>confidence</a:t>
            </a: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 at work.</a:t>
            </a:r>
          </a:p>
        </p:txBody>
      </p:sp>
      <p:sp>
        <p:nvSpPr>
          <p:cNvPr id="9" name="Shape 5"/>
          <p:cNvSpPr/>
          <p:nvPr/>
        </p:nvSpPr>
        <p:spPr>
          <a:xfrm>
            <a:off x="698104" y="4897736"/>
            <a:ext cx="3513534" cy="1492904"/>
          </a:xfrm>
          <a:prstGeom prst="roundRect">
            <a:avLst>
              <a:gd name="adj" fmla="val 1880"/>
            </a:avLst>
          </a:prstGeom>
          <a:solidFill>
            <a:srgbClr val="FFFAFA"/>
          </a:solidFill>
          <a:ln w="22860">
            <a:solidFill>
              <a:srgbClr val="D9CECE"/>
            </a:solidFill>
            <a:prstDash val="solid"/>
          </a:ln>
        </p:spPr>
        <p:txBody>
          <a:bodyPr/>
          <a:lstStyle/>
          <a:p>
            <a:endParaRPr lang="de-DE" sz="1800">
              <a:latin typeface="Calibri" panose="020F0502020204030204" pitchFamily="34" charset="0"/>
              <a:ea typeface="Calibri" panose="020F0502020204030204" pitchFamily="34" charset="0"/>
              <a:cs typeface="Calibri" panose="020F0502020204030204" pitchFamily="34" charset="0"/>
            </a:endParaRPr>
          </a:p>
        </p:txBody>
      </p:sp>
      <p:sp>
        <p:nvSpPr>
          <p:cNvPr id="10" name="Shape 6"/>
          <p:cNvSpPr/>
          <p:nvPr/>
        </p:nvSpPr>
        <p:spPr>
          <a:xfrm>
            <a:off x="717154" y="4916785"/>
            <a:ext cx="3475434" cy="478731"/>
          </a:xfrm>
          <a:prstGeom prst="roundRect">
            <a:avLst>
              <a:gd name="adj" fmla="val 225"/>
            </a:avLst>
          </a:prstGeom>
          <a:solidFill>
            <a:srgbClr val="C9636E"/>
          </a:solidFill>
          <a:ln/>
        </p:spPr>
        <p:txBody>
          <a:bodyPr/>
          <a:lstStyle/>
          <a:p>
            <a:endParaRPr lang="de-DE" sz="1800">
              <a:latin typeface="Calibri" panose="020F0502020204030204" pitchFamily="34" charset="0"/>
              <a:ea typeface="Calibri" panose="020F0502020204030204" pitchFamily="34" charset="0"/>
              <a:cs typeface="Calibri" panose="020F0502020204030204" pitchFamily="34" charset="0"/>
            </a:endParaRPr>
          </a:p>
        </p:txBody>
      </p:sp>
      <p:pic>
        <p:nvPicPr>
          <p:cNvPr id="11"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335213" y="5036444"/>
            <a:ext cx="239316" cy="239316"/>
          </a:xfrm>
          <a:prstGeom prst="rect">
            <a:avLst/>
          </a:prstGeom>
        </p:spPr>
      </p:pic>
      <p:sp>
        <p:nvSpPr>
          <p:cNvPr id="12" name="Text 7"/>
          <p:cNvSpPr/>
          <p:nvPr/>
        </p:nvSpPr>
        <p:spPr>
          <a:xfrm>
            <a:off x="876697" y="5523111"/>
            <a:ext cx="3156347" cy="469305"/>
          </a:xfrm>
          <a:prstGeom prst="rect">
            <a:avLst/>
          </a:prstGeom>
          <a:noFill/>
          <a:ln/>
        </p:spPr>
        <p:txBody>
          <a:bodyPr wrap="square" lIns="0" tIns="0" rIns="0" bIns="0" rtlCol="0" anchor="t"/>
          <a:lstStyle/>
          <a:p>
            <a:r>
              <a:rPr lang="en-US" sz="2400" dirty="0">
                <a:solidFill>
                  <a:srgbClr val="3B3535"/>
                </a:solidFill>
                <a:latin typeface="Calibri" panose="020F0502020204030204" pitchFamily="34" charset="0"/>
                <a:ea typeface="Calibri" panose="020F0502020204030204" pitchFamily="34" charset="0"/>
                <a:cs typeface="Calibri" panose="020F0502020204030204" pitchFamily="34" charset="0"/>
              </a:rPr>
              <a:t>"Could you clarify what is expected here?"</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13" name="Shape 8"/>
          <p:cNvSpPr/>
          <p:nvPr/>
        </p:nvSpPr>
        <p:spPr>
          <a:xfrm>
            <a:off x="4339233" y="4897736"/>
            <a:ext cx="3513534" cy="1492904"/>
          </a:xfrm>
          <a:prstGeom prst="roundRect">
            <a:avLst>
              <a:gd name="adj" fmla="val 1880"/>
            </a:avLst>
          </a:prstGeom>
          <a:noFill/>
          <a:ln/>
        </p:spPr>
        <p:txBody>
          <a:bodyPr wrap="square" lIns="0" tIns="0" rIns="0" bIns="0" rtlCol="0" anchor="t"/>
          <a:lstStyle/>
          <a:p>
            <a:endParaRPr lang="de-DE" sz="2400">
              <a:solidFill>
                <a:srgbClr val="3B3535"/>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Shape 9"/>
          <p:cNvSpPr/>
          <p:nvPr/>
        </p:nvSpPr>
        <p:spPr>
          <a:xfrm>
            <a:off x="4358283" y="4916785"/>
            <a:ext cx="3475434" cy="478731"/>
          </a:xfrm>
          <a:prstGeom prst="roundRect">
            <a:avLst>
              <a:gd name="adj" fmla="val 225"/>
            </a:avLst>
          </a:prstGeom>
          <a:solidFill>
            <a:srgbClr val="C9636E"/>
          </a:solidFill>
          <a:ln/>
        </p:spPr>
        <p:txBody>
          <a:bodyPr/>
          <a:lstStyle/>
          <a:p>
            <a:endParaRPr lang="de-DE" sz="1800">
              <a:latin typeface="Calibri" panose="020F0502020204030204" pitchFamily="34" charset="0"/>
              <a:ea typeface="Calibri" panose="020F0502020204030204" pitchFamily="34" charset="0"/>
              <a:cs typeface="Calibri" panose="020F0502020204030204" pitchFamily="34" charset="0"/>
            </a:endParaRPr>
          </a:p>
        </p:txBody>
      </p:sp>
      <p:pic>
        <p:nvPicPr>
          <p:cNvPr id="15"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976343" y="5036444"/>
            <a:ext cx="239316" cy="239316"/>
          </a:xfrm>
          <a:prstGeom prst="rect">
            <a:avLst/>
          </a:prstGeom>
        </p:spPr>
      </p:pic>
      <p:sp>
        <p:nvSpPr>
          <p:cNvPr id="16" name="Text 10"/>
          <p:cNvSpPr/>
          <p:nvPr/>
        </p:nvSpPr>
        <p:spPr>
          <a:xfrm>
            <a:off x="4517827" y="5523111"/>
            <a:ext cx="3156347" cy="469305"/>
          </a:xfrm>
          <a:prstGeom prst="rect">
            <a:avLst/>
          </a:prstGeom>
          <a:noFill/>
          <a:ln/>
        </p:spPr>
        <p:txBody>
          <a:bodyPr wrap="square" lIns="0" tIns="0" rIns="0" bIns="0" rtlCol="0" anchor="t"/>
          <a:lstStyle/>
          <a:p>
            <a:r>
              <a:rPr lang="en-US" sz="2400" dirty="0">
                <a:solidFill>
                  <a:srgbClr val="3B3535"/>
                </a:solidFill>
                <a:latin typeface="Calibri" panose="020F0502020204030204" pitchFamily="34" charset="0"/>
                <a:ea typeface="Calibri" panose="020F0502020204030204" pitchFamily="34" charset="0"/>
                <a:cs typeface="Calibri" panose="020F0502020204030204" pitchFamily="34" charset="0"/>
              </a:rPr>
              <a:t>"Would you like me to take the lead on this?"</a:t>
            </a:r>
          </a:p>
        </p:txBody>
      </p:sp>
      <p:sp>
        <p:nvSpPr>
          <p:cNvPr id="17" name="Shape 11"/>
          <p:cNvSpPr/>
          <p:nvPr/>
        </p:nvSpPr>
        <p:spPr>
          <a:xfrm>
            <a:off x="7980363" y="4897736"/>
            <a:ext cx="3513534" cy="1492904"/>
          </a:xfrm>
          <a:prstGeom prst="roundRect">
            <a:avLst>
              <a:gd name="adj" fmla="val 1880"/>
            </a:avLst>
          </a:prstGeom>
          <a:solidFill>
            <a:srgbClr val="FFFAFA"/>
          </a:solidFill>
          <a:ln w="22860">
            <a:solidFill>
              <a:srgbClr val="D9CECE"/>
            </a:solidFill>
            <a:prstDash val="solid"/>
          </a:ln>
        </p:spPr>
        <p:txBody>
          <a:bodyPr/>
          <a:lstStyle/>
          <a:p>
            <a:endParaRPr lang="de-DE" sz="1800">
              <a:latin typeface="Calibri" panose="020F0502020204030204" pitchFamily="34" charset="0"/>
              <a:ea typeface="Calibri" panose="020F0502020204030204" pitchFamily="34" charset="0"/>
              <a:cs typeface="Calibri" panose="020F0502020204030204" pitchFamily="34" charset="0"/>
            </a:endParaRPr>
          </a:p>
        </p:txBody>
      </p:sp>
      <p:sp>
        <p:nvSpPr>
          <p:cNvPr id="18" name="Shape 12"/>
          <p:cNvSpPr/>
          <p:nvPr/>
        </p:nvSpPr>
        <p:spPr>
          <a:xfrm>
            <a:off x="7999413" y="4916785"/>
            <a:ext cx="3475434" cy="478731"/>
          </a:xfrm>
          <a:prstGeom prst="roundRect">
            <a:avLst>
              <a:gd name="adj" fmla="val 225"/>
            </a:avLst>
          </a:prstGeom>
          <a:solidFill>
            <a:srgbClr val="C9636E"/>
          </a:solidFill>
          <a:ln/>
        </p:spPr>
        <p:txBody>
          <a:bodyPr/>
          <a:lstStyle/>
          <a:p>
            <a:endParaRPr lang="de-DE" sz="1800">
              <a:latin typeface="Calibri" panose="020F0502020204030204" pitchFamily="34" charset="0"/>
              <a:ea typeface="Calibri" panose="020F0502020204030204" pitchFamily="34" charset="0"/>
              <a:cs typeface="Calibri" panose="020F0502020204030204" pitchFamily="34" charset="0"/>
            </a:endParaRPr>
          </a:p>
        </p:txBody>
      </p:sp>
      <p:pic>
        <p:nvPicPr>
          <p:cNvPr id="19"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617472" y="5036444"/>
            <a:ext cx="239316" cy="239316"/>
          </a:xfrm>
          <a:prstGeom prst="rect">
            <a:avLst/>
          </a:prstGeom>
        </p:spPr>
      </p:pic>
      <p:sp>
        <p:nvSpPr>
          <p:cNvPr id="20" name="Text 13"/>
          <p:cNvSpPr/>
          <p:nvPr/>
        </p:nvSpPr>
        <p:spPr>
          <a:xfrm>
            <a:off x="8158957" y="5523111"/>
            <a:ext cx="3156347" cy="469305"/>
          </a:xfrm>
          <a:prstGeom prst="rect">
            <a:avLst/>
          </a:prstGeom>
          <a:noFill/>
          <a:ln/>
        </p:spPr>
        <p:txBody>
          <a:bodyPr wrap="square" lIns="0" tIns="0" rIns="0" bIns="0" rtlCol="0" anchor="t"/>
          <a:lstStyle/>
          <a:p>
            <a:r>
              <a:rPr lang="en-US" sz="2400" dirty="0">
                <a:solidFill>
                  <a:srgbClr val="3B3535"/>
                </a:solidFill>
                <a:latin typeface="Calibri" panose="020F0502020204030204" pitchFamily="34" charset="0"/>
                <a:ea typeface="Calibri" panose="020F0502020204030204" pitchFamily="34" charset="0"/>
                <a:cs typeface="Calibri" panose="020F0502020204030204" pitchFamily="34" charset="0"/>
              </a:rPr>
              <a:t>"Can I check whether I understood correctly?"</a:t>
            </a: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2853</Words>
  <Application>Microsoft Office PowerPoint</Application>
  <PresentationFormat>Widescreen</PresentationFormat>
  <Paragraphs>345</Paragraphs>
  <Slides>35</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Wingdings</vt:lpstr>
      <vt:lpstr>Calibri</vt:lpstr>
      <vt:lpstr>Montserrat Light</vt:lpstr>
      <vt:lpstr>Arial</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lastModifiedBy>Sanja Ivandic</cp:lastModifiedBy>
  <cp:revision>14</cp:revision>
  <dcterms:created xsi:type="dcterms:W3CDTF">2020-10-14T13:32:04Z</dcterms:created>
  <dcterms:modified xsi:type="dcterms:W3CDTF">2026-04-27T13:24:50Z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0x01010021B83F668591EA45989564F641DF4B37</vt:lpwstr>
  </property>
</Properties>
</file>