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comments/comment4.xml" ContentType="application/vnd.openxmlformats-officedocument.presentationml.comments+xml"/>
  <Override PartName="/ppt/notesSlides/notesSlide27.xml" ContentType="application/vnd.openxmlformats-officedocument.presentationml.notesSlide+xml"/>
  <Override PartName="/ppt/comments/comment5.xml" ContentType="application/vnd.openxmlformats-officedocument.presentationml.comments+xml"/>
  <Override PartName="/ppt/notesSlides/notesSlide28.xml" ContentType="application/vnd.openxmlformats-officedocument.presentationml.notesSlide+xml"/>
  <Override PartName="/ppt/comments/comment6.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7.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8.xml" ContentType="application/vnd.openxmlformats-officedocument.presentationml.comments+xml"/>
  <Override PartName="/ppt/notesSlides/notesSlide35.xml" ContentType="application/vnd.openxmlformats-officedocument.presentationml.notesSlide+xml"/>
  <Override PartName="/ppt/comments/comment9.xml" ContentType="application/vnd.openxmlformats-officedocument.presentationml.comments+xml"/>
  <Override PartName="/ppt/notesSlides/notesSlide36.xml" ContentType="application/vnd.openxmlformats-officedocument.presentationml.notesSlide+xml"/>
  <Override PartName="/ppt/comments/comment10.xml" ContentType="application/vnd.openxmlformats-officedocument.presentationml.comments+xml"/>
  <Override PartName="/ppt/notesSlides/notesSlide37.xml" ContentType="application/vnd.openxmlformats-officedocument.presentationml.notesSlide+xml"/>
  <Override PartName="/ppt/comments/comment11.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4364" r:id="rId3"/>
    <p:sldId id="257" r:id="rId4"/>
    <p:sldId id="259" r:id="rId5"/>
    <p:sldId id="258" r:id="rId6"/>
    <p:sldId id="260" r:id="rId7"/>
    <p:sldId id="261" r:id="rId8"/>
    <p:sldId id="262" r:id="rId9"/>
    <p:sldId id="263" r:id="rId10"/>
    <p:sldId id="264" r:id="rId11"/>
    <p:sldId id="265" r:id="rId12"/>
    <p:sldId id="266" r:id="rId13"/>
    <p:sldId id="267" r:id="rId14"/>
    <p:sldId id="268" r:id="rId15"/>
    <p:sldId id="269" r:id="rId16"/>
    <p:sldId id="270" r:id="rId17"/>
    <p:sldId id="4365"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7" r:id="rId33"/>
    <p:sldId id="286" r:id="rId34"/>
    <p:sldId id="288" r:id="rId35"/>
    <p:sldId id="4366" r:id="rId36"/>
    <p:sldId id="4363" r:id="rId37"/>
    <p:sldId id="289" r:id="rId38"/>
    <p:sldId id="290" r:id="rId39"/>
    <p:sldId id="291" r:id="rId40"/>
    <p:sldId id="4263" r:id="rId41"/>
  </p:sldIdLst>
  <p:sldSz cx="12192000" cy="6858000"/>
  <p:notesSz cx="6858000" cy="9144000"/>
  <p:embeddedFontLst>
    <p:embeddedFont>
      <p:font typeface="Montserrat" panose="00000500000000000000" pitchFamily="2" charset="0"/>
      <p:regular r:id="rId43"/>
      <p:bold r:id="rId44"/>
      <p:italic r:id="rId45"/>
      <p:boldItalic r:id="rId46"/>
    </p:embeddedFont>
    <p:embeddedFont>
      <p:font typeface="Montserrat Light" panose="000004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RfZGqXp+5k/GPxyfvo39kQUDI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rota Swiecka" initials="" lastIdx="9" clrIdx="0"/>
  <p:cmAuthor id="1" name="Połnocna Izba" initials="" lastIdx="7" clrIdx="1"/>
  <p:cmAuthor id="2" name="Samantha Carty" initials="" lastIdx="2" clrIdx="2"/>
  <p:cmAuthor id="3" name="Samantha Carty" initials="SC" lastIdx="18" clrIdx="3">
    <p:extLst>
      <p:ext uri="{19B8F6BF-5375-455C-9EA6-DF929625EA0E}">
        <p15:presenceInfo xmlns:p15="http://schemas.microsoft.com/office/powerpoint/2012/main" userId="S::samantha@momentumconsulting.ie::47811060-3be7-4309-9a50-3b31a9675f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35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3-23T10:48:59.021" idx="1">
    <p:pos x="6000" y="0"/>
    <p:text>It could be a good idea to add hier an nice example of a succesful migrant women - a video of someone who is an influencer/ role model so they can get inspired and see this in action.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wA"/>
      </p:ext>
    </p:extLst>
  </p:cm>
  <p:cm authorId="3" dt="2026-04-16T10:34:43.106" idx="3">
    <p:pos x="6000" y="136"/>
    <p:text>Success stories added for each country as examples</p:text>
    <p:extLst>
      <p:ext uri="{C676402C-5697-4E1C-873F-D02D1690AC5C}">
        <p15:threadingInfo xmlns:p15="http://schemas.microsoft.com/office/powerpoint/2012/main" timeZoneBias="-60">
          <p15:parentCm authorId="0"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6-03-26T13:47:58.915" idx="9">
    <p:pos x="6000" y="0"/>
    <p:text>Pls add examples from the other countries because these links from Germany will be insufficient for any other market and might be misleading - or may be there should be one slide for localisation.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v8"/>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6-03-13T11:45:59.036" idx="6">
    <p:pos x="6000" y="0"/>
    <p:text>I would maybe add some more useful links also from other partner countries (Sweden, Spain)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1ugR_iQ"/>
      </p:ext>
    </p:extLst>
  </p:cm>
  <p:cm authorId="3" dt="2026-04-16T10:42:41.748" idx="16">
    <p:pos x="6000" y="136"/>
    <p:text>Added more for all countries but if Sweden/Spain have more they are also welcome.</p:text>
    <p:extLst>
      <p:ext uri="{C676402C-5697-4E1C-873F-D02D1690AC5C}">
        <p15:threadingInfo xmlns:p15="http://schemas.microsoft.com/office/powerpoint/2012/main" timeZoneBias="-60">
          <p15:parentCm authorId="1"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6-03-20T17:54:20.934" idx="1">
    <p:pos x="6000" y="0"/>
    <p:text>It might be useful to provide some examples of how international experience can be translated into STAR interview answers.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1ugR_h0"/>
      </p:ext>
    </p:extLst>
  </p:cm>
  <p:cm authorId="2" dt="2026-03-20T17:54:20.934" idx="1">
    <p:pos x="6000" y="0"/>
    <p:text>Added example</p:text>
    <p:extLst>
      <p:ext uri="{C676402C-5697-4E1C-873F-D02D1690AC5C}">
        <p15:threadingInfo xmlns:p15="http://schemas.microsoft.com/office/powerpoint/2012/main" timeZoneBias="0">
          <p15:parentCm authorId="1"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N_BJm4"/>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6-03-13T11:38:38.984" idx="3">
    <p:pos x="6000" y="0"/>
    <p:text>Could we possibly add concrete examples and contact details to such organisations in each country?</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1ugR_iA"/>
      </p:ext>
    </p:extLst>
  </p:cm>
  <p:cm authorId="3" dt="2026-04-16T10:36:24.388" idx="4">
    <p:pos x="6000" y="136"/>
    <p:text>Added in resources pages.</p:text>
    <p:extLst>
      <p:ext uri="{C676402C-5697-4E1C-873F-D02D1690AC5C}">
        <p15:threadingInfo xmlns:p15="http://schemas.microsoft.com/office/powerpoint/2012/main" timeZoneBias="-60">
          <p15:parentCm authorId="1" idx="3"/>
        </p15:threadingInfo>
      </p:ext>
    </p:extLst>
  </p:cm>
  <p:cm authorId="3" dt="2026-04-16T10:36:24.402" idx="5">
    <p:pos x="6000" y="272"/>
    <p:text>Added in resources pages.</p:text>
    <p:extLst>
      <p:ext uri="{C676402C-5697-4E1C-873F-D02D1690AC5C}">
        <p15:threadingInfo xmlns:p15="http://schemas.microsoft.com/office/powerpoint/2012/main" timeZoneBias="-60">
          <p15:parentCm authorId="1" idx="3"/>
        </p15:threadingInfo>
      </p:ext>
    </p:extLst>
  </p:cm>
  <p:cm authorId="0" dt="2026-03-23T10:33:59.905" idx="3">
    <p:pos x="6000" y="100"/>
    <p:text>It could be better to replace expression "migrant professional" with something less stygmatizing.</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vk"/>
      </p:ext>
    </p:extLst>
  </p:cm>
  <p:cm authorId="3" dt="2026-04-16T10:37:19.235" idx="6">
    <p:pos x="6000" y="236"/>
    <p:text>Word migrant removed.</p:text>
    <p:extLst>
      <p:ext uri="{C676402C-5697-4E1C-873F-D02D1690AC5C}">
        <p15:threadingInfo xmlns:p15="http://schemas.microsoft.com/office/powerpoint/2012/main" timeZoneBias="-60">
          <p15:parentCm authorId="0" idx="3"/>
        </p15:threadingInfo>
      </p:ext>
    </p:extLst>
  </p:cm>
  <p:cm authorId="3" dt="2026-04-16T10:37:19.247" idx="7">
    <p:pos x="6000" y="372"/>
    <p:text>Word migrant removed.</p:text>
    <p:extLst>
      <p:ext uri="{C676402C-5697-4E1C-873F-D02D1690AC5C}">
        <p15:threadingInfo xmlns:p15="http://schemas.microsoft.com/office/powerpoint/2012/main" timeZoneBias="-60">
          <p15:parentCm authorId="0" idx="3"/>
        </p15:threadingInfo>
      </p:ext>
    </p:extLst>
  </p:cm>
  <p:cm authorId="0" dt="2026-03-23T10:35:18.706" idx="4">
    <p:pos x="6000" y="200"/>
    <p:text>Can we add something that adds new value and perhaps is not that obvious.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vo"/>
      </p:ext>
    </p:extLst>
  </p:cm>
  <p:cm authorId="3" dt="2026-04-16T10:38:23.469" idx="8">
    <p:pos x="6000" y="336"/>
    <p:text>Add something unique to you, added.</p:text>
    <p:extLst>
      <p:ext uri="{C676402C-5697-4E1C-873F-D02D1690AC5C}">
        <p15:threadingInfo xmlns:p15="http://schemas.microsoft.com/office/powerpoint/2012/main" timeZoneBias="-60">
          <p15:parentCm authorId="0" idx="4"/>
        </p15:threadingInfo>
      </p:ext>
    </p:extLst>
  </p:cm>
  <p:cm authorId="3" dt="2026-04-16T10:38:23.487" idx="9">
    <p:pos x="6000" y="472"/>
    <p:text>Add something unique to you, added.</p:text>
    <p:extLst>
      <p:ext uri="{C676402C-5697-4E1C-873F-D02D1690AC5C}">
        <p15:threadingInfo xmlns:p15="http://schemas.microsoft.com/office/powerpoint/2012/main" timeZoneBias="-60">
          <p15:parentCm authorId="0" idx="4"/>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6-03-23T10:37:42.409" idx="5">
    <p:pos x="6000" y="0"/>
    <p:text>Language could already talk to  learners - suggest changing expression "Participants explore" as iz looks more like a guide.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vs"/>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6-03-13T11:41:17.627" idx="4">
    <p:pos x="6000" y="0"/>
    <p:text>Maybe a short template example will be beneficial to add here.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1ugR_iE"/>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6-03-23T10:39:33.111" idx="6">
    <p:pos x="6000" y="0"/>
    <p:text>Suggest changing the image because it may be perceived as showing a person who's being driven/ a bit too fancy ;-)</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vw"/>
      </p:ext>
    </p:extLst>
  </p:cm>
  <p:cm authorId="3" dt="2026-04-16T10:39:05.924" idx="10">
    <p:pos x="6000" y="136"/>
    <p:text>Disagree. This could be an Uber. Nothing wrong with being aspirational.</p:text>
    <p:extLst>
      <p:ext uri="{C676402C-5697-4E1C-873F-D02D1690AC5C}">
        <p15:threadingInfo xmlns:p15="http://schemas.microsoft.com/office/powerpoint/2012/main" timeZoneBias="-60">
          <p15:parentCm authorId="0" idx="6"/>
        </p15:threadingInfo>
      </p:ext>
    </p:extLst>
  </p:cm>
  <p:cm authorId="3" dt="2026-04-16T10:39:05.953" idx="11">
    <p:pos x="6000" y="272"/>
    <p:text>Disagree. This could be an Uber. Nothing wrong with being aspirational.</p:text>
    <p:extLst>
      <p:ext uri="{C676402C-5697-4E1C-873F-D02D1690AC5C}">
        <p15:threadingInfo xmlns:p15="http://schemas.microsoft.com/office/powerpoint/2012/main" timeZoneBias="-60">
          <p15:parentCm authorId="0" idx="6"/>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6-03-13T11:42:45.542" idx="5">
    <p:pos x="6000" y="0"/>
    <p:text>Suggestion of highlighting the role of employers and professional organisations in mentoring programmes.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1ugR_iI"/>
      </p:ext>
    </p:extLst>
  </p:cm>
  <p:cm authorId="3" dt="2026-04-16T10:40:06.896" idx="12">
    <p:pos x="6000" y="136"/>
    <p:text>Line added.</p:text>
    <p:extLst>
      <p:ext uri="{C676402C-5697-4E1C-873F-D02D1690AC5C}">
        <p15:threadingInfo xmlns:p15="http://schemas.microsoft.com/office/powerpoint/2012/main" timeZoneBias="-60">
          <p15:parentCm authorId="1" idx="5"/>
        </p15:threadingInfo>
      </p:ext>
    </p:extLst>
  </p:cm>
  <p:cm authorId="3" dt="2026-04-16T10:40:06.903" idx="13">
    <p:pos x="6000" y="272"/>
    <p:text>Line added.</p:text>
    <p:extLst>
      <p:ext uri="{C676402C-5697-4E1C-873F-D02D1690AC5C}">
        <p15:threadingInfo xmlns:p15="http://schemas.microsoft.com/office/powerpoint/2012/main" timeZoneBias="-60">
          <p15:parentCm authorId="1" idx="5"/>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6-03-23T10:42:56.779" idx="8">
    <p:pos x="6000" y="0"/>
    <p:text>Pls leave a slide for adding the information about the other project for migrant women ReRootED, the complete website is coming soon.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P3Ypv4"/>
      </p:ext>
    </p:extLst>
  </p:cm>
  <p:cm authorId="3" dt="2026-04-16T10:40:36.935" idx="14">
    <p:pos x="6000" y="136"/>
    <p:text>Yes, can be added once available.</p:text>
    <p:extLst>
      <p:ext uri="{C676402C-5697-4E1C-873F-D02D1690AC5C}">
        <p15:threadingInfo xmlns:p15="http://schemas.microsoft.com/office/powerpoint/2012/main" timeZoneBias="-60">
          <p15:parentCm authorId="0" idx="8"/>
        </p15:threadingInfo>
      </p:ext>
    </p:extLst>
  </p:cm>
  <p:cm authorId="3" dt="2026-04-16T10:40:36.952" idx="15">
    <p:pos x="6000" y="272"/>
    <p:text>Yes, can be added once available.</p:text>
    <p:extLst>
      <p:ext uri="{C676402C-5697-4E1C-873F-D02D1690AC5C}">
        <p15:threadingInfo xmlns:p15="http://schemas.microsoft.com/office/powerpoint/2012/main" timeZoneBias="-60">
          <p15:parentCm authorId="0" idx="8"/>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6-03-13T11:42:45.542" idx="7">
    <p:pos x="6000" y="0"/>
    <p:text>Suggestion of highlighting the role of employers and professional organisations in mentoring programmes.</p:text>
    <p:extLst>
      <p:ext uri="{C676402C-5697-4E1C-873F-D02D1690AC5C}">
        <p15:threadingInfo xmlns:p15="http://schemas.microsoft.com/office/powerpoint/2012/main" timeZoneBias="0"/>
      </p:ext>
    </p:extLst>
  </p:cm>
  <p:cm authorId="3" dt="2026-04-16T10:40:06.896" idx="17">
    <p:pos x="6000" y="136"/>
    <p:text>Line added.</p:text>
    <p:extLst>
      <p:ext uri="{C676402C-5697-4E1C-873F-D02D1690AC5C}">
        <p15:threadingInfo xmlns:p15="http://schemas.microsoft.com/office/powerpoint/2012/main" timeZoneBias="-60">
          <p15:parentCm authorId="1" idx="7"/>
        </p15:threadingInfo>
      </p:ext>
    </p:extLst>
  </p:cm>
  <p:cm authorId="3" dt="2026-04-16T10:40:06.903" idx="18">
    <p:pos x="6000" y="272"/>
    <p:text>Line added.</p:text>
    <p:extLst>
      <p:ext uri="{C676402C-5697-4E1C-873F-D02D1690AC5C}">
        <p15:threadingInfo xmlns:p15="http://schemas.microsoft.com/office/powerpoint/2012/main" timeZoneBias="-60">
          <p15:parentCm authorId="1" idx="7"/>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16064874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3d16064874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d16602007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3d16602007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a:extLst>
            <a:ext uri="{FF2B5EF4-FFF2-40B4-BE49-F238E27FC236}">
              <a16:creationId xmlns:a16="http://schemas.microsoft.com/office/drawing/2014/main" id="{6A99E9BA-F354-0F45-6FB3-95F778E51418}"/>
            </a:ext>
          </a:extLst>
        </p:cNvPr>
        <p:cNvGrpSpPr/>
        <p:nvPr/>
      </p:nvGrpSpPr>
      <p:grpSpPr>
        <a:xfrm>
          <a:off x="0" y="0"/>
          <a:ext cx="0" cy="0"/>
          <a:chOff x="0" y="0"/>
          <a:chExt cx="0" cy="0"/>
        </a:xfrm>
      </p:grpSpPr>
      <p:sp>
        <p:nvSpPr>
          <p:cNvPr id="398" name="Google Shape;398;p28:notes">
            <a:extLst>
              <a:ext uri="{FF2B5EF4-FFF2-40B4-BE49-F238E27FC236}">
                <a16:creationId xmlns:a16="http://schemas.microsoft.com/office/drawing/2014/main" id="{F780D3A5-F2A9-9175-530E-3FBC49B82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8:notes">
            <a:extLst>
              <a:ext uri="{FF2B5EF4-FFF2-40B4-BE49-F238E27FC236}">
                <a16:creationId xmlns:a16="http://schemas.microsoft.com/office/drawing/2014/main" id="{48B478D3-4008-8B00-76C5-5081467B22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8:notes">
            <a:extLst>
              <a:ext uri="{FF2B5EF4-FFF2-40B4-BE49-F238E27FC236}">
                <a16:creationId xmlns:a16="http://schemas.microsoft.com/office/drawing/2014/main" id="{4CBBE445-C276-51D3-B5E5-286A778136A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extLst>
      <p:ext uri="{BB962C8B-B14F-4D97-AF65-F5344CB8AC3E}">
        <p14:creationId xmlns:p14="http://schemas.microsoft.com/office/powerpoint/2010/main" val="1990556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40</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Slide - Navy">
  <p:cSld name="Content Slide - Navy">
    <p:spTree>
      <p:nvGrpSpPr>
        <p:cNvPr id="1" name="Shape 20"/>
        <p:cNvGrpSpPr/>
        <p:nvPr/>
      </p:nvGrpSpPr>
      <p:grpSpPr>
        <a:xfrm>
          <a:off x="0" y="0"/>
          <a:ext cx="0" cy="0"/>
          <a:chOff x="0" y="0"/>
          <a:chExt cx="0" cy="0"/>
        </a:xfrm>
      </p:grpSpPr>
      <p:sp>
        <p:nvSpPr>
          <p:cNvPr id="21" name="Google Shape;21;p38"/>
          <p:cNvSpPr/>
          <p:nvPr/>
        </p:nvSpPr>
        <p:spPr>
          <a:xfrm rot="10800000" flipH="1">
            <a:off x="-1" y="-2"/>
            <a:ext cx="1382400" cy="6858002"/>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38"/>
          <p:cNvSpPr txBox="1">
            <a:spLocks noGrp="1"/>
          </p:cNvSpPr>
          <p:nvPr>
            <p:ph type="body" idx="1"/>
          </p:nvPr>
        </p:nvSpPr>
        <p:spPr>
          <a:xfrm>
            <a:off x="2089770" y="2542435"/>
            <a:ext cx="700387" cy="5664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E36C34"/>
              </a:buClr>
              <a:buSzPts val="3200"/>
              <a:buFont typeface="Arial"/>
              <a:buNone/>
              <a:defRPr sz="3200" b="1" i="0" u="none" strike="noStrike" cap="none">
                <a:solidFill>
                  <a:srgbClr val="E36C34"/>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8"/>
          <p:cNvSpPr txBox="1">
            <a:spLocks noGrp="1"/>
          </p:cNvSpPr>
          <p:nvPr>
            <p:ph type="body" idx="2"/>
          </p:nvPr>
        </p:nvSpPr>
        <p:spPr>
          <a:xfrm>
            <a:off x="2815882" y="2542436"/>
            <a:ext cx="8298215"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8"/>
          <p:cNvSpPr txBox="1">
            <a:spLocks noGrp="1"/>
          </p:cNvSpPr>
          <p:nvPr>
            <p:ph type="body" idx="3"/>
          </p:nvPr>
        </p:nvSpPr>
        <p:spPr>
          <a:xfrm>
            <a:off x="2089770" y="3120297"/>
            <a:ext cx="700387" cy="5664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E36C34"/>
              </a:buClr>
              <a:buSzPts val="3200"/>
              <a:buFont typeface="Arial"/>
              <a:buNone/>
              <a:defRPr sz="3200" b="1" i="0" u="none" strike="noStrike" cap="none">
                <a:solidFill>
                  <a:srgbClr val="E36C34"/>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8"/>
          <p:cNvSpPr txBox="1">
            <a:spLocks noGrp="1"/>
          </p:cNvSpPr>
          <p:nvPr>
            <p:ph type="body" idx="4"/>
          </p:nvPr>
        </p:nvSpPr>
        <p:spPr>
          <a:xfrm>
            <a:off x="2815882" y="3120298"/>
            <a:ext cx="8298215"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8"/>
          <p:cNvSpPr txBox="1">
            <a:spLocks noGrp="1"/>
          </p:cNvSpPr>
          <p:nvPr>
            <p:ph type="body" idx="5"/>
          </p:nvPr>
        </p:nvSpPr>
        <p:spPr>
          <a:xfrm>
            <a:off x="2089770" y="3699366"/>
            <a:ext cx="700387" cy="5664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E36C34"/>
              </a:buClr>
              <a:buSzPts val="3200"/>
              <a:buFont typeface="Arial"/>
              <a:buNone/>
              <a:defRPr sz="3200" b="1" i="0" u="none" strike="noStrike" cap="none">
                <a:solidFill>
                  <a:srgbClr val="E36C34"/>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8"/>
          <p:cNvSpPr txBox="1">
            <a:spLocks noGrp="1"/>
          </p:cNvSpPr>
          <p:nvPr>
            <p:ph type="body" idx="6"/>
          </p:nvPr>
        </p:nvSpPr>
        <p:spPr>
          <a:xfrm>
            <a:off x="2815882" y="3699367"/>
            <a:ext cx="8298215"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8"/>
          <p:cNvSpPr txBox="1">
            <a:spLocks noGrp="1"/>
          </p:cNvSpPr>
          <p:nvPr>
            <p:ph type="body" idx="7"/>
          </p:nvPr>
        </p:nvSpPr>
        <p:spPr>
          <a:xfrm>
            <a:off x="2089770" y="4281692"/>
            <a:ext cx="700387" cy="5664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E36C34"/>
              </a:buClr>
              <a:buSzPts val="3200"/>
              <a:buFont typeface="Arial"/>
              <a:buNone/>
              <a:defRPr sz="3200" b="1" i="0" u="none" strike="noStrike" cap="none">
                <a:solidFill>
                  <a:srgbClr val="E36C34"/>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8"/>
          <p:cNvSpPr txBox="1">
            <a:spLocks noGrp="1"/>
          </p:cNvSpPr>
          <p:nvPr>
            <p:ph type="body" idx="8"/>
          </p:nvPr>
        </p:nvSpPr>
        <p:spPr>
          <a:xfrm>
            <a:off x="2815882" y="4281693"/>
            <a:ext cx="8298215"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8"/>
          <p:cNvSpPr txBox="1">
            <a:spLocks noGrp="1"/>
          </p:cNvSpPr>
          <p:nvPr>
            <p:ph type="body" idx="9"/>
          </p:nvPr>
        </p:nvSpPr>
        <p:spPr>
          <a:xfrm>
            <a:off x="2089770" y="4860791"/>
            <a:ext cx="700387" cy="5664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E36C34"/>
              </a:buClr>
              <a:buSzPts val="3200"/>
              <a:buFont typeface="Arial"/>
              <a:buNone/>
              <a:defRPr sz="3200" b="1" i="0" u="none" strike="noStrike" cap="none">
                <a:solidFill>
                  <a:srgbClr val="E36C34"/>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8"/>
          <p:cNvSpPr txBox="1">
            <a:spLocks noGrp="1"/>
          </p:cNvSpPr>
          <p:nvPr>
            <p:ph type="body" idx="13"/>
          </p:nvPr>
        </p:nvSpPr>
        <p:spPr>
          <a:xfrm>
            <a:off x="2815882" y="4860792"/>
            <a:ext cx="8298215"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8"/>
          <p:cNvSpPr/>
          <p:nvPr/>
        </p:nvSpPr>
        <p:spPr>
          <a:xfrm>
            <a:off x="4166113" y="5855031"/>
            <a:ext cx="6528392" cy="5078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6324B"/>
              </a:buClr>
              <a:buSzPts val="900"/>
              <a:buFont typeface="Calibri"/>
              <a:buNone/>
            </a:pPr>
            <a:r>
              <a:rPr lang="en-GB" sz="900" b="0" i="0">
                <a:solidFill>
                  <a:srgbClr val="26324B"/>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50" b="0" i="0">
              <a:solidFill>
                <a:srgbClr val="0B3A5B"/>
              </a:solidFill>
              <a:latin typeface="Calibri"/>
              <a:ea typeface="Calibri"/>
              <a:cs typeface="Calibri"/>
              <a:sym typeface="Calibri"/>
            </a:endParaRPr>
          </a:p>
        </p:txBody>
      </p:sp>
      <p:sp>
        <p:nvSpPr>
          <p:cNvPr id="33" name="Google Shape;33;p38"/>
          <p:cNvSpPr>
            <a:spLocks noGrp="1"/>
          </p:cNvSpPr>
          <p:nvPr>
            <p:ph type="pic" idx="14"/>
          </p:nvPr>
        </p:nvSpPr>
        <p:spPr>
          <a:xfrm>
            <a:off x="788894" y="340862"/>
            <a:ext cx="11403106" cy="1903699"/>
          </a:xfrm>
          <a:prstGeom prst="rect">
            <a:avLst/>
          </a:prstGeom>
          <a:solidFill>
            <a:srgbClr val="BFBFBF"/>
          </a:solidFill>
          <a:ln>
            <a:noFill/>
          </a:ln>
        </p:spPr>
      </p:sp>
      <p:pic>
        <p:nvPicPr>
          <p:cNvPr id="34" name="Google Shape;34;p38"/>
          <p:cNvPicPr preferRelativeResize="0"/>
          <p:nvPr/>
        </p:nvPicPr>
        <p:blipFill rotWithShape="1">
          <a:blip r:embed="rId2">
            <a:alphaModFix/>
          </a:blip>
          <a:srcRect/>
          <a:stretch/>
        </p:blipFill>
        <p:spPr>
          <a:xfrm>
            <a:off x="2089770" y="5855031"/>
            <a:ext cx="2054262" cy="457426"/>
          </a:xfrm>
          <a:prstGeom prst="rect">
            <a:avLst/>
          </a:prstGeom>
          <a:noFill/>
          <a:ln>
            <a:noFill/>
          </a:ln>
        </p:spPr>
      </p:pic>
      <p:cxnSp>
        <p:nvCxnSpPr>
          <p:cNvPr id="35" name="Google Shape;35;p38"/>
          <p:cNvCxnSpPr/>
          <p:nvPr/>
        </p:nvCxnSpPr>
        <p:spPr>
          <a:xfrm rot="10800000" flipH="1">
            <a:off x="2006098" y="3111615"/>
            <a:ext cx="9108000" cy="14543"/>
          </a:xfrm>
          <a:prstGeom prst="straightConnector1">
            <a:avLst/>
          </a:prstGeom>
          <a:noFill/>
          <a:ln w="19050" cap="flat" cmpd="sng">
            <a:solidFill>
              <a:srgbClr val="E36C34"/>
            </a:solidFill>
            <a:prstDash val="solid"/>
            <a:miter lim="800000"/>
            <a:headEnd type="none" w="sm" len="sm"/>
            <a:tailEnd type="none" w="sm" len="sm"/>
          </a:ln>
        </p:spPr>
      </p:cxnSp>
      <p:cxnSp>
        <p:nvCxnSpPr>
          <p:cNvPr id="36" name="Google Shape;36;p38"/>
          <p:cNvCxnSpPr/>
          <p:nvPr/>
        </p:nvCxnSpPr>
        <p:spPr>
          <a:xfrm rot="10800000" flipH="1">
            <a:off x="2006098" y="3689438"/>
            <a:ext cx="9108000" cy="14543"/>
          </a:xfrm>
          <a:prstGeom prst="straightConnector1">
            <a:avLst/>
          </a:prstGeom>
          <a:noFill/>
          <a:ln w="19050" cap="flat" cmpd="sng">
            <a:solidFill>
              <a:srgbClr val="E36C34"/>
            </a:solidFill>
            <a:prstDash val="solid"/>
            <a:miter lim="800000"/>
            <a:headEnd type="none" w="sm" len="sm"/>
            <a:tailEnd type="none" w="sm" len="sm"/>
          </a:ln>
        </p:spPr>
      </p:cxnSp>
      <p:cxnSp>
        <p:nvCxnSpPr>
          <p:cNvPr id="37" name="Google Shape;37;p38"/>
          <p:cNvCxnSpPr/>
          <p:nvPr/>
        </p:nvCxnSpPr>
        <p:spPr>
          <a:xfrm rot="10800000" flipH="1">
            <a:off x="2006098" y="4267261"/>
            <a:ext cx="9108000" cy="14543"/>
          </a:xfrm>
          <a:prstGeom prst="straightConnector1">
            <a:avLst/>
          </a:prstGeom>
          <a:noFill/>
          <a:ln w="19050" cap="flat" cmpd="sng">
            <a:solidFill>
              <a:srgbClr val="E36C34"/>
            </a:solidFill>
            <a:prstDash val="solid"/>
            <a:miter lim="800000"/>
            <a:headEnd type="none" w="sm" len="sm"/>
            <a:tailEnd type="none" w="sm" len="sm"/>
          </a:ln>
        </p:spPr>
      </p:cxnSp>
      <p:cxnSp>
        <p:nvCxnSpPr>
          <p:cNvPr id="38" name="Google Shape;38;p38"/>
          <p:cNvCxnSpPr/>
          <p:nvPr/>
        </p:nvCxnSpPr>
        <p:spPr>
          <a:xfrm rot="10800000" flipH="1">
            <a:off x="2006098" y="4845084"/>
            <a:ext cx="9108000" cy="14543"/>
          </a:xfrm>
          <a:prstGeom prst="straightConnector1">
            <a:avLst/>
          </a:prstGeom>
          <a:noFill/>
          <a:ln w="19050" cap="flat" cmpd="sng">
            <a:solidFill>
              <a:srgbClr val="E36C34"/>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Navy">
  <p:cSld name="Phone Slide - Navy">
    <p:spTree>
      <p:nvGrpSpPr>
        <p:cNvPr id="1" name="Shape 92"/>
        <p:cNvGrpSpPr/>
        <p:nvPr/>
      </p:nvGrpSpPr>
      <p:grpSpPr>
        <a:xfrm>
          <a:off x="0" y="0"/>
          <a:ext cx="0" cy="0"/>
          <a:chOff x="0" y="0"/>
          <a:chExt cx="0" cy="0"/>
        </a:xfrm>
      </p:grpSpPr>
      <p:sp>
        <p:nvSpPr>
          <p:cNvPr id="93" name="Google Shape;93;p47"/>
          <p:cNvSpPr/>
          <p:nvPr/>
        </p:nvSpPr>
        <p:spPr>
          <a:xfrm rot="10800000" flipH="1">
            <a:off x="11357811" y="0"/>
            <a:ext cx="828040" cy="6858002"/>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47"/>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9636E"/>
              </a:buClr>
              <a:buSzPts val="3600"/>
              <a:buFont typeface="Arial"/>
              <a:buNone/>
              <a:defRPr sz="3600" b="1" i="0" u="none" strike="noStrike" cap="none">
                <a:solidFill>
                  <a:srgbClr val="C9636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5" name="Google Shape;95;p47"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96" name="Google Shape;96;p47"/>
          <p:cNvSpPr>
            <a:spLocks noGrp="1"/>
          </p:cNvSpPr>
          <p:nvPr>
            <p:ph type="pic" idx="2"/>
          </p:nvPr>
        </p:nvSpPr>
        <p:spPr>
          <a:xfrm>
            <a:off x="7735037" y="1373925"/>
            <a:ext cx="2444127" cy="4336988"/>
          </a:xfrm>
          <a:prstGeom prst="rect">
            <a:avLst/>
          </a:prstGeom>
          <a:solidFill>
            <a:srgbClr val="D8D8D8"/>
          </a:solidFill>
          <a:ln>
            <a:noFill/>
          </a:ln>
        </p:spPr>
      </p:sp>
      <p:sp>
        <p:nvSpPr>
          <p:cNvPr id="97" name="Google Shape;97;p47"/>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B3A5B"/>
              </a:buClr>
              <a:buSzPts val="2400"/>
              <a:buFont typeface="Arial"/>
              <a:buNone/>
              <a:defRPr sz="2400" b="0" i="0" u="none" strike="noStrike" cap="none">
                <a:solidFill>
                  <a:srgbClr val="0B3A5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8" name="Google Shape;98;p47"/>
          <p:cNvCxnSpPr/>
          <p:nvPr/>
        </p:nvCxnSpPr>
        <p:spPr>
          <a:xfrm>
            <a:off x="11661249" y="6578238"/>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99" name="Google Shape;99;p47"/>
          <p:cNvSpPr txBox="1"/>
          <p:nvPr/>
        </p:nvSpPr>
        <p:spPr>
          <a:xfrm rot="-5400000">
            <a:off x="9843004"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00"/>
        <p:cNvGrpSpPr/>
        <p:nvPr/>
      </p:nvGrpSpPr>
      <p:grpSpPr>
        <a:xfrm>
          <a:off x="0" y="0"/>
          <a:ext cx="0" cy="0"/>
          <a:chOff x="0" y="0"/>
          <a:chExt cx="0" cy="0"/>
        </a:xfrm>
      </p:grpSpPr>
      <p:sp>
        <p:nvSpPr>
          <p:cNvPr id="101" name="Google Shape;101;p48"/>
          <p:cNvSpPr>
            <a:spLocks noGrp="1"/>
          </p:cNvSpPr>
          <p:nvPr>
            <p:ph type="pic" idx="2"/>
          </p:nvPr>
        </p:nvSpPr>
        <p:spPr>
          <a:xfrm>
            <a:off x="0" y="-12469"/>
            <a:ext cx="12192000" cy="6870469"/>
          </a:xfrm>
          <a:prstGeom prst="rect">
            <a:avLst/>
          </a:prstGeom>
          <a:solidFill>
            <a:srgbClr val="BFBFBF"/>
          </a:solidFill>
          <a:ln>
            <a:noFill/>
          </a:ln>
        </p:spPr>
      </p:sp>
      <p:sp>
        <p:nvSpPr>
          <p:cNvPr id="102" name="Google Shape;102;p48"/>
          <p:cNvSpPr txBox="1">
            <a:spLocks noGrp="1"/>
          </p:cNvSpPr>
          <p:nvPr>
            <p:ph type="body" idx="1"/>
          </p:nvPr>
        </p:nvSpPr>
        <p:spPr>
          <a:xfrm>
            <a:off x="4063536" y="4333157"/>
            <a:ext cx="4064926" cy="577734"/>
          </a:xfrm>
          <a:prstGeom prst="rect">
            <a:avLst/>
          </a:prstGeom>
          <a:solidFill>
            <a:srgbClr val="E36C34"/>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8"/>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33547"/>
              </a:buClr>
              <a:buSzPts val="3000"/>
              <a:buFont typeface="Arial"/>
              <a:buNone/>
              <a:defRPr sz="30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11"/>
        <p:cNvGrpSpPr/>
        <p:nvPr/>
      </p:nvGrpSpPr>
      <p:grpSpPr>
        <a:xfrm>
          <a:off x="0" y="0"/>
          <a:ext cx="0" cy="0"/>
          <a:chOff x="0" y="0"/>
          <a:chExt cx="0" cy="0"/>
        </a:xfrm>
      </p:grpSpPr>
      <p:sp>
        <p:nvSpPr>
          <p:cNvPr id="112" name="Google Shape;112;p50"/>
          <p:cNvSpPr/>
          <p:nvPr/>
        </p:nvSpPr>
        <p:spPr>
          <a:xfrm>
            <a:off x="0" y="0"/>
            <a:ext cx="12192000" cy="6858001"/>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50"/>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14" name="Google Shape;114;p5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GB"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115" name="Google Shape;115;p50"/>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GB"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GB" sz="2400" b="1" i="0" u="none" strike="noStrike">
                <a:solidFill>
                  <a:schemeClr val="lt1"/>
                </a:solidFill>
                <a:latin typeface="Calibri"/>
                <a:ea typeface="Calibri"/>
                <a:cs typeface="Calibri"/>
                <a:sym typeface="Calibri"/>
              </a:rPr>
              <a:t>PROMOTE </a:t>
            </a:r>
            <a:r>
              <a:rPr lang="en-GB"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GB"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16" name="Google Shape;116;p5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17" name="Google Shape;117;p50"/>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18" name="Google Shape;118;p5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 </a:t>
            </a:r>
            <a:r>
              <a:rPr lang="en-GB" sz="2400" b="1">
                <a:solidFill>
                  <a:schemeClr val="lt1"/>
                </a:solidFill>
                <a:latin typeface="Calibri"/>
                <a:ea typeface="Calibri"/>
                <a:cs typeface="Calibri"/>
                <a:sym typeface="Calibri"/>
              </a:rPr>
              <a:t>PLEASE DELETE THIS INSTRUCTION SLIDE BEFORE PRESENTING FINAL PRESENTATION </a:t>
            </a:r>
            <a:r>
              <a:rPr lang="en-GB"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19" name="Google Shape;119;p5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ver 01">
  <p:cSld name="Cover 01">
    <p:spTree>
      <p:nvGrpSpPr>
        <p:cNvPr id="1" name="Shape 120"/>
        <p:cNvGrpSpPr/>
        <p:nvPr/>
      </p:nvGrpSpPr>
      <p:grpSpPr>
        <a:xfrm>
          <a:off x="0" y="0"/>
          <a:ext cx="0" cy="0"/>
          <a:chOff x="0" y="0"/>
          <a:chExt cx="0" cy="0"/>
        </a:xfrm>
      </p:grpSpPr>
      <p:sp>
        <p:nvSpPr>
          <p:cNvPr id="121" name="Google Shape;121;p51"/>
          <p:cNvSpPr/>
          <p:nvPr/>
        </p:nvSpPr>
        <p:spPr>
          <a:xfrm>
            <a:off x="0" y="4006900"/>
            <a:ext cx="4883406" cy="2433658"/>
          </a:xfrm>
          <a:prstGeom prst="rect">
            <a:avLst/>
          </a:prstGeom>
          <a:solidFill>
            <a:srgbClr val="C9636E"/>
          </a:solidFill>
          <a:ln>
            <a:noFill/>
          </a:ln>
        </p:spPr>
        <p:txBody>
          <a:bodyPr spcFirstLastPara="1" wrap="square" lIns="49325" tIns="24650" rIns="49325" bIns="24650" anchor="ctr" anchorCtr="0">
            <a:noAutofit/>
          </a:bodyPr>
          <a:lstStyle/>
          <a:p>
            <a:pPr marL="0" marR="0" lvl="0" indent="0" algn="l" rtl="0">
              <a:spcBef>
                <a:spcPts val="0"/>
              </a:spcBef>
              <a:spcAft>
                <a:spcPts val="0"/>
              </a:spcAft>
              <a:buNone/>
            </a:pPr>
            <a:endParaRPr sz="529">
              <a:solidFill>
                <a:schemeClr val="lt1"/>
              </a:solidFill>
              <a:latin typeface="Calibri"/>
              <a:ea typeface="Calibri"/>
              <a:cs typeface="Calibri"/>
              <a:sym typeface="Calibri"/>
            </a:endParaRPr>
          </a:p>
        </p:txBody>
      </p:sp>
      <p:pic>
        <p:nvPicPr>
          <p:cNvPr id="122" name="Google Shape;122;p51"/>
          <p:cNvPicPr preferRelativeResize="0"/>
          <p:nvPr/>
        </p:nvPicPr>
        <p:blipFill rotWithShape="1">
          <a:blip r:embed="rId2">
            <a:alphaModFix/>
          </a:blip>
          <a:srcRect/>
          <a:stretch/>
        </p:blipFill>
        <p:spPr>
          <a:xfrm>
            <a:off x="9562531" y="6188703"/>
            <a:ext cx="2054262" cy="457426"/>
          </a:xfrm>
          <a:prstGeom prst="rect">
            <a:avLst/>
          </a:prstGeom>
          <a:noFill/>
          <a:ln>
            <a:noFill/>
          </a:ln>
        </p:spPr>
      </p:pic>
      <p:sp>
        <p:nvSpPr>
          <p:cNvPr id="123" name="Google Shape;123;p51"/>
          <p:cNvSpPr>
            <a:spLocks noGrp="1"/>
          </p:cNvSpPr>
          <p:nvPr>
            <p:ph type="pic" idx="2"/>
          </p:nvPr>
        </p:nvSpPr>
        <p:spPr>
          <a:xfrm>
            <a:off x="0" y="1821716"/>
            <a:ext cx="12192000" cy="4102976"/>
          </a:xfrm>
          <a:prstGeom prst="rect">
            <a:avLst/>
          </a:prstGeom>
          <a:solidFill>
            <a:srgbClr val="D8D8D8"/>
          </a:solidFill>
          <a:ln>
            <a:noFill/>
          </a:ln>
        </p:spPr>
      </p:sp>
      <p:pic>
        <p:nvPicPr>
          <p:cNvPr id="124" name="Google Shape;124;p51"/>
          <p:cNvPicPr preferRelativeResize="0"/>
          <p:nvPr/>
        </p:nvPicPr>
        <p:blipFill rotWithShape="1">
          <a:blip r:embed="rId3">
            <a:alphaModFix/>
          </a:blip>
          <a:srcRect/>
          <a:stretch/>
        </p:blipFill>
        <p:spPr>
          <a:xfrm>
            <a:off x="358685" y="290843"/>
            <a:ext cx="4551245" cy="132636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ver 02">
  <p:cSld name="Cover 02">
    <p:spTree>
      <p:nvGrpSpPr>
        <p:cNvPr id="1" name="Shape 125"/>
        <p:cNvGrpSpPr/>
        <p:nvPr/>
      </p:nvGrpSpPr>
      <p:grpSpPr>
        <a:xfrm>
          <a:off x="0" y="0"/>
          <a:ext cx="0" cy="0"/>
          <a:chOff x="0" y="0"/>
          <a:chExt cx="0" cy="0"/>
        </a:xfrm>
      </p:grpSpPr>
      <p:pic>
        <p:nvPicPr>
          <p:cNvPr id="126" name="Google Shape;126;p52"/>
          <p:cNvPicPr preferRelativeResize="0"/>
          <p:nvPr/>
        </p:nvPicPr>
        <p:blipFill rotWithShape="1">
          <a:blip r:embed="rId2">
            <a:alphaModFix/>
          </a:blip>
          <a:srcRect/>
          <a:stretch/>
        </p:blipFill>
        <p:spPr>
          <a:xfrm>
            <a:off x="500106" y="6030484"/>
            <a:ext cx="2054262" cy="457426"/>
          </a:xfrm>
          <a:prstGeom prst="rect">
            <a:avLst/>
          </a:prstGeom>
          <a:noFill/>
          <a:ln>
            <a:noFill/>
          </a:ln>
        </p:spPr>
      </p:pic>
      <p:sp>
        <p:nvSpPr>
          <p:cNvPr id="127" name="Google Shape;127;p52"/>
          <p:cNvSpPr>
            <a:spLocks noGrp="1"/>
          </p:cNvSpPr>
          <p:nvPr>
            <p:ph type="pic" idx="2"/>
          </p:nvPr>
        </p:nvSpPr>
        <p:spPr>
          <a:xfrm>
            <a:off x="0" y="1841863"/>
            <a:ext cx="12192000" cy="3973272"/>
          </a:xfrm>
          <a:prstGeom prst="rect">
            <a:avLst/>
          </a:prstGeom>
          <a:solidFill>
            <a:srgbClr val="BFBFBF"/>
          </a:solidFill>
          <a:ln>
            <a:noFill/>
          </a:ln>
        </p:spPr>
      </p:sp>
      <p:pic>
        <p:nvPicPr>
          <p:cNvPr id="128" name="Google Shape;128;p52"/>
          <p:cNvPicPr preferRelativeResize="0"/>
          <p:nvPr/>
        </p:nvPicPr>
        <p:blipFill rotWithShape="1">
          <a:blip r:embed="rId3">
            <a:alphaModFix/>
          </a:blip>
          <a:srcRect/>
          <a:stretch/>
        </p:blipFill>
        <p:spPr>
          <a:xfrm>
            <a:off x="358685" y="290843"/>
            <a:ext cx="4551245" cy="132636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verview/Intro - Navy ">
  <p:cSld name="Overview/Intro - Navy ">
    <p:spTree>
      <p:nvGrpSpPr>
        <p:cNvPr id="1" name="Shape 129"/>
        <p:cNvGrpSpPr/>
        <p:nvPr/>
      </p:nvGrpSpPr>
      <p:grpSpPr>
        <a:xfrm>
          <a:off x="0" y="0"/>
          <a:ext cx="0" cy="0"/>
          <a:chOff x="0" y="0"/>
          <a:chExt cx="0" cy="0"/>
        </a:xfrm>
      </p:grpSpPr>
      <p:sp>
        <p:nvSpPr>
          <p:cNvPr id="130" name="Google Shape;130;p53"/>
          <p:cNvSpPr/>
          <p:nvPr/>
        </p:nvSpPr>
        <p:spPr>
          <a:xfrm>
            <a:off x="2167324" y="772371"/>
            <a:ext cx="9503744" cy="5063164"/>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131" name="Google Shape;131;p53"/>
          <p:cNvSpPr>
            <a:spLocks noGrp="1"/>
          </p:cNvSpPr>
          <p:nvPr>
            <p:ph type="pic" idx="2"/>
          </p:nvPr>
        </p:nvSpPr>
        <p:spPr>
          <a:xfrm>
            <a:off x="388401" y="385460"/>
            <a:ext cx="4107750" cy="6087079"/>
          </a:xfrm>
          <a:prstGeom prst="rect">
            <a:avLst/>
          </a:prstGeom>
          <a:solidFill>
            <a:srgbClr val="BFBFBF"/>
          </a:solidFill>
          <a:ln>
            <a:noFill/>
          </a:ln>
        </p:spPr>
      </p:sp>
      <p:sp>
        <p:nvSpPr>
          <p:cNvPr id="132" name="Google Shape;132;p5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Photo Slide 02 - Navy">
  <p:cSld name="Quote/Photo Slide 02 - Navy">
    <p:spTree>
      <p:nvGrpSpPr>
        <p:cNvPr id="1" name="Shape 133"/>
        <p:cNvGrpSpPr/>
        <p:nvPr/>
      </p:nvGrpSpPr>
      <p:grpSpPr>
        <a:xfrm>
          <a:off x="0" y="0"/>
          <a:ext cx="0" cy="0"/>
          <a:chOff x="0" y="0"/>
          <a:chExt cx="0" cy="0"/>
        </a:xfrm>
      </p:grpSpPr>
      <p:sp>
        <p:nvSpPr>
          <p:cNvPr id="134" name="Google Shape;134;p54"/>
          <p:cNvSpPr/>
          <p:nvPr/>
        </p:nvSpPr>
        <p:spPr>
          <a:xfrm rot="-5400000">
            <a:off x="4192375" y="-642572"/>
            <a:ext cx="3807250" cy="812984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54"/>
          <p:cNvSpPr txBox="1">
            <a:spLocks noGrp="1"/>
          </p:cNvSpPr>
          <p:nvPr>
            <p:ph type="body" idx="1"/>
          </p:nvPr>
        </p:nvSpPr>
        <p:spPr>
          <a:xfrm>
            <a:off x="4063536" y="4285031"/>
            <a:ext cx="4064926" cy="577734"/>
          </a:xfrm>
          <a:prstGeom prst="rect">
            <a:avLst/>
          </a:prstGeom>
          <a:solidFill>
            <a:srgbClr val="E1A44A"/>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54"/>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54"/>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079821"/>
            <a:ext cx="4795157" cy="69735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316A14A1-C4FA-D75B-A633-715F2313B47A}"/>
              </a:ext>
            </a:extLst>
          </p:cNvPr>
          <p:cNvSpPr>
            <a:spLocks noGrp="1"/>
          </p:cNvSpPr>
          <p:nvPr>
            <p:ph type="pic" sz="quarter" idx="11"/>
          </p:nvPr>
        </p:nvSpPr>
        <p:spPr>
          <a:xfrm>
            <a:off x="0" y="1291776"/>
            <a:ext cx="12192000" cy="3977264"/>
          </a:xfrm>
          <a:custGeom>
            <a:avLst/>
            <a:gdLst>
              <a:gd name="connsiteX0" fmla="*/ 0 w 12192000"/>
              <a:gd name="connsiteY0" fmla="*/ 0 h 3977264"/>
              <a:gd name="connsiteX1" fmla="*/ 12192000 w 12192000"/>
              <a:gd name="connsiteY1" fmla="*/ 0 h 3977264"/>
              <a:gd name="connsiteX2" fmla="*/ 12192000 w 12192000"/>
              <a:gd name="connsiteY2" fmla="*/ 377184 h 3977264"/>
              <a:gd name="connsiteX3" fmla="*/ 12192000 w 12192000"/>
              <a:gd name="connsiteY3" fmla="*/ 2874714 h 3977264"/>
              <a:gd name="connsiteX4" fmla="*/ 12192000 w 12192000"/>
              <a:gd name="connsiteY4" fmla="*/ 3817808 h 3977264"/>
              <a:gd name="connsiteX5" fmla="*/ 12192000 w 12192000"/>
              <a:gd name="connsiteY5" fmla="*/ 3977264 h 3977264"/>
              <a:gd name="connsiteX6" fmla="*/ 12191999 w 12192000"/>
              <a:gd name="connsiteY6" fmla="*/ 3977264 h 3977264"/>
              <a:gd name="connsiteX7" fmla="*/ 12191999 w 12192000"/>
              <a:gd name="connsiteY7" fmla="*/ 3788045 h 3977264"/>
              <a:gd name="connsiteX8" fmla="*/ 7396842 w 12192000"/>
              <a:gd name="connsiteY8" fmla="*/ 3788045 h 3977264"/>
              <a:gd name="connsiteX9" fmla="*/ 7396842 w 12192000"/>
              <a:gd name="connsiteY9" fmla="*/ 3977264 h 3977264"/>
              <a:gd name="connsiteX10" fmla="*/ 1 w 12192000"/>
              <a:gd name="connsiteY10" fmla="*/ 3977264 h 3977264"/>
              <a:gd name="connsiteX11" fmla="*/ 1 w 12192000"/>
              <a:gd name="connsiteY11" fmla="*/ 1900014 h 3977264"/>
              <a:gd name="connsiteX12" fmla="*/ 0 w 12192000"/>
              <a:gd name="connsiteY12" fmla="*/ 1900014 h 3977264"/>
              <a:gd name="connsiteX13" fmla="*/ 0 w 12192000"/>
              <a:gd name="connsiteY13" fmla="*/ 956920 h 3977264"/>
              <a:gd name="connsiteX14" fmla="*/ 0 w 12192000"/>
              <a:gd name="connsiteY14" fmla="*/ 377184 h 39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977264">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195433"/>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438326"/>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3" name="Picture 2">
            <a:extLst>
              <a:ext uri="{FF2B5EF4-FFF2-40B4-BE49-F238E27FC236}">
                <a16:creationId xmlns:a16="http://schemas.microsoft.com/office/drawing/2014/main" id="{C58B605E-4884-E905-205E-DA3A5CB4DD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1433" y="5838468"/>
            <a:ext cx="9926230" cy="972640"/>
          </a:xfrm>
          <a:prstGeom prst="rect">
            <a:avLst/>
          </a:prstGeom>
        </p:spPr>
      </p:pic>
      <p:pic>
        <p:nvPicPr>
          <p:cNvPr id="4" name="Picture 3">
            <a:extLst>
              <a:ext uri="{FF2B5EF4-FFF2-40B4-BE49-F238E27FC236}">
                <a16:creationId xmlns:a16="http://schemas.microsoft.com/office/drawing/2014/main" id="{DAA52E38-8F9C-7038-1D90-B2701700A1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84771" y="271218"/>
            <a:ext cx="2774184" cy="808476"/>
          </a:xfrm>
          <a:prstGeom prst="rect">
            <a:avLst/>
          </a:prstGeom>
        </p:spPr>
      </p:pic>
    </p:spTree>
    <p:extLst>
      <p:ext uri="{BB962C8B-B14F-4D97-AF65-F5344CB8AC3E}">
        <p14:creationId xmlns:p14="http://schemas.microsoft.com/office/powerpoint/2010/main" val="2545432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Cover 02">
  <p:cSld name="2_Cover 02">
    <p:spTree>
      <p:nvGrpSpPr>
        <p:cNvPr id="1" name="Shape 12"/>
        <p:cNvGrpSpPr/>
        <p:nvPr/>
      </p:nvGrpSpPr>
      <p:grpSpPr>
        <a:xfrm>
          <a:off x="0" y="0"/>
          <a:ext cx="0" cy="0"/>
          <a:chOff x="0" y="0"/>
          <a:chExt cx="0" cy="0"/>
        </a:xfrm>
      </p:grpSpPr>
      <p:sp>
        <p:nvSpPr>
          <p:cNvPr id="13" name="Google Shape;13;p25"/>
          <p:cNvSpPr>
            <a:spLocks noGrp="1"/>
          </p:cNvSpPr>
          <p:nvPr>
            <p:ph type="pic" idx="2"/>
          </p:nvPr>
        </p:nvSpPr>
        <p:spPr>
          <a:xfrm>
            <a:off x="482600" y="1562099"/>
            <a:ext cx="2095500" cy="3733801"/>
          </a:xfrm>
          <a:prstGeom prst="rect">
            <a:avLst/>
          </a:prstGeom>
          <a:solidFill>
            <a:srgbClr val="BFBFBF"/>
          </a:solidFill>
          <a:ln>
            <a:noFill/>
          </a:ln>
        </p:spPr>
        <p:txBody>
          <a:bodyPr/>
          <a:lstStyle/>
          <a:p>
            <a:endParaRPr lang="de-DE"/>
          </a:p>
        </p:txBody>
      </p:sp>
      <p:sp>
        <p:nvSpPr>
          <p:cNvPr id="14" name="Google Shape;14;p25"/>
          <p:cNvSpPr>
            <a:spLocks noGrp="1"/>
          </p:cNvSpPr>
          <p:nvPr>
            <p:ph type="pic" idx="3"/>
          </p:nvPr>
        </p:nvSpPr>
        <p:spPr>
          <a:xfrm>
            <a:off x="2781300" y="1562099"/>
            <a:ext cx="2095500" cy="3733801"/>
          </a:xfrm>
          <a:prstGeom prst="rect">
            <a:avLst/>
          </a:prstGeom>
          <a:solidFill>
            <a:srgbClr val="BFBFBF"/>
          </a:solidFill>
          <a:ln>
            <a:noFill/>
          </a:ln>
        </p:spPr>
        <p:txBody>
          <a:bodyPr/>
          <a:lstStyle/>
          <a:p>
            <a:endParaRPr lang="de-DE"/>
          </a:p>
        </p:txBody>
      </p:sp>
      <p:sp>
        <p:nvSpPr>
          <p:cNvPr id="15" name="Google Shape;15;p25"/>
          <p:cNvSpPr>
            <a:spLocks noGrp="1"/>
          </p:cNvSpPr>
          <p:nvPr>
            <p:ph type="pic" idx="4"/>
          </p:nvPr>
        </p:nvSpPr>
        <p:spPr>
          <a:xfrm>
            <a:off x="5080000" y="1562099"/>
            <a:ext cx="2095500" cy="3733801"/>
          </a:xfrm>
          <a:prstGeom prst="rect">
            <a:avLst/>
          </a:prstGeom>
          <a:solidFill>
            <a:srgbClr val="BFBFBF"/>
          </a:solidFill>
          <a:ln>
            <a:noFill/>
          </a:ln>
        </p:spPr>
        <p:txBody>
          <a:bodyPr/>
          <a:lstStyle/>
          <a:p>
            <a:endParaRPr lang="de-DE"/>
          </a:p>
        </p:txBody>
      </p:sp>
      <p:sp>
        <p:nvSpPr>
          <p:cNvPr id="16" name="Google Shape;16;p25"/>
          <p:cNvSpPr>
            <a:spLocks noGrp="1"/>
          </p:cNvSpPr>
          <p:nvPr>
            <p:ph type="pic" idx="5"/>
          </p:nvPr>
        </p:nvSpPr>
        <p:spPr>
          <a:xfrm>
            <a:off x="7378700" y="1562099"/>
            <a:ext cx="2095500" cy="3733801"/>
          </a:xfrm>
          <a:prstGeom prst="rect">
            <a:avLst/>
          </a:prstGeom>
          <a:solidFill>
            <a:srgbClr val="BFBFBF"/>
          </a:solidFill>
          <a:ln>
            <a:noFill/>
          </a:ln>
        </p:spPr>
        <p:txBody>
          <a:bodyPr/>
          <a:lstStyle/>
          <a:p>
            <a:endParaRPr lang="de-DE"/>
          </a:p>
        </p:txBody>
      </p:sp>
      <p:sp>
        <p:nvSpPr>
          <p:cNvPr id="17" name="Google Shape;17;p25"/>
          <p:cNvSpPr>
            <a:spLocks noGrp="1"/>
          </p:cNvSpPr>
          <p:nvPr>
            <p:ph type="pic" idx="6"/>
          </p:nvPr>
        </p:nvSpPr>
        <p:spPr>
          <a:xfrm>
            <a:off x="9677400" y="1562099"/>
            <a:ext cx="2095500" cy="3733801"/>
          </a:xfrm>
          <a:prstGeom prst="rect">
            <a:avLst/>
          </a:prstGeom>
          <a:solidFill>
            <a:srgbClr val="BFBFBF"/>
          </a:solidFill>
          <a:ln>
            <a:noFill/>
          </a:ln>
        </p:spPr>
        <p:txBody>
          <a:bodyPr/>
          <a:lstStyle/>
          <a:p>
            <a:endParaRPr lang="de-DE"/>
          </a:p>
        </p:txBody>
      </p:sp>
      <p:pic>
        <p:nvPicPr>
          <p:cNvPr id="18" name="Google Shape;18;p25"/>
          <p:cNvPicPr preferRelativeResize="0"/>
          <p:nvPr/>
        </p:nvPicPr>
        <p:blipFill rotWithShape="1">
          <a:blip r:embed="rId2">
            <a:alphaModFix/>
          </a:blip>
          <a:srcRect/>
          <a:stretch/>
        </p:blipFill>
        <p:spPr>
          <a:xfrm>
            <a:off x="694879" y="5885360"/>
            <a:ext cx="9926230" cy="972640"/>
          </a:xfrm>
          <a:prstGeom prst="rect">
            <a:avLst/>
          </a:prstGeom>
          <a:noFill/>
          <a:ln>
            <a:noFill/>
          </a:ln>
        </p:spPr>
      </p:pic>
      <p:pic>
        <p:nvPicPr>
          <p:cNvPr id="19" name="Google Shape;19;p25"/>
          <p:cNvPicPr preferRelativeResize="0"/>
          <p:nvPr/>
        </p:nvPicPr>
        <p:blipFill rotWithShape="1">
          <a:blip r:embed="rId3">
            <a:alphaModFix/>
          </a:blip>
          <a:srcRect/>
          <a:stretch/>
        </p:blipFill>
        <p:spPr>
          <a:xfrm>
            <a:off x="8784771" y="375114"/>
            <a:ext cx="2774184" cy="808476"/>
          </a:xfrm>
          <a:prstGeom prst="rect">
            <a:avLst/>
          </a:prstGeom>
          <a:noFill/>
          <a:ln>
            <a:noFill/>
          </a:ln>
        </p:spPr>
      </p:pic>
    </p:spTree>
    <p:extLst>
      <p:ext uri="{BB962C8B-B14F-4D97-AF65-F5344CB8AC3E}">
        <p14:creationId xmlns:p14="http://schemas.microsoft.com/office/powerpoint/2010/main" val="1469647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AFA"/>
          </a:solidFill>
          <a:ln/>
        </p:spPr>
        <p:txBody>
          <a:bodyPr/>
          <a:lstStyle/>
          <a:p>
            <a:endParaRPr lang="de-DE" sz="1167"/>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1132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 Navy">
  <p:cSld name="Divider - Navy">
    <p:spTree>
      <p:nvGrpSpPr>
        <p:cNvPr id="1" name="Shape 39"/>
        <p:cNvGrpSpPr/>
        <p:nvPr/>
      </p:nvGrpSpPr>
      <p:grpSpPr>
        <a:xfrm>
          <a:off x="0" y="0"/>
          <a:ext cx="0" cy="0"/>
          <a:chOff x="0" y="0"/>
          <a:chExt cx="0" cy="0"/>
        </a:xfrm>
      </p:grpSpPr>
      <p:sp>
        <p:nvSpPr>
          <p:cNvPr id="40" name="Google Shape;40;p39"/>
          <p:cNvSpPr/>
          <p:nvPr/>
        </p:nvSpPr>
        <p:spPr>
          <a:xfrm>
            <a:off x="6982690" y="527858"/>
            <a:ext cx="4721156" cy="5802284"/>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41" name="Google Shape;41;p39"/>
          <p:cNvSpPr txBox="1">
            <a:spLocks noGrp="1"/>
          </p:cNvSpPr>
          <p:nvPr>
            <p:ph type="body" idx="1"/>
          </p:nvPr>
        </p:nvSpPr>
        <p:spPr>
          <a:xfrm>
            <a:off x="7276362" y="54323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0"/>
              <a:buFont typeface="Arial"/>
              <a:buNone/>
              <a:defRPr sz="1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39"/>
          <p:cNvSpPr>
            <a:spLocks noGrp="1"/>
          </p:cNvSpPr>
          <p:nvPr>
            <p:ph type="pic" idx="2"/>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Navy">
  <p:cSld name="Text Slide 01 - Navy">
    <p:spTree>
      <p:nvGrpSpPr>
        <p:cNvPr id="1" name="Shape 43"/>
        <p:cNvGrpSpPr/>
        <p:nvPr/>
      </p:nvGrpSpPr>
      <p:grpSpPr>
        <a:xfrm>
          <a:off x="0" y="0"/>
          <a:ext cx="0" cy="0"/>
          <a:chOff x="0" y="0"/>
          <a:chExt cx="0" cy="0"/>
        </a:xfrm>
      </p:grpSpPr>
      <p:sp>
        <p:nvSpPr>
          <p:cNvPr id="44" name="Google Shape;44;p40"/>
          <p:cNvSpPr/>
          <p:nvPr/>
        </p:nvSpPr>
        <p:spPr>
          <a:xfrm rot="-5400000">
            <a:off x="2667000" y="-2667000"/>
            <a:ext cx="6858001" cy="1219199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40"/>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46" name="Google Shape;46;p40"/>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36C34"/>
              </a:buClr>
              <a:buSzPts val="3600"/>
              <a:buFont typeface="Arial"/>
              <a:buNone/>
              <a:defRPr sz="36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40"/>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8" name="Google Shape;48;p40"/>
          <p:cNvCxnSpPr/>
          <p:nvPr/>
        </p:nvCxnSpPr>
        <p:spPr>
          <a:xfrm>
            <a:off x="11661249" y="6578238"/>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49" name="Google Shape;49;p40"/>
          <p:cNvSpPr txBox="1"/>
          <p:nvPr/>
        </p:nvSpPr>
        <p:spPr>
          <a:xfrm rot="-5400000">
            <a:off x="9843004"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Laptop Slide - Navy">
  <p:cSld name="Laptop Slide - Navy">
    <p:spTree>
      <p:nvGrpSpPr>
        <p:cNvPr id="1" name="Shape 50"/>
        <p:cNvGrpSpPr/>
        <p:nvPr/>
      </p:nvGrpSpPr>
      <p:grpSpPr>
        <a:xfrm>
          <a:off x="0" y="0"/>
          <a:ext cx="0" cy="0"/>
          <a:chOff x="0" y="0"/>
          <a:chExt cx="0" cy="0"/>
        </a:xfrm>
      </p:grpSpPr>
      <p:pic>
        <p:nvPicPr>
          <p:cNvPr id="51" name="Google Shape;51;p41"/>
          <p:cNvPicPr preferRelativeResize="0"/>
          <p:nvPr/>
        </p:nvPicPr>
        <p:blipFill rotWithShape="1">
          <a:blip r:embed="rId2">
            <a:alphaModFix/>
          </a:blip>
          <a:srcRect l="-18315" t="15976" r="29196" b="11083"/>
          <a:stretch/>
        </p:blipFill>
        <p:spPr>
          <a:xfrm flipH="1">
            <a:off x="812090" y="1837630"/>
            <a:ext cx="7881344" cy="5020370"/>
          </a:xfrm>
          <a:prstGeom prst="rect">
            <a:avLst/>
          </a:prstGeom>
          <a:noFill/>
          <a:ln>
            <a:noFill/>
          </a:ln>
        </p:spPr>
      </p:pic>
      <p:sp>
        <p:nvSpPr>
          <p:cNvPr id="52" name="Google Shape;52;p41"/>
          <p:cNvSpPr>
            <a:spLocks noGrp="1"/>
          </p:cNvSpPr>
          <p:nvPr>
            <p:ph type="pic" idx="2"/>
          </p:nvPr>
        </p:nvSpPr>
        <p:spPr>
          <a:xfrm>
            <a:off x="838567" y="2042830"/>
            <a:ext cx="4791696" cy="3654558"/>
          </a:xfrm>
          <a:prstGeom prst="rect">
            <a:avLst/>
          </a:prstGeom>
          <a:solidFill>
            <a:srgbClr val="D8D8D8"/>
          </a:solidFill>
          <a:ln>
            <a:noFill/>
          </a:ln>
        </p:spPr>
      </p:sp>
      <p:sp>
        <p:nvSpPr>
          <p:cNvPr id="53" name="Google Shape;53;p41"/>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36C34"/>
              </a:buClr>
              <a:buSzPts val="3600"/>
              <a:buFont typeface="Arial"/>
              <a:buNone/>
              <a:defRPr sz="36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1"/>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1"/>
          <p:cNvSpPr/>
          <p:nvPr/>
        </p:nvSpPr>
        <p:spPr>
          <a:xfrm rot="10800000" flipH="1">
            <a:off x="0" y="0"/>
            <a:ext cx="847493" cy="6858002"/>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6" name="Google Shape;56;p41"/>
          <p:cNvCxnSpPr/>
          <p:nvPr/>
        </p:nvCxnSpPr>
        <p:spPr>
          <a:xfrm>
            <a:off x="319172" y="6535423"/>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57" name="Google Shape;57;p41"/>
          <p:cNvSpPr txBox="1"/>
          <p:nvPr/>
        </p:nvSpPr>
        <p:spPr>
          <a:xfrm rot="-5400000">
            <a:off x="-1499073" y="4502834"/>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03 - Navy">
  <p:cSld name="Text Slide 03 - Navy">
    <p:spTree>
      <p:nvGrpSpPr>
        <p:cNvPr id="1" name="Shape 58"/>
        <p:cNvGrpSpPr/>
        <p:nvPr/>
      </p:nvGrpSpPr>
      <p:grpSpPr>
        <a:xfrm>
          <a:off x="0" y="0"/>
          <a:ext cx="0" cy="0"/>
          <a:chOff x="0" y="0"/>
          <a:chExt cx="0" cy="0"/>
        </a:xfrm>
      </p:grpSpPr>
      <p:sp>
        <p:nvSpPr>
          <p:cNvPr id="59" name="Google Shape;59;p42"/>
          <p:cNvSpPr/>
          <p:nvPr/>
        </p:nvSpPr>
        <p:spPr>
          <a:xfrm rot="-5400000">
            <a:off x="2667000" y="-2667000"/>
            <a:ext cx="6858001" cy="1219199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42"/>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61" name="Google Shape;61;p4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4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3" name="Google Shape;63;p42"/>
          <p:cNvCxnSpPr/>
          <p:nvPr/>
        </p:nvCxnSpPr>
        <p:spPr>
          <a:xfrm>
            <a:off x="11661249" y="6578238"/>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64" name="Google Shape;64;p42"/>
          <p:cNvSpPr txBox="1"/>
          <p:nvPr/>
        </p:nvSpPr>
        <p:spPr>
          <a:xfrm rot="-5400000">
            <a:off x="9843004"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Navy">
  <p:cSld name="Bullet Point x3 slide with photo - Navy">
    <p:spTree>
      <p:nvGrpSpPr>
        <p:cNvPr id="1" name="Shape 65"/>
        <p:cNvGrpSpPr/>
        <p:nvPr/>
      </p:nvGrpSpPr>
      <p:grpSpPr>
        <a:xfrm>
          <a:off x="0" y="0"/>
          <a:ext cx="0" cy="0"/>
          <a:chOff x="0" y="0"/>
          <a:chExt cx="0" cy="0"/>
        </a:xfrm>
      </p:grpSpPr>
      <p:sp>
        <p:nvSpPr>
          <p:cNvPr id="66" name="Google Shape;66;p43"/>
          <p:cNvSpPr/>
          <p:nvPr/>
        </p:nvSpPr>
        <p:spPr>
          <a:xfrm>
            <a:off x="0" y="16329"/>
            <a:ext cx="4780547" cy="6858000"/>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4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E36C34"/>
              </a:buClr>
              <a:buSzPts val="2400"/>
              <a:buFont typeface="Arial"/>
              <a:buNone/>
              <a:defRPr sz="24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43"/>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43"/>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43"/>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E36C34"/>
              </a:buClr>
              <a:buSzPts val="2400"/>
              <a:buFont typeface="Arial"/>
              <a:buNone/>
              <a:defRPr sz="24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43"/>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43"/>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E36C34"/>
              </a:buClr>
              <a:buSzPts val="2400"/>
              <a:buFont typeface="Arial"/>
              <a:buNone/>
              <a:defRPr sz="24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43"/>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43"/>
          <p:cNvSpPr>
            <a:spLocks noGrp="1"/>
          </p:cNvSpPr>
          <p:nvPr>
            <p:ph type="pic" idx="8"/>
          </p:nvPr>
        </p:nvSpPr>
        <p:spPr>
          <a:xfrm>
            <a:off x="-48344" y="0"/>
            <a:ext cx="3570477" cy="6858000"/>
          </a:xfrm>
          <a:prstGeom prst="rect">
            <a:avLst/>
          </a:prstGeom>
          <a:solidFill>
            <a:srgbClr val="D8D8D8"/>
          </a:solidFill>
          <a:ln>
            <a:noFill/>
          </a:ln>
        </p:spPr>
      </p:sp>
      <p:sp>
        <p:nvSpPr>
          <p:cNvPr id="75" name="Google Shape;75;p43"/>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43"/>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 Navy">
  <p:cSld name="Photo Slide - Navy">
    <p:spTree>
      <p:nvGrpSpPr>
        <p:cNvPr id="1" name="Shape 77"/>
        <p:cNvGrpSpPr/>
        <p:nvPr/>
      </p:nvGrpSpPr>
      <p:grpSpPr>
        <a:xfrm>
          <a:off x="0" y="0"/>
          <a:ext cx="0" cy="0"/>
          <a:chOff x="0" y="0"/>
          <a:chExt cx="0" cy="0"/>
        </a:xfrm>
      </p:grpSpPr>
      <p:sp>
        <p:nvSpPr>
          <p:cNvPr id="78" name="Google Shape;78;p44"/>
          <p:cNvSpPr/>
          <p:nvPr/>
        </p:nvSpPr>
        <p:spPr>
          <a:xfrm>
            <a:off x="0" y="-1"/>
            <a:ext cx="6096000" cy="6844027"/>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44"/>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44"/>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44"/>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2 - Navy">
  <p:cSld name="Text Slide 02 - Navy">
    <p:spTree>
      <p:nvGrpSpPr>
        <p:cNvPr id="1" name="Shape 82"/>
        <p:cNvGrpSpPr/>
        <p:nvPr/>
      </p:nvGrpSpPr>
      <p:grpSpPr>
        <a:xfrm>
          <a:off x="0" y="0"/>
          <a:ext cx="0" cy="0"/>
          <a:chOff x="0" y="0"/>
          <a:chExt cx="0" cy="0"/>
        </a:xfrm>
      </p:grpSpPr>
      <p:sp>
        <p:nvSpPr>
          <p:cNvPr id="83" name="Google Shape;83;p45"/>
          <p:cNvSpPr/>
          <p:nvPr/>
        </p:nvSpPr>
        <p:spPr>
          <a:xfrm rot="-5400000">
            <a:off x="5088466" y="-5088468"/>
            <a:ext cx="2015069" cy="1219199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4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4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Photo Slide 01 - Navy">
  <p:cSld name="Quote/Photo Slide 01 - Navy">
    <p:spTree>
      <p:nvGrpSpPr>
        <p:cNvPr id="1" name="Shape 86"/>
        <p:cNvGrpSpPr/>
        <p:nvPr/>
      </p:nvGrpSpPr>
      <p:grpSpPr>
        <a:xfrm>
          <a:off x="0" y="0"/>
          <a:ext cx="0" cy="0"/>
          <a:chOff x="0" y="0"/>
          <a:chExt cx="0" cy="0"/>
        </a:xfrm>
      </p:grpSpPr>
      <p:sp>
        <p:nvSpPr>
          <p:cNvPr id="87" name="Google Shape;87;p46"/>
          <p:cNvSpPr/>
          <p:nvPr/>
        </p:nvSpPr>
        <p:spPr>
          <a:xfrm rot="-5400000">
            <a:off x="2667000" y="-2667000"/>
            <a:ext cx="6858001" cy="1219199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46"/>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89" name="Google Shape;89;p46"/>
          <p:cNvSpPr>
            <a:spLocks noGrp="1"/>
          </p:cNvSpPr>
          <p:nvPr>
            <p:ph type="pic" idx="2"/>
          </p:nvPr>
        </p:nvSpPr>
        <p:spPr>
          <a:xfrm>
            <a:off x="799128" y="746272"/>
            <a:ext cx="10203652" cy="5365455"/>
          </a:xfrm>
          <a:prstGeom prst="rect">
            <a:avLst/>
          </a:prstGeom>
          <a:solidFill>
            <a:srgbClr val="BFBFBF"/>
          </a:solidFill>
          <a:ln>
            <a:noFill/>
          </a:ln>
        </p:spPr>
      </p:sp>
      <p:cxnSp>
        <p:nvCxnSpPr>
          <p:cNvPr id="90" name="Google Shape;90;p46"/>
          <p:cNvCxnSpPr/>
          <p:nvPr/>
        </p:nvCxnSpPr>
        <p:spPr>
          <a:xfrm>
            <a:off x="11661249" y="6578238"/>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91" name="Google Shape;91;p46"/>
          <p:cNvSpPr txBox="1"/>
          <p:nvPr/>
        </p:nvSpPr>
        <p:spPr>
          <a:xfrm rot="-5400000">
            <a:off x="9843004"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36"/>
          <p:cNvCxnSpPr/>
          <p:nvPr/>
        </p:nvCxnSpPr>
        <p:spPr>
          <a:xfrm>
            <a:off x="11740762" y="6578238"/>
            <a:ext cx="190704" cy="0"/>
          </a:xfrm>
          <a:prstGeom prst="straightConnector1">
            <a:avLst/>
          </a:prstGeom>
          <a:noFill/>
          <a:ln w="12700" cap="flat" cmpd="sng">
            <a:solidFill>
              <a:srgbClr val="E36C34"/>
            </a:solidFill>
            <a:prstDash val="solid"/>
            <a:miter lim="800000"/>
            <a:headEnd type="none" w="sm" len="sm"/>
            <a:tailEnd type="none" w="sm" len="sm"/>
          </a:ln>
        </p:spPr>
      </p:cxnSp>
      <p:sp>
        <p:nvSpPr>
          <p:cNvPr id="11" name="Google Shape;11;p36"/>
          <p:cNvSpPr txBox="1"/>
          <p:nvPr/>
        </p:nvSpPr>
        <p:spPr>
          <a:xfrm rot="-5400000">
            <a:off x="9922517"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633547"/>
                </a:solidFill>
                <a:latin typeface="Calibri"/>
                <a:ea typeface="Calibri"/>
                <a:cs typeface="Calibri"/>
                <a:sym typeface="Calibri"/>
              </a:rPr>
              <a:t>highly skilled migrant women</a:t>
            </a:r>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8" r:id="rId17"/>
    <p:sldLayoutId id="2147483669" r:id="rId18"/>
    <p:sldLayoutId id="214748367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itIl2C3Iy8"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0.sv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3kitchens.eu/how-to-benefit/wp3-steps-to-employment-kitch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languageforwork.ecml.at/en/"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languageforwork.ecml.at/Portals/48/documents/LFW-quick-guide-EN.pdf?timestamp=155498412269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omments" Target="../comments/commen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nkedin.com/company/we-r-in/?viewAsMember=true"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comments" Target="../comments/comment4.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comments" Target="../comments/commen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comments" Target="../comments/commen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comments" Target="../comments/commen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natalliproject.eu/platform/"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rerooted.eu/" TargetMode="External"/><Relationship Id="rId5" Type="http://schemas.openxmlformats.org/officeDocument/2006/relationships/hyperlink" Target="https://headstart-ai.eu/headstart-networking-mentorship-hub/" TargetMode="External"/><Relationship Id="rId4" Type="http://schemas.openxmlformats.org/officeDocument/2006/relationships/hyperlink" Target="https://3kitchens.eu/how-to-benefit/wp3-steps-to-employment-kitchen/self-improvement-skil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comments" Target="../comments/comment8.xml"/><Relationship Id="rId4" Type="http://schemas.openxmlformats.org/officeDocument/2006/relationships/hyperlink" Target="https://natalliproject.eu/platfor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rerooted.eu/"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comments" Target="../comments/comment9.xml"/></Relationships>
</file>

<file path=ppt/slides/_rels/slide37.xml.rels><?xml version="1.0" encoding="UTF-8" standalone="yes"?>
<Relationships xmlns="http://schemas.openxmlformats.org/package/2006/relationships"><Relationship Id="rId8" Type="http://schemas.openxmlformats.org/officeDocument/2006/relationships/hyperlink" Target="https://www.ior-languageacademy.com/?utm_source=chatgpt.com" TargetMode="External"/><Relationship Id="rId3" Type="http://schemas.openxmlformats.org/officeDocument/2006/relationships/hyperlink" Target="https://www.make-it-in-germany.com/en/" TargetMode="External"/><Relationship Id="rId7" Type="http://schemas.openxmlformats.org/officeDocument/2006/relationships/hyperlink" Target="https://www.bamf.de/"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arbeitsagentur.de/" TargetMode="External"/><Relationship Id="rId5" Type="http://schemas.openxmlformats.org/officeDocument/2006/relationships/hyperlink" Target="https://integreat.app/" TargetMode="External"/><Relationship Id="rId10" Type="http://schemas.openxmlformats.org/officeDocument/2006/relationships/comments" Target="../comments/comment10.xml"/><Relationship Id="rId4" Type="http://schemas.openxmlformats.org/officeDocument/2006/relationships/hyperlink" Target="https://handbookgermany.de/de" TargetMode="External"/><Relationship Id="rId9" Type="http://schemas.openxmlformats.org/officeDocument/2006/relationships/hyperlink" Target="https://www.goethe.de/en/spr/mig.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engagiertes-freiburg.de/" TargetMode="External"/><Relationship Id="rId13" Type="http://schemas.openxmlformats.org/officeDocument/2006/relationships/hyperlink" Target="https://www.kadryizatrudnienie.pl/" TargetMode="External"/><Relationship Id="rId3" Type="http://schemas.openxmlformats.org/officeDocument/2006/relationships/hyperlink" Target="https://www.imib-freiburg.de/" TargetMode="External"/><Relationship Id="rId7" Type="http://schemas.openxmlformats.org/officeDocument/2006/relationships/hyperlink" Target="https://www.filia-frauenstiftung.de/" TargetMode="External"/><Relationship Id="rId12" Type="http://schemas.openxmlformats.org/officeDocument/2006/relationships/hyperlink" Target="https://barometrzawodow.pl/" TargetMode="External"/><Relationship Id="rId2" Type="http://schemas.openxmlformats.org/officeDocument/2006/relationships/notesSlide" Target="../notesSlides/notesSlide37.xml"/><Relationship Id="rId16" Type="http://schemas.openxmlformats.org/officeDocument/2006/relationships/comments" Target="../comments/comment11.xml"/><Relationship Id="rId1" Type="http://schemas.openxmlformats.org/officeDocument/2006/relationships/slideLayout" Target="../slideLayouts/slideLayout3.xml"/><Relationship Id="rId6" Type="http://schemas.openxmlformats.org/officeDocument/2006/relationships/hyperlink" Target="https://www.suedwind-freiburg.de/" TargetMode="External"/><Relationship Id="rId11" Type="http://schemas.openxmlformats.org/officeDocument/2006/relationships/hyperlink" Target="https://fundacjasim.pl/" TargetMode="External"/><Relationship Id="rId5" Type="http://schemas.openxmlformats.org/officeDocument/2006/relationships/hyperlink" Target="https://www.drk-freiburg.de/" TargetMode="External"/><Relationship Id="rId15" Type="http://schemas.openxmlformats.org/officeDocument/2006/relationships/hyperlink" Target="https://www.eurodesk.pl/" TargetMode="External"/><Relationship Id="rId10" Type="http://schemas.openxmlformats.org/officeDocument/2006/relationships/hyperlink" Target="https://pracawpolsce.gov.pl/" TargetMode="External"/><Relationship Id="rId4" Type="http://schemas.openxmlformats.org/officeDocument/2006/relationships/hyperlink" Target="https://www.freiburg.de/pb/,Lde/205420.html" TargetMode="External"/><Relationship Id="rId9" Type="http://schemas.openxmlformats.org/officeDocument/2006/relationships/hyperlink" Target="https://www.dug-freiburg.de/" TargetMode="External"/><Relationship Id="rId14" Type="http://schemas.openxmlformats.org/officeDocument/2006/relationships/hyperlink" Target="https://www.migrant.info.pl/"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bitc.ie/programmes/jobseekers/women-work/?utm_source=chatgpt.com" TargetMode="External"/><Relationship Id="rId13" Type="http://schemas.openxmlformats.org/officeDocument/2006/relationships/hyperlink" Target="https://jobsireland.ie/" TargetMode="External"/><Relationship Id="rId18" Type="http://schemas.openxmlformats.org/officeDocument/2006/relationships/hyperlink" Target="https://www.irishjobs.ie/?utm_source=chatgpt.com" TargetMode="External"/><Relationship Id="rId26" Type="http://schemas.openxmlformats.org/officeDocument/2006/relationships/hyperlink" Target="https://eures.europa.eu/jobseekers_en?utm_source=chatgpt.com" TargetMode="External"/><Relationship Id="rId3" Type="http://schemas.openxmlformats.org/officeDocument/2006/relationships/hyperlink" Target="https://recruitrefugeesireland.com/" TargetMode="External"/><Relationship Id="rId21" Type="http://schemas.openxmlformats.org/officeDocument/2006/relationships/hyperlink" Target="https://www.recruitireland.com/" TargetMode="External"/><Relationship Id="rId7" Type="http://schemas.openxmlformats.org/officeDocument/2006/relationships/hyperlink" Target="https://bitc.ie/programmes/jobseekers/women-work/" TargetMode="External"/><Relationship Id="rId12" Type="http://schemas.openxmlformats.org/officeDocument/2006/relationships/hyperlink" Target="https://en.wikipedia.org/wiki/Doras_%28NGO%29?utm_source=chatgpt.com" TargetMode="External"/><Relationship Id="rId17" Type="http://schemas.openxmlformats.org/officeDocument/2006/relationships/hyperlink" Target="https://www.irishjobs.ie/" TargetMode="External"/><Relationship Id="rId25" Type="http://schemas.openxmlformats.org/officeDocument/2006/relationships/hyperlink" Target="https://eures.europa.eu/jobseekers_en" TargetMode="External"/><Relationship Id="rId2" Type="http://schemas.openxmlformats.org/officeDocument/2006/relationships/notesSlide" Target="../notesSlides/notesSlide38.xml"/><Relationship Id="rId16" Type="http://schemas.openxmlformats.org/officeDocument/2006/relationships/hyperlink" Target="https://www.jobs.ie/?utm_source=chatgpt.com" TargetMode="External"/><Relationship Id="rId20" Type="http://schemas.openxmlformats.org/officeDocument/2006/relationships/hyperlink" Target="https://ie.indeed.com/?utm_source=chatgpt.com" TargetMode="External"/><Relationship Id="rId1" Type="http://schemas.openxmlformats.org/officeDocument/2006/relationships/slideLayout" Target="../slideLayouts/slideLayout3.xml"/><Relationship Id="rId6" Type="http://schemas.openxmlformats.org/officeDocument/2006/relationships/hyperlink" Target="https://www.opendoorsinitiative.ie/participants?utm_source=chatgpt.com" TargetMode="External"/><Relationship Id="rId11" Type="http://schemas.openxmlformats.org/officeDocument/2006/relationships/hyperlink" Target="https://doras.org/" TargetMode="External"/><Relationship Id="rId24" Type="http://schemas.openxmlformats.org/officeDocument/2006/relationships/hyperlink" Target="https://ie.linkedin.com/jobs/work-permit-jobs?utm_source=chatgpt.com" TargetMode="External"/><Relationship Id="rId5" Type="http://schemas.openxmlformats.org/officeDocument/2006/relationships/hyperlink" Target="https://www.opendoorsinitiative.ie/participants" TargetMode="External"/><Relationship Id="rId15" Type="http://schemas.openxmlformats.org/officeDocument/2006/relationships/hyperlink" Target="https://www.jobs.ie/" TargetMode="External"/><Relationship Id="rId23" Type="http://schemas.openxmlformats.org/officeDocument/2006/relationships/hyperlink" Target="https://ie.linkedin.com/jobs/" TargetMode="External"/><Relationship Id="rId10" Type="http://schemas.openxmlformats.org/officeDocument/2006/relationships/hyperlink" Target="https://en.wikipedia.org/wiki/Nasc_%28NGO%29?utm_source=chatgpt.com" TargetMode="External"/><Relationship Id="rId19" Type="http://schemas.openxmlformats.org/officeDocument/2006/relationships/hyperlink" Target="https://ie.indeed.com/" TargetMode="External"/><Relationship Id="rId4" Type="http://schemas.openxmlformats.org/officeDocument/2006/relationships/hyperlink" Target="https://recruitrefugeesireland.com/?utm_source=chatgpt.com" TargetMode="External"/><Relationship Id="rId9" Type="http://schemas.openxmlformats.org/officeDocument/2006/relationships/hyperlink" Target="https://nascireland.org/" TargetMode="External"/><Relationship Id="rId14" Type="http://schemas.openxmlformats.org/officeDocument/2006/relationships/hyperlink" Target="https://jobsireland.ie/?utm_source=chatgpt.com" TargetMode="External"/><Relationship Id="rId22" Type="http://schemas.openxmlformats.org/officeDocument/2006/relationships/hyperlink" Target="https://www.recruitireland.com/?utm_source=chatgpt.com" TargetMode="External"/><Relationship Id="rId27" Type="http://schemas.openxmlformats.org/officeDocument/2006/relationships/hyperlink" Target="https://www.migrantwomennetwork.org/about-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hyperlink" Target="https://www.instagram.com/cie.gateway?igsh=dzNxYnl3OGpnbmpn" TargetMode="External"/><Relationship Id="rId4" Type="http://schemas.openxmlformats.org/officeDocument/2006/relationships/hyperlink" Target="https://www.linkedin.com/company/cooperation-in-education-gatewa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s://www.newcommunities.ie/services/migrant-women-opportunities-for-work/mi-wow-success-stories/" TargetMode="External"/><Relationship Id="rId7" Type="http://schemas.openxmlformats.org/officeDocument/2006/relationships/hyperlink" Target="https://www.fmreview.org/faith/peromingo/"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home-affairs.ec.europa.eu/projects/wafira-project-spain_en" TargetMode="External"/><Relationship Id="rId5" Type="http://schemas.openxmlformats.org/officeDocument/2006/relationships/hyperlink" Target="https://storyteller.iom.int/stories/one-womans-mission-turns-compassion-action-migrants-poland" TargetMode="External"/><Relationship Id="rId4" Type="http://schemas.openxmlformats.org/officeDocument/2006/relationships/hyperlink" Target="https://ishr.org/empowering-journeys-success-stories-of-migrant-women-in-german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4"/>
          <p:cNvPicPr preferRelativeResize="0">
            <a:picLocks noGrp="1"/>
          </p:cNvPicPr>
          <p:nvPr>
            <p:ph type="pic" idx="2"/>
          </p:nvPr>
        </p:nvPicPr>
        <p:blipFill rotWithShape="1">
          <a:blip r:embed="rId3">
            <a:alphaModFix/>
          </a:blip>
          <a:srcRect l="7908" r="7908"/>
          <a:stretch/>
        </p:blipFill>
        <p:spPr>
          <a:xfrm>
            <a:off x="482600" y="1444869"/>
            <a:ext cx="2095500" cy="3733801"/>
          </a:xfrm>
          <a:prstGeom prst="rect">
            <a:avLst/>
          </a:prstGeom>
          <a:solidFill>
            <a:srgbClr val="BFBFBF"/>
          </a:solidFill>
          <a:ln>
            <a:noFill/>
          </a:ln>
        </p:spPr>
      </p:pic>
      <p:pic>
        <p:nvPicPr>
          <p:cNvPr id="141" name="Google Shape;141;p4"/>
          <p:cNvPicPr preferRelativeResize="0">
            <a:picLocks noGrp="1"/>
          </p:cNvPicPr>
          <p:nvPr>
            <p:ph type="pic" idx="3"/>
          </p:nvPr>
        </p:nvPicPr>
        <p:blipFill rotWithShape="1">
          <a:blip r:embed="rId4">
            <a:alphaModFix/>
          </a:blip>
          <a:srcRect l="43537" t="340" r="19049" b="-340"/>
          <a:stretch/>
        </p:blipFill>
        <p:spPr>
          <a:xfrm>
            <a:off x="2781300" y="1444869"/>
            <a:ext cx="2095500" cy="3733801"/>
          </a:xfrm>
          <a:prstGeom prst="rect">
            <a:avLst/>
          </a:prstGeom>
          <a:solidFill>
            <a:srgbClr val="BFBFBF"/>
          </a:solidFill>
          <a:ln>
            <a:noFill/>
          </a:ln>
        </p:spPr>
      </p:pic>
      <p:pic>
        <p:nvPicPr>
          <p:cNvPr id="142" name="Google Shape;142;p4"/>
          <p:cNvPicPr preferRelativeResize="0">
            <a:picLocks noGrp="1"/>
          </p:cNvPicPr>
          <p:nvPr>
            <p:ph type="pic" idx="5"/>
          </p:nvPr>
        </p:nvPicPr>
        <p:blipFill rotWithShape="1">
          <a:blip r:embed="rId5">
            <a:alphaModFix/>
          </a:blip>
          <a:srcRect l="7911" r="7911"/>
          <a:stretch/>
        </p:blipFill>
        <p:spPr>
          <a:xfrm>
            <a:off x="7378700" y="1444869"/>
            <a:ext cx="2095500" cy="3733801"/>
          </a:xfrm>
          <a:prstGeom prst="rect">
            <a:avLst/>
          </a:prstGeom>
          <a:solidFill>
            <a:srgbClr val="BFBFBF"/>
          </a:solidFill>
          <a:ln>
            <a:noFill/>
          </a:ln>
        </p:spPr>
      </p:pic>
      <p:pic>
        <p:nvPicPr>
          <p:cNvPr id="143" name="Google Shape;143;p4"/>
          <p:cNvPicPr preferRelativeResize="0">
            <a:picLocks noGrp="1"/>
          </p:cNvPicPr>
          <p:nvPr>
            <p:ph type="pic" idx="6"/>
          </p:nvPr>
        </p:nvPicPr>
        <p:blipFill rotWithShape="1">
          <a:blip r:embed="rId6">
            <a:alphaModFix/>
          </a:blip>
          <a:srcRect l="7908" r="7908"/>
          <a:stretch/>
        </p:blipFill>
        <p:spPr>
          <a:xfrm>
            <a:off x="9677400" y="1444869"/>
            <a:ext cx="2095500" cy="3733801"/>
          </a:xfrm>
          <a:prstGeom prst="rect">
            <a:avLst/>
          </a:prstGeom>
          <a:solidFill>
            <a:srgbClr val="BFBFBF"/>
          </a:solidFill>
          <a:ln>
            <a:noFill/>
          </a:ln>
        </p:spPr>
      </p:pic>
      <p:pic>
        <p:nvPicPr>
          <p:cNvPr id="144" name="Google Shape;144;p4"/>
          <p:cNvPicPr preferRelativeResize="0">
            <a:picLocks noGrp="1"/>
          </p:cNvPicPr>
          <p:nvPr>
            <p:ph type="pic" idx="4"/>
          </p:nvPr>
        </p:nvPicPr>
        <p:blipFill rotWithShape="1">
          <a:blip r:embed="rId7">
            <a:alphaModFix/>
          </a:blip>
          <a:srcRect l="10711" r="10711"/>
          <a:stretch/>
        </p:blipFill>
        <p:spPr>
          <a:xfrm>
            <a:off x="5080000" y="1444869"/>
            <a:ext cx="2095500" cy="3733801"/>
          </a:xfrm>
          <a:prstGeom prst="rect">
            <a:avLst/>
          </a:prstGeom>
          <a:solidFill>
            <a:srgbClr val="BFBFBF"/>
          </a:solidFill>
          <a:ln>
            <a:noFill/>
          </a:ln>
        </p:spPr>
      </p:pic>
      <p:sp>
        <p:nvSpPr>
          <p:cNvPr id="145" name="Google Shape;145;p4"/>
          <p:cNvSpPr/>
          <p:nvPr/>
        </p:nvSpPr>
        <p:spPr>
          <a:xfrm>
            <a:off x="0" y="4880220"/>
            <a:ext cx="7251700" cy="69862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46" name="Google Shape;146;p4"/>
          <p:cNvSpPr txBox="1"/>
          <p:nvPr/>
        </p:nvSpPr>
        <p:spPr>
          <a:xfrm>
            <a:off x="33453" y="4998675"/>
            <a:ext cx="7251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400" b="1" i="0" u="none" strike="noStrike" cap="none" dirty="0">
                <a:solidFill>
                  <a:schemeClr val="lt1"/>
                </a:solidFill>
                <a:latin typeface="Calibri"/>
                <a:ea typeface="Calibri"/>
                <a:cs typeface="Calibri"/>
                <a:sym typeface="Calibri"/>
              </a:rPr>
              <a:t>Career Reintegration for Highly Skilled Migrant Women</a:t>
            </a:r>
            <a:endParaRPr sz="3600" b="1" i="0" u="none" strike="noStrike" cap="none" dirty="0">
              <a:solidFill>
                <a:srgbClr val="E36C3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9"/>
          <p:cNvSpPr txBox="1">
            <a:spLocks noGrp="1"/>
          </p:cNvSpPr>
          <p:nvPr>
            <p:ph type="body" idx="1"/>
          </p:nvPr>
        </p:nvSpPr>
        <p:spPr>
          <a:xfrm>
            <a:off x="218115" y="1577187"/>
            <a:ext cx="5671939" cy="5136596"/>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chemeClr val="lt1"/>
              </a:buClr>
              <a:buSzPts val="2400"/>
              <a:buNone/>
            </a:pPr>
            <a:r>
              <a:rPr lang="en-GB" b="1" u="sng"/>
              <a:t>Imposter Syndrome </a:t>
            </a:r>
            <a:endParaRPr/>
          </a:p>
          <a:p>
            <a:pPr marL="228600" lvl="0" indent="-228600" algn="l" rtl="0">
              <a:lnSpc>
                <a:spcPct val="90000"/>
              </a:lnSpc>
              <a:spcBef>
                <a:spcPts val="1000"/>
              </a:spcBef>
              <a:spcAft>
                <a:spcPts val="0"/>
              </a:spcAft>
              <a:buClr>
                <a:schemeClr val="lt1"/>
              </a:buClr>
              <a:buSzPts val="2000"/>
              <a:buNone/>
            </a:pPr>
            <a:r>
              <a:rPr lang="en-GB" sz="2000"/>
              <a:t>This often masks:</a:t>
            </a:r>
            <a:endParaRPr/>
          </a:p>
          <a:p>
            <a:pPr marL="342900" lvl="0" indent="-342900" algn="l" rtl="0">
              <a:lnSpc>
                <a:spcPct val="90000"/>
              </a:lnSpc>
              <a:spcBef>
                <a:spcPts val="1000"/>
              </a:spcBef>
              <a:spcAft>
                <a:spcPts val="0"/>
              </a:spcAft>
              <a:buClr>
                <a:schemeClr val="lt1"/>
              </a:buClr>
              <a:buSzPts val="2000"/>
              <a:buFont typeface="Arial"/>
              <a:buChar char="•"/>
            </a:pPr>
            <a:r>
              <a:rPr lang="en-GB" sz="2000"/>
              <a:t>Loss of status after migration</a:t>
            </a:r>
            <a:endParaRPr/>
          </a:p>
          <a:p>
            <a:pPr marL="342900" lvl="0" indent="-342900" algn="l" rtl="0">
              <a:lnSpc>
                <a:spcPct val="90000"/>
              </a:lnSpc>
              <a:spcBef>
                <a:spcPts val="1000"/>
              </a:spcBef>
              <a:spcAft>
                <a:spcPts val="0"/>
              </a:spcAft>
              <a:buClr>
                <a:schemeClr val="lt1"/>
              </a:buClr>
              <a:buSzPts val="2000"/>
              <a:buFont typeface="Arial"/>
              <a:buChar char="•"/>
            </a:pPr>
            <a:r>
              <a:rPr lang="en-GB" sz="2000"/>
              <a:t>Accent or language insecurity</a:t>
            </a:r>
            <a:endParaRPr/>
          </a:p>
          <a:p>
            <a:pPr marL="342900" lvl="0" indent="-342900" algn="l" rtl="0">
              <a:lnSpc>
                <a:spcPct val="90000"/>
              </a:lnSpc>
              <a:spcBef>
                <a:spcPts val="1000"/>
              </a:spcBef>
              <a:spcAft>
                <a:spcPts val="0"/>
              </a:spcAft>
              <a:buClr>
                <a:schemeClr val="lt1"/>
              </a:buClr>
              <a:buSzPts val="2000"/>
              <a:buFont typeface="Arial"/>
              <a:buChar char="•"/>
            </a:pPr>
            <a:r>
              <a:rPr lang="en-GB" sz="2000"/>
              <a:t>Cultural code-switching fatigue</a:t>
            </a:r>
            <a:endParaRPr/>
          </a:p>
          <a:p>
            <a:pPr marL="342900" lvl="0" indent="-342900" algn="l" rtl="0">
              <a:lnSpc>
                <a:spcPct val="90000"/>
              </a:lnSpc>
              <a:spcBef>
                <a:spcPts val="1000"/>
              </a:spcBef>
              <a:spcAft>
                <a:spcPts val="0"/>
              </a:spcAft>
              <a:buClr>
                <a:schemeClr val="lt1"/>
              </a:buClr>
              <a:buSzPts val="2000"/>
              <a:buFont typeface="Arial"/>
              <a:buChar char="•"/>
            </a:pPr>
            <a:r>
              <a:rPr lang="en-GB" sz="2000"/>
              <a:t>Internalised stereotypes</a:t>
            </a:r>
            <a:endParaRPr/>
          </a:p>
          <a:p>
            <a:pPr marL="342900" lvl="0" indent="-342900" algn="l" rtl="0">
              <a:lnSpc>
                <a:spcPct val="90000"/>
              </a:lnSpc>
              <a:spcBef>
                <a:spcPts val="1000"/>
              </a:spcBef>
              <a:spcAft>
                <a:spcPts val="0"/>
              </a:spcAft>
              <a:buClr>
                <a:schemeClr val="lt1"/>
              </a:buClr>
              <a:buSzPts val="2000"/>
              <a:buFont typeface="Arial"/>
              <a:buChar char="•"/>
            </a:pPr>
            <a:r>
              <a:rPr lang="en-GB" sz="2000"/>
              <a:t>Pressure to “prove you deserve to be here”</a:t>
            </a:r>
            <a:endParaRPr/>
          </a:p>
          <a:p>
            <a:pPr marL="228600" lvl="0" indent="-228600" algn="l" rtl="0">
              <a:lnSpc>
                <a:spcPct val="90000"/>
              </a:lnSpc>
              <a:spcBef>
                <a:spcPts val="1000"/>
              </a:spcBef>
              <a:spcAft>
                <a:spcPts val="0"/>
              </a:spcAft>
              <a:buClr>
                <a:schemeClr val="lt1"/>
              </a:buClr>
              <a:buSzPts val="2000"/>
              <a:buNone/>
            </a:pPr>
            <a:r>
              <a:rPr lang="en-GB" sz="2000"/>
              <a:t>	Many migrant women were highly competent in their home countries, but they must rebuild credibility from scratch.</a:t>
            </a:r>
            <a:endParaRPr/>
          </a:p>
          <a:p>
            <a:pPr marL="228600" lvl="0" indent="-228600" algn="l" rtl="0">
              <a:lnSpc>
                <a:spcPct val="90000"/>
              </a:lnSpc>
              <a:spcBef>
                <a:spcPts val="1000"/>
              </a:spcBef>
              <a:spcAft>
                <a:spcPts val="0"/>
              </a:spcAft>
              <a:buClr>
                <a:schemeClr val="lt1"/>
              </a:buClr>
              <a:buSzPts val="2000"/>
              <a:buNone/>
            </a:pPr>
            <a:r>
              <a:rPr lang="en-GB" sz="2000" b="1"/>
              <a:t>Reframe it: </a:t>
            </a:r>
            <a:r>
              <a:rPr lang="en-GB" sz="2000"/>
              <a:t>“I am not an imposter. I am adapting to a new system.”</a:t>
            </a:r>
            <a:endParaRPr/>
          </a:p>
          <a:p>
            <a:pPr marL="228600" lvl="0" indent="-228600" algn="l" rtl="0">
              <a:lnSpc>
                <a:spcPct val="90000"/>
              </a:lnSpc>
              <a:spcBef>
                <a:spcPts val="1000"/>
              </a:spcBef>
              <a:spcAft>
                <a:spcPts val="0"/>
              </a:spcAft>
              <a:buClr>
                <a:schemeClr val="lt1"/>
              </a:buClr>
              <a:buSzPts val="2000"/>
              <a:buNone/>
            </a:pPr>
            <a:r>
              <a:rPr lang="en-GB" sz="2000" b="1"/>
              <a:t>Tip: </a:t>
            </a:r>
            <a:r>
              <a:rPr lang="en-GB" sz="2000"/>
              <a:t>Create a ‘wins’ diary with evidence of praise and positive feedback. </a:t>
            </a:r>
            <a:endParaRPr/>
          </a:p>
          <a:p>
            <a:pPr marL="228600" lvl="0" indent="-228600" algn="ctr" rtl="0">
              <a:lnSpc>
                <a:spcPct val="90000"/>
              </a:lnSpc>
              <a:spcBef>
                <a:spcPts val="1000"/>
              </a:spcBef>
              <a:spcAft>
                <a:spcPts val="0"/>
              </a:spcAft>
              <a:buClr>
                <a:schemeClr val="lt1"/>
              </a:buClr>
              <a:buSzPts val="2000"/>
              <a:buNone/>
            </a:pPr>
            <a:endParaRPr sz="2000" b="1"/>
          </a:p>
          <a:p>
            <a:pPr marL="228600" lvl="0" indent="-228600" algn="l" rtl="0">
              <a:lnSpc>
                <a:spcPct val="90000"/>
              </a:lnSpc>
              <a:spcBef>
                <a:spcPts val="1000"/>
              </a:spcBef>
              <a:spcAft>
                <a:spcPts val="0"/>
              </a:spcAft>
              <a:buClr>
                <a:schemeClr val="lt1"/>
              </a:buClr>
              <a:buSzPts val="2000"/>
              <a:buNone/>
            </a:pPr>
            <a:endParaRPr sz="2000"/>
          </a:p>
          <a:p>
            <a:pPr marL="228600" lvl="0" indent="-228600" algn="l" rtl="0">
              <a:lnSpc>
                <a:spcPct val="90000"/>
              </a:lnSpc>
              <a:spcBef>
                <a:spcPts val="1000"/>
              </a:spcBef>
              <a:spcAft>
                <a:spcPts val="0"/>
              </a:spcAft>
              <a:buClr>
                <a:schemeClr val="lt1"/>
              </a:buClr>
              <a:buSzPts val="2000"/>
              <a:buNone/>
            </a:pPr>
            <a:endParaRPr sz="2000"/>
          </a:p>
          <a:p>
            <a:pPr marL="228600" lvl="0" indent="-228600" algn="l" rtl="0">
              <a:lnSpc>
                <a:spcPct val="90000"/>
              </a:lnSpc>
              <a:spcBef>
                <a:spcPts val="1000"/>
              </a:spcBef>
              <a:spcAft>
                <a:spcPts val="0"/>
              </a:spcAft>
              <a:buClr>
                <a:schemeClr val="lt1"/>
              </a:buClr>
              <a:buSzPts val="2000"/>
              <a:buNone/>
            </a:pPr>
            <a:endParaRPr sz="2000"/>
          </a:p>
          <a:p>
            <a:pPr marL="228600" lvl="0" indent="-228600" algn="l" rtl="0">
              <a:lnSpc>
                <a:spcPct val="90000"/>
              </a:lnSpc>
              <a:spcBef>
                <a:spcPts val="1000"/>
              </a:spcBef>
              <a:spcAft>
                <a:spcPts val="0"/>
              </a:spcAft>
              <a:buClr>
                <a:schemeClr val="lt1"/>
              </a:buClr>
              <a:buSzPts val="2000"/>
              <a:buNone/>
            </a:pPr>
            <a:endParaRPr sz="2000"/>
          </a:p>
          <a:p>
            <a:pPr marL="228600" lvl="0" indent="-228600" algn="l" rtl="0">
              <a:lnSpc>
                <a:spcPct val="90000"/>
              </a:lnSpc>
              <a:spcBef>
                <a:spcPts val="1000"/>
              </a:spcBef>
              <a:spcAft>
                <a:spcPts val="0"/>
              </a:spcAft>
              <a:buClr>
                <a:schemeClr val="lt1"/>
              </a:buClr>
              <a:buSzPts val="2400"/>
              <a:buNone/>
            </a:pPr>
            <a:endParaRPr/>
          </a:p>
        </p:txBody>
      </p:sp>
      <p:sp>
        <p:nvSpPr>
          <p:cNvPr id="230" name="Google Shape;230;p9"/>
          <p:cNvSpPr/>
          <p:nvPr/>
        </p:nvSpPr>
        <p:spPr>
          <a:xfrm>
            <a:off x="0" y="728524"/>
            <a:ext cx="3096127"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231" name="Google Shape;231;p9"/>
          <p:cNvSpPr txBox="1"/>
          <p:nvPr/>
        </p:nvSpPr>
        <p:spPr>
          <a:xfrm>
            <a:off x="218115" y="754672"/>
            <a:ext cx="243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rgbClr val="E36C34"/>
                </a:solidFill>
                <a:latin typeface="Calibri"/>
                <a:ea typeface="Calibri"/>
                <a:cs typeface="Calibri"/>
                <a:sym typeface="Calibri"/>
              </a:rPr>
              <a:t>Challenge</a:t>
            </a:r>
            <a:endParaRPr dirty="0"/>
          </a:p>
        </p:txBody>
      </p:sp>
      <p:pic>
        <p:nvPicPr>
          <p:cNvPr id="232" name="Google Shape;232;p9"/>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body" idx="1"/>
          </p:nvPr>
        </p:nvSpPr>
        <p:spPr>
          <a:xfrm>
            <a:off x="319715" y="1453301"/>
            <a:ext cx="5350031" cy="5136596"/>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chemeClr val="lt1"/>
              </a:buClr>
              <a:buSzPts val="2400"/>
              <a:buNone/>
            </a:pPr>
            <a:r>
              <a:rPr lang="en-GB" b="1" u="sng"/>
              <a:t>Cultural Expectations </a:t>
            </a:r>
            <a:endParaRPr/>
          </a:p>
          <a:p>
            <a:pPr marL="228600" lvl="0" indent="-228600" algn="l" rtl="0">
              <a:lnSpc>
                <a:spcPct val="90000"/>
              </a:lnSpc>
              <a:spcBef>
                <a:spcPts val="1000"/>
              </a:spcBef>
              <a:spcAft>
                <a:spcPts val="0"/>
              </a:spcAft>
              <a:buClr>
                <a:schemeClr val="lt1"/>
              </a:buClr>
              <a:buSzPts val="2400"/>
              <a:buNone/>
            </a:pPr>
            <a:endParaRPr/>
          </a:p>
        </p:txBody>
      </p:sp>
      <p:sp>
        <p:nvSpPr>
          <p:cNvPr id="238" name="Google Shape;238;p10"/>
          <p:cNvSpPr/>
          <p:nvPr/>
        </p:nvSpPr>
        <p:spPr>
          <a:xfrm>
            <a:off x="0" y="728524"/>
            <a:ext cx="3096127"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239" name="Google Shape;239;p10"/>
          <p:cNvSpPr txBox="1"/>
          <p:nvPr/>
        </p:nvSpPr>
        <p:spPr>
          <a:xfrm>
            <a:off x="218115" y="754672"/>
            <a:ext cx="243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Challenge</a:t>
            </a:r>
            <a:endParaRPr/>
          </a:p>
        </p:txBody>
      </p:sp>
      <p:pic>
        <p:nvPicPr>
          <p:cNvPr id="240" name="Google Shape;240;p10"/>
          <p:cNvPicPr preferRelativeResize="0">
            <a:picLocks noGrp="1"/>
          </p:cNvPicPr>
          <p:nvPr>
            <p:ph type="pic" idx="3"/>
          </p:nvPr>
        </p:nvPicPr>
        <p:blipFill rotWithShape="1">
          <a:blip r:embed="rId3">
            <a:alphaModFix/>
          </a:blip>
          <a:srcRect t="10919" b="10919"/>
          <a:stretch/>
        </p:blipFill>
        <p:spPr>
          <a:xfrm>
            <a:off x="6083676" y="0"/>
            <a:ext cx="5361066" cy="6858000"/>
          </a:xfrm>
          <a:prstGeom prst="rect">
            <a:avLst/>
          </a:prstGeom>
          <a:solidFill>
            <a:srgbClr val="D8D8D8"/>
          </a:solidFill>
          <a:ln>
            <a:noFill/>
          </a:ln>
        </p:spPr>
      </p:pic>
      <p:sp>
        <p:nvSpPr>
          <p:cNvPr id="241" name="Google Shape;241;p10"/>
          <p:cNvSpPr txBox="1"/>
          <p:nvPr/>
        </p:nvSpPr>
        <p:spPr>
          <a:xfrm>
            <a:off x="218115" y="1845439"/>
            <a:ext cx="6083676" cy="52937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Many migrant women face dual pressures:</a:t>
            </a:r>
            <a:endParaRPr/>
          </a:p>
          <a:p>
            <a:pPr marL="0" marR="0" lvl="0" indent="-127000" algn="l" rtl="0">
              <a:spcBef>
                <a:spcPts val="0"/>
              </a:spcBef>
              <a:spcAft>
                <a:spcPts val="0"/>
              </a:spcAft>
              <a:buClr>
                <a:schemeClr val="lt1"/>
              </a:buClr>
              <a:buSzPts val="2000"/>
              <a:buFont typeface="Arial"/>
              <a:buChar char="•"/>
            </a:pPr>
            <a:r>
              <a:rPr lang="en-GB" sz="2000">
                <a:solidFill>
                  <a:schemeClr val="lt1"/>
                </a:solidFill>
                <a:latin typeface="Calibri"/>
                <a:ea typeface="Calibri"/>
                <a:cs typeface="Calibri"/>
                <a:sym typeface="Calibri"/>
              </a:rPr>
              <a:t> “Be successful but don’t become too independent.”</a:t>
            </a:r>
            <a:endParaRPr/>
          </a:p>
          <a:p>
            <a:pPr marL="0" marR="0" lvl="0" indent="-127000" algn="l" rtl="0">
              <a:spcBef>
                <a:spcPts val="0"/>
              </a:spcBef>
              <a:spcAft>
                <a:spcPts val="0"/>
              </a:spcAft>
              <a:buClr>
                <a:schemeClr val="lt1"/>
              </a:buClr>
              <a:buSzPts val="2000"/>
              <a:buFont typeface="Arial"/>
              <a:buChar char="•"/>
            </a:pPr>
            <a:r>
              <a:rPr lang="en-GB" sz="2000">
                <a:solidFill>
                  <a:schemeClr val="lt1"/>
                </a:solidFill>
                <a:latin typeface="Calibri"/>
                <a:ea typeface="Calibri"/>
                <a:cs typeface="Calibri"/>
                <a:sym typeface="Calibri"/>
              </a:rPr>
              <a:t> “Earn money but prioritise caregiving.”</a:t>
            </a:r>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Things to consider instead: </a:t>
            </a:r>
            <a:endParaRPr/>
          </a:p>
          <a:p>
            <a:pPr marL="0" marR="0" lvl="0" indent="-127000" algn="l" rtl="0">
              <a:spcBef>
                <a:spcPts val="0"/>
              </a:spcBef>
              <a:spcAft>
                <a:spcPts val="0"/>
              </a:spcAft>
              <a:buClr>
                <a:schemeClr val="lt1"/>
              </a:buClr>
              <a:buSzPts val="2000"/>
              <a:buFont typeface="Arial"/>
              <a:buChar char="•"/>
            </a:pPr>
            <a:r>
              <a:rPr lang="en-GB" sz="2000">
                <a:solidFill>
                  <a:schemeClr val="lt1"/>
                </a:solidFill>
                <a:latin typeface="Calibri"/>
                <a:ea typeface="Calibri"/>
                <a:cs typeface="Calibri"/>
                <a:sym typeface="Calibri"/>
              </a:rPr>
              <a:t> Define your personal success values.</a:t>
            </a:r>
            <a:endParaRPr/>
          </a:p>
          <a:p>
            <a:pPr marL="0" marR="0" lvl="0" indent="-127000" algn="l" rtl="0">
              <a:spcBef>
                <a:spcPts val="0"/>
              </a:spcBef>
              <a:spcAft>
                <a:spcPts val="0"/>
              </a:spcAft>
              <a:buClr>
                <a:schemeClr val="lt1"/>
              </a:buClr>
              <a:buSzPts val="2000"/>
              <a:buFont typeface="Arial"/>
              <a:buChar char="•"/>
            </a:pPr>
            <a:r>
              <a:rPr lang="en-GB" sz="2000">
                <a:solidFill>
                  <a:schemeClr val="lt1"/>
                </a:solidFill>
                <a:latin typeface="Calibri"/>
                <a:ea typeface="Calibri"/>
                <a:cs typeface="Calibri"/>
                <a:sym typeface="Calibri"/>
              </a:rPr>
              <a:t> Communicate boundaries clearly.</a:t>
            </a:r>
            <a:endParaRPr/>
          </a:p>
          <a:p>
            <a:pPr marL="0" marR="0" lvl="0" indent="-127000" algn="l" rtl="0">
              <a:spcBef>
                <a:spcPts val="0"/>
              </a:spcBef>
              <a:spcAft>
                <a:spcPts val="0"/>
              </a:spcAft>
              <a:buClr>
                <a:schemeClr val="lt1"/>
              </a:buClr>
              <a:buSzPts val="2000"/>
              <a:buFont typeface="Arial"/>
              <a:buChar char="•"/>
            </a:pPr>
            <a:r>
              <a:rPr lang="en-GB" sz="2000">
                <a:solidFill>
                  <a:schemeClr val="lt1"/>
                </a:solidFill>
                <a:latin typeface="Calibri"/>
                <a:ea typeface="Calibri"/>
                <a:cs typeface="Calibri"/>
                <a:sym typeface="Calibri"/>
              </a:rPr>
              <a:t> Allow space for evolution.</a:t>
            </a:r>
            <a:endParaRPr/>
          </a:p>
          <a:p>
            <a:pPr marL="0" marR="0" lvl="0" indent="0" algn="l" rtl="0">
              <a:spcBef>
                <a:spcPts val="0"/>
              </a:spcBef>
              <a:spcAft>
                <a:spcPts val="0"/>
              </a:spcAft>
              <a:buClr>
                <a:schemeClr val="dk1"/>
              </a:buClr>
              <a:buSzPts val="2000"/>
              <a:buFont typeface="Calibri"/>
              <a:buNone/>
            </a:pPr>
            <a:endParaRPr sz="2000">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You can honour your background without shrinking yourself.</a:t>
            </a:r>
            <a:endParaRPr/>
          </a:p>
          <a:p>
            <a:pPr marL="0" marR="0" lvl="0" indent="0" algn="l" rtl="0">
              <a:spcBef>
                <a:spcPts val="0"/>
              </a:spcBef>
              <a:spcAft>
                <a:spcPts val="0"/>
              </a:spcAft>
              <a:buClr>
                <a:schemeClr val="dk1"/>
              </a:buClr>
              <a:buSzPts val="2000"/>
              <a:buFont typeface="Calibri"/>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GB" sz="2000" b="1">
                <a:solidFill>
                  <a:schemeClr val="lt1"/>
                </a:solidFill>
                <a:latin typeface="Calibri"/>
                <a:ea typeface="Calibri"/>
                <a:cs typeface="Calibri"/>
                <a:sym typeface="Calibri"/>
              </a:rPr>
              <a:t>Tip: </a:t>
            </a:r>
            <a:r>
              <a:rPr lang="en-GB" sz="2000">
                <a:solidFill>
                  <a:schemeClr val="lt1"/>
                </a:solidFill>
                <a:latin typeface="Calibri"/>
                <a:ea typeface="Calibri"/>
                <a:cs typeface="Calibri"/>
                <a:sym typeface="Calibri"/>
              </a:rPr>
              <a:t>Integrate your culture as an asset. Humility → collaborative leadership, Family loyalty → long-term relationship building, Multilingualism → cross-cultural intelligence. </a:t>
            </a:r>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1">
            <a:hlinkClick r:id="rId3"/>
          </p:cNvPr>
          <p:cNvPicPr preferRelativeResize="0"/>
          <p:nvPr/>
        </p:nvPicPr>
        <p:blipFill rotWithShape="1">
          <a:blip r:embed="rId4">
            <a:alphaModFix/>
          </a:blip>
          <a:srcRect/>
          <a:stretch/>
        </p:blipFill>
        <p:spPr>
          <a:xfrm>
            <a:off x="1889966" y="2114208"/>
            <a:ext cx="7918962" cy="4337392"/>
          </a:xfrm>
          <a:prstGeom prst="rect">
            <a:avLst/>
          </a:prstGeom>
          <a:noFill/>
          <a:ln>
            <a:noFill/>
          </a:ln>
        </p:spPr>
      </p:pic>
      <p:sp>
        <p:nvSpPr>
          <p:cNvPr id="247" name="Google Shape;247;p1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6 behaviours to increase your confidence </a:t>
            </a:r>
            <a:endParaRPr/>
          </a:p>
        </p:txBody>
      </p:sp>
      <p:sp>
        <p:nvSpPr>
          <p:cNvPr id="248" name="Google Shape;248;p11"/>
          <p:cNvSpPr txBox="1"/>
          <p:nvPr/>
        </p:nvSpPr>
        <p:spPr>
          <a:xfrm>
            <a:off x="2288335" y="6451600"/>
            <a:ext cx="7391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Six behaviors to increase your confidence | Emily Jaenson | TEDxReno</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2"/>
          <p:cNvPicPr preferRelativeResize="0">
            <a:picLocks noGrp="1"/>
          </p:cNvPicPr>
          <p:nvPr>
            <p:ph type="pic" idx="2"/>
          </p:nvPr>
        </p:nvPicPr>
        <p:blipFill rotWithShape="1">
          <a:blip r:embed="rId3">
            <a:alphaModFix/>
          </a:blip>
          <a:srcRect t="32473" b="32473"/>
          <a:stretch/>
        </p:blipFill>
        <p:spPr>
          <a:xfrm>
            <a:off x="799128" y="746272"/>
            <a:ext cx="10203652" cy="5365455"/>
          </a:xfrm>
          <a:prstGeom prst="rect">
            <a:avLst/>
          </a:prstGeom>
          <a:solidFill>
            <a:srgbClr val="BFBFBF"/>
          </a:solidFill>
          <a:ln>
            <a:noFill/>
          </a:ln>
        </p:spPr>
      </p:pic>
      <p:sp>
        <p:nvSpPr>
          <p:cNvPr id="254" name="Google Shape;254;p12"/>
          <p:cNvSpPr/>
          <p:nvPr/>
        </p:nvSpPr>
        <p:spPr>
          <a:xfrm>
            <a:off x="797389" y="2568102"/>
            <a:ext cx="10175411" cy="3525582"/>
          </a:xfrm>
          <a:prstGeom prst="rect">
            <a:avLst/>
          </a:prstGeom>
          <a:gradFill>
            <a:gsLst>
              <a:gs pos="0">
                <a:srgbClr val="EAFFFF">
                  <a:alpha val="0"/>
                </a:srgbClr>
              </a:gs>
              <a:gs pos="80000">
                <a:srgbClr val="633547"/>
              </a:gs>
              <a:gs pos="100000">
                <a:srgbClr val="633547"/>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2"/>
          <p:cNvSpPr txBox="1"/>
          <p:nvPr/>
        </p:nvSpPr>
        <p:spPr>
          <a:xfrm>
            <a:off x="2863453" y="4012902"/>
            <a:ext cx="573647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lt1"/>
                </a:solidFill>
                <a:latin typeface="Calibri"/>
                <a:ea typeface="Calibri"/>
                <a:cs typeface="Calibri"/>
                <a:sym typeface="Calibri"/>
              </a:rPr>
              <a:t>A LITTLE PROGRESS EACH DAY ADDS UP TO BIG RESULTS</a:t>
            </a:r>
            <a:endParaRPr/>
          </a:p>
        </p:txBody>
      </p:sp>
      <p:grpSp>
        <p:nvGrpSpPr>
          <p:cNvPr id="256" name="Google Shape;256;p12"/>
          <p:cNvGrpSpPr/>
          <p:nvPr/>
        </p:nvGrpSpPr>
        <p:grpSpPr>
          <a:xfrm>
            <a:off x="4987778" y="5231889"/>
            <a:ext cx="1487826" cy="1083162"/>
            <a:chOff x="3400450" y="986392"/>
            <a:chExt cx="1487826" cy="1083162"/>
          </a:xfrm>
        </p:grpSpPr>
        <p:sp>
          <p:nvSpPr>
            <p:cNvPr id="257" name="Google Shape;257;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1A4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E1A4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3"/>
          <p:cNvPicPr preferRelativeResize="0">
            <a:picLocks noGrp="1"/>
          </p:cNvPicPr>
          <p:nvPr>
            <p:ph type="pic" idx="2"/>
          </p:nvPr>
        </p:nvPicPr>
        <p:blipFill rotWithShape="1">
          <a:blip r:embed="rId3">
            <a:alphaModFix/>
          </a:blip>
          <a:srcRect t="16947" b="16947"/>
          <a:stretch/>
        </p:blipFill>
        <p:spPr>
          <a:xfrm flipH="1">
            <a:off x="238772" y="2626822"/>
            <a:ext cx="7708195" cy="3396829"/>
          </a:xfrm>
          <a:prstGeom prst="rect">
            <a:avLst/>
          </a:prstGeom>
          <a:solidFill>
            <a:srgbClr val="BFBFBF"/>
          </a:solidFill>
          <a:ln>
            <a:noFill/>
          </a:ln>
        </p:spPr>
      </p:pic>
      <p:sp>
        <p:nvSpPr>
          <p:cNvPr id="265" name="Google Shape;265;p13"/>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GB"/>
              <a:t>03</a:t>
            </a:r>
            <a:endParaRPr/>
          </a:p>
        </p:txBody>
      </p:sp>
      <p:sp>
        <p:nvSpPr>
          <p:cNvPr id="266" name="Google Shape;266;p13"/>
          <p:cNvSpPr/>
          <p:nvPr/>
        </p:nvSpPr>
        <p:spPr>
          <a:xfrm>
            <a:off x="5722298" y="3429000"/>
            <a:ext cx="4031302"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267" name="Google Shape;267;p13"/>
          <p:cNvSpPr txBox="1"/>
          <p:nvPr/>
        </p:nvSpPr>
        <p:spPr>
          <a:xfrm>
            <a:off x="5906320" y="3481298"/>
            <a:ext cx="37475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Interview Skills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Preparation </a:t>
            </a:r>
            <a:endParaRPr/>
          </a:p>
        </p:txBody>
      </p:sp>
      <p:sp>
        <p:nvSpPr>
          <p:cNvPr id="273" name="Google Shape;273;p14"/>
          <p:cNvSpPr txBox="1">
            <a:spLocks noGrp="1"/>
          </p:cNvSpPr>
          <p:nvPr>
            <p:ph type="body" idx="2"/>
          </p:nvPr>
        </p:nvSpPr>
        <p:spPr>
          <a:xfrm>
            <a:off x="120650" y="2349501"/>
            <a:ext cx="11080750" cy="43180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633547"/>
              </a:buClr>
              <a:buSzPts val="2400"/>
              <a:buNone/>
            </a:pPr>
            <a:r>
              <a:rPr lang="en-GB" dirty="0"/>
              <a:t>	Job interview skills for migrant women are not about “fitting in”; they’re about </a:t>
            </a:r>
            <a:r>
              <a:rPr lang="en-GB" b="1" dirty="0"/>
              <a:t>communicating your value clearly and confidently in a new context. </a:t>
            </a:r>
            <a:r>
              <a:rPr lang="en-GB" dirty="0"/>
              <a:t>Here, the focus is on practical interview preparation, ensuring participants can confidently communicate their skills and experiences. </a:t>
            </a:r>
            <a:endParaRPr dirty="0"/>
          </a:p>
          <a:p>
            <a:pPr marL="0" lvl="0" indent="0" algn="l" rtl="0">
              <a:lnSpc>
                <a:spcPct val="155000"/>
              </a:lnSpc>
              <a:spcBef>
                <a:spcPts val="0"/>
              </a:spcBef>
              <a:spcAft>
                <a:spcPts val="0"/>
              </a:spcAft>
              <a:buClr>
                <a:srgbClr val="633547"/>
              </a:buClr>
              <a:buSzPts val="1600"/>
              <a:buNone/>
            </a:pPr>
            <a:endParaRPr sz="1600" dirty="0"/>
          </a:p>
          <a:p>
            <a:pPr marL="228600" lvl="0" indent="-228600" algn="l" rtl="0">
              <a:lnSpc>
                <a:spcPct val="103333"/>
              </a:lnSpc>
              <a:spcBef>
                <a:spcPts val="0"/>
              </a:spcBef>
              <a:spcAft>
                <a:spcPts val="0"/>
              </a:spcAft>
              <a:buClr>
                <a:srgbClr val="633547"/>
              </a:buClr>
              <a:buSzPts val="2400"/>
              <a:buNone/>
            </a:pPr>
            <a:r>
              <a:rPr lang="en-GB" b="1" dirty="0"/>
              <a:t>1. Research the Employer</a:t>
            </a:r>
            <a:endParaRPr dirty="0"/>
          </a:p>
          <a:p>
            <a:pPr marL="228600" lvl="0" indent="-228600" algn="l" rtl="0">
              <a:lnSpc>
                <a:spcPct val="103333"/>
              </a:lnSpc>
              <a:spcBef>
                <a:spcPts val="0"/>
              </a:spcBef>
              <a:spcAft>
                <a:spcPts val="0"/>
              </a:spcAft>
              <a:buClr>
                <a:srgbClr val="633547"/>
              </a:buClr>
              <a:buSzPts val="2400"/>
              <a:buNone/>
            </a:pPr>
            <a:r>
              <a:rPr lang="en-GB" dirty="0"/>
              <a:t>Understand the company’s mission and values, </a:t>
            </a:r>
            <a:endParaRPr dirty="0"/>
          </a:p>
          <a:p>
            <a:pPr marL="228600" lvl="0" indent="-228600" algn="l" rtl="0">
              <a:lnSpc>
                <a:spcPct val="103333"/>
              </a:lnSpc>
              <a:spcBef>
                <a:spcPts val="0"/>
              </a:spcBef>
              <a:spcAft>
                <a:spcPts val="0"/>
              </a:spcAft>
              <a:buClr>
                <a:srgbClr val="633547"/>
              </a:buClr>
              <a:buSzPts val="2400"/>
              <a:buNone/>
            </a:pPr>
            <a:r>
              <a:rPr lang="en-GB" dirty="0"/>
              <a:t>Review the job description carefully</a:t>
            </a:r>
            <a:endParaRPr dirty="0"/>
          </a:p>
          <a:p>
            <a:pPr marL="228600" lvl="0" indent="-228600" algn="l" rtl="0">
              <a:lnSpc>
                <a:spcPct val="103333"/>
              </a:lnSpc>
              <a:spcBef>
                <a:spcPts val="0"/>
              </a:spcBef>
              <a:spcAft>
                <a:spcPts val="0"/>
              </a:spcAft>
              <a:buClr>
                <a:srgbClr val="633547"/>
              </a:buClr>
              <a:buSzPts val="2400"/>
              <a:buNone/>
            </a:pPr>
            <a:r>
              <a:rPr lang="en-GB" dirty="0"/>
              <a:t>Prepare examples that match their required skills. </a:t>
            </a:r>
            <a:endParaRPr dirty="0"/>
          </a:p>
          <a:p>
            <a:pPr marL="228600" lvl="0" indent="-228600" algn="l" rtl="0">
              <a:lnSpc>
                <a:spcPct val="103333"/>
              </a:lnSpc>
              <a:spcBef>
                <a:spcPts val="0"/>
              </a:spcBef>
              <a:spcAft>
                <a:spcPts val="0"/>
              </a:spcAft>
              <a:buClr>
                <a:srgbClr val="633547"/>
              </a:buClr>
              <a:buSzPts val="2400"/>
              <a:buNone/>
            </a:pPr>
            <a:r>
              <a:rPr lang="en-GB" dirty="0"/>
              <a:t>Use platforms like LinkedIn and  Indeed</a:t>
            </a:r>
            <a:endParaRPr dirty="0"/>
          </a:p>
          <a:p>
            <a:pPr marL="228600" lvl="0" indent="-228600" algn="l" rtl="0">
              <a:lnSpc>
                <a:spcPct val="155000"/>
              </a:lnSpc>
              <a:spcBef>
                <a:spcPts val="0"/>
              </a:spcBef>
              <a:spcAft>
                <a:spcPts val="0"/>
              </a:spcAft>
              <a:buClr>
                <a:srgbClr val="633547"/>
              </a:buClr>
              <a:buSzPts val="1600"/>
              <a:buNone/>
            </a:pPr>
            <a:endParaRPr sz="1600" dirty="0"/>
          </a:p>
        </p:txBody>
      </p:sp>
      <p:sp>
        <p:nvSpPr>
          <p:cNvPr id="274" name="Google Shape;274;p14"/>
          <p:cNvSpPr txBox="1"/>
          <p:nvPr/>
        </p:nvSpPr>
        <p:spPr>
          <a:xfrm>
            <a:off x="6491839" y="4022974"/>
            <a:ext cx="2702961" cy="295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633547"/>
                </a:solidFill>
                <a:latin typeface="Calibri"/>
                <a:ea typeface="Calibri"/>
                <a:cs typeface="Calibri"/>
                <a:sym typeface="Calibri"/>
              </a:rPr>
              <a:t>2. Use the STAR method to create 3-5 strong stories </a:t>
            </a:r>
            <a:r>
              <a:rPr lang="en-GB" sz="24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2400" b="1" dirty="0">
                <a:solidFill>
                  <a:srgbClr val="633547"/>
                </a:solidFill>
                <a:latin typeface="Calibri"/>
                <a:ea typeface="Calibri"/>
                <a:cs typeface="Calibri"/>
                <a:sym typeface="Calibri"/>
              </a:rPr>
              <a:t>S</a:t>
            </a:r>
            <a:r>
              <a:rPr lang="en-GB" sz="2400" dirty="0">
                <a:solidFill>
                  <a:srgbClr val="633547"/>
                </a:solidFill>
                <a:latin typeface="Calibri"/>
                <a:ea typeface="Calibri"/>
                <a:cs typeface="Calibri"/>
                <a:sym typeface="Calibri"/>
              </a:rPr>
              <a:t>ituation</a:t>
            </a:r>
            <a:endParaRPr dirty="0"/>
          </a:p>
          <a:p>
            <a:pPr marL="0" marR="0" lvl="0" indent="0" algn="l" rtl="0">
              <a:spcBef>
                <a:spcPts val="0"/>
              </a:spcBef>
              <a:spcAft>
                <a:spcPts val="0"/>
              </a:spcAft>
              <a:buNone/>
            </a:pPr>
            <a:r>
              <a:rPr lang="en-GB" sz="2400" b="1" dirty="0">
                <a:solidFill>
                  <a:srgbClr val="633547"/>
                </a:solidFill>
                <a:latin typeface="Calibri"/>
                <a:ea typeface="Calibri"/>
                <a:cs typeface="Calibri"/>
                <a:sym typeface="Calibri"/>
              </a:rPr>
              <a:t>T</a:t>
            </a:r>
            <a:r>
              <a:rPr lang="en-GB" sz="2400" dirty="0">
                <a:solidFill>
                  <a:srgbClr val="633547"/>
                </a:solidFill>
                <a:latin typeface="Calibri"/>
                <a:ea typeface="Calibri"/>
                <a:cs typeface="Calibri"/>
                <a:sym typeface="Calibri"/>
              </a:rPr>
              <a:t>ask</a:t>
            </a:r>
            <a:endParaRPr dirty="0"/>
          </a:p>
          <a:p>
            <a:pPr marL="0" marR="0" lvl="0" indent="0" algn="l" rtl="0">
              <a:spcBef>
                <a:spcPts val="0"/>
              </a:spcBef>
              <a:spcAft>
                <a:spcPts val="0"/>
              </a:spcAft>
              <a:buNone/>
            </a:pPr>
            <a:r>
              <a:rPr lang="en-GB" sz="2400" b="1" dirty="0">
                <a:solidFill>
                  <a:srgbClr val="633547"/>
                </a:solidFill>
                <a:latin typeface="Calibri"/>
                <a:ea typeface="Calibri"/>
                <a:cs typeface="Calibri"/>
                <a:sym typeface="Calibri"/>
              </a:rPr>
              <a:t>A</a:t>
            </a:r>
            <a:r>
              <a:rPr lang="en-GB" sz="2400" dirty="0">
                <a:solidFill>
                  <a:srgbClr val="633547"/>
                </a:solidFill>
                <a:latin typeface="Calibri"/>
                <a:ea typeface="Calibri"/>
                <a:cs typeface="Calibri"/>
                <a:sym typeface="Calibri"/>
              </a:rPr>
              <a:t>ction</a:t>
            </a:r>
            <a:endParaRPr dirty="0"/>
          </a:p>
          <a:p>
            <a:pPr marL="0" marR="0" lvl="0" indent="0" algn="l" rtl="0">
              <a:spcBef>
                <a:spcPts val="0"/>
              </a:spcBef>
              <a:spcAft>
                <a:spcPts val="0"/>
              </a:spcAft>
              <a:buNone/>
            </a:pPr>
            <a:r>
              <a:rPr lang="en-GB" sz="2400" b="1" dirty="0">
                <a:solidFill>
                  <a:srgbClr val="633547"/>
                </a:solidFill>
                <a:latin typeface="Calibri"/>
                <a:ea typeface="Calibri"/>
                <a:cs typeface="Calibri"/>
                <a:sym typeface="Calibri"/>
              </a:rPr>
              <a:t>R</a:t>
            </a:r>
            <a:r>
              <a:rPr lang="en-GB" sz="2400" dirty="0">
                <a:solidFill>
                  <a:srgbClr val="633547"/>
                </a:solidFill>
                <a:latin typeface="Calibri"/>
                <a:ea typeface="Calibri"/>
                <a:cs typeface="Calibri"/>
                <a:sym typeface="Calibri"/>
              </a:rPr>
              <a:t>esult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75" name="Google Shape;275;p14" descr="How to: Talk confidently about strengths and weaknesses in a job interview"/>
          <p:cNvPicPr preferRelativeResize="0"/>
          <p:nvPr/>
        </p:nvPicPr>
        <p:blipFill rotWithShape="1">
          <a:blip r:embed="rId3">
            <a:alphaModFix/>
          </a:blip>
          <a:srcRect/>
          <a:stretch/>
        </p:blipFill>
        <p:spPr>
          <a:xfrm>
            <a:off x="8902510" y="3638551"/>
            <a:ext cx="3092449" cy="30924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d160648743_0_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t>STAR method in action</a:t>
            </a:r>
            <a:endParaRPr dirty="0"/>
          </a:p>
        </p:txBody>
      </p:sp>
      <p:sp>
        <p:nvSpPr>
          <p:cNvPr id="281" name="Google Shape;281;g3d160648743_0_7"/>
          <p:cNvSpPr txBox="1">
            <a:spLocks noGrp="1"/>
          </p:cNvSpPr>
          <p:nvPr>
            <p:ph type="body" idx="2"/>
          </p:nvPr>
        </p:nvSpPr>
        <p:spPr>
          <a:xfrm>
            <a:off x="241300" y="2349501"/>
            <a:ext cx="10960200" cy="43179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633547"/>
              </a:buClr>
              <a:buSzPts val="2400"/>
              <a:buNone/>
            </a:pPr>
            <a:endParaRPr/>
          </a:p>
          <a:p>
            <a:pPr marL="228600" lvl="0" indent="-228600" algn="l" rtl="0">
              <a:lnSpc>
                <a:spcPct val="103333"/>
              </a:lnSpc>
              <a:spcBef>
                <a:spcPts val="0"/>
              </a:spcBef>
              <a:spcAft>
                <a:spcPts val="0"/>
              </a:spcAft>
              <a:buClr>
                <a:srgbClr val="633547"/>
              </a:buClr>
              <a:buSzPts val="2400"/>
              <a:buNone/>
            </a:pPr>
            <a:endParaRPr/>
          </a:p>
          <a:p>
            <a:pPr marL="228600" lvl="0" indent="-228600" algn="l" rtl="0">
              <a:lnSpc>
                <a:spcPct val="155000"/>
              </a:lnSpc>
              <a:spcBef>
                <a:spcPts val="0"/>
              </a:spcBef>
              <a:spcAft>
                <a:spcPts val="0"/>
              </a:spcAft>
              <a:buClr>
                <a:srgbClr val="633547"/>
              </a:buClr>
              <a:buSzPts val="1600"/>
              <a:buNone/>
            </a:pPr>
            <a:endParaRPr sz="1600"/>
          </a:p>
        </p:txBody>
      </p:sp>
      <p:sp>
        <p:nvSpPr>
          <p:cNvPr id="282" name="Google Shape;282;g3d160648743_0_7"/>
          <p:cNvSpPr txBox="1"/>
          <p:nvPr/>
        </p:nvSpPr>
        <p:spPr>
          <a:xfrm>
            <a:off x="146875" y="2078600"/>
            <a:ext cx="11696700" cy="5293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633547"/>
                </a:solidFill>
                <a:latin typeface="Calibri"/>
                <a:ea typeface="Calibri"/>
                <a:cs typeface="Calibri"/>
                <a:sym typeface="Calibri"/>
              </a:rPr>
              <a:t>S</a:t>
            </a:r>
            <a:r>
              <a:rPr lang="en-GB" sz="2000" dirty="0">
                <a:solidFill>
                  <a:srgbClr val="633547"/>
                </a:solidFill>
                <a:latin typeface="Calibri"/>
                <a:ea typeface="Calibri"/>
                <a:cs typeface="Calibri"/>
                <a:sym typeface="Calibri"/>
              </a:rPr>
              <a:t>ituation: A communications professional relocated from Ukraine to Ireland due to the Russian invasion of Ukraine. Despite 8+ years of experience, she faced challenges including language barriers, unfamiliar job market expectations, and lack of local professional networks.</a:t>
            </a: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r>
              <a:rPr lang="en-GB" sz="2000" b="1" dirty="0">
                <a:solidFill>
                  <a:srgbClr val="633547"/>
                </a:solidFill>
                <a:latin typeface="Calibri"/>
                <a:ea typeface="Calibri"/>
                <a:cs typeface="Calibri"/>
                <a:sym typeface="Calibri"/>
              </a:rPr>
              <a:t>T</a:t>
            </a:r>
            <a:r>
              <a:rPr lang="en-GB" sz="2000" dirty="0">
                <a:solidFill>
                  <a:srgbClr val="633547"/>
                </a:solidFill>
                <a:latin typeface="Calibri"/>
                <a:ea typeface="Calibri"/>
                <a:cs typeface="Calibri"/>
                <a:sym typeface="Calibri"/>
              </a:rPr>
              <a:t>ask: Her goal was to: Rebuild her professional identity in a new country, Secure employment aligned with her previous experience, Regain confidence in her skills and ability to contribute</a:t>
            </a: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r>
              <a:rPr lang="en-GB" sz="2000" b="1" dirty="0">
                <a:solidFill>
                  <a:srgbClr val="633547"/>
                </a:solidFill>
                <a:latin typeface="Calibri"/>
                <a:ea typeface="Calibri"/>
                <a:cs typeface="Calibri"/>
                <a:sym typeface="Calibri"/>
              </a:rPr>
              <a:t>A</a:t>
            </a:r>
            <a:r>
              <a:rPr lang="en-GB" sz="2000" dirty="0">
                <a:solidFill>
                  <a:srgbClr val="633547"/>
                </a:solidFill>
                <a:latin typeface="Calibri"/>
                <a:ea typeface="Calibri"/>
                <a:cs typeface="Calibri"/>
                <a:sym typeface="Calibri"/>
              </a:rPr>
              <a:t>ction: She took steps: Enrolled in a migrant support programme (career coaching, CV adaptation, interview training), Volunteered with a local NGO to gain Irish work experience, Actively expanded her professional network through events and LinkedIn, Practised English in professional contexts (presentations, meetings), Reframed her international experience as an asset (cross-cultural communication, adaptability)</a:t>
            </a: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r>
              <a:rPr lang="en-GB" sz="2000" b="1" dirty="0">
                <a:solidFill>
                  <a:srgbClr val="633547"/>
                </a:solidFill>
                <a:latin typeface="Calibri"/>
                <a:ea typeface="Calibri"/>
                <a:cs typeface="Calibri"/>
                <a:sym typeface="Calibri"/>
              </a:rPr>
              <a:t>R</a:t>
            </a:r>
            <a:r>
              <a:rPr lang="en-GB" sz="2000" dirty="0">
                <a:solidFill>
                  <a:srgbClr val="633547"/>
                </a:solidFill>
                <a:latin typeface="Calibri"/>
                <a:ea typeface="Calibri"/>
                <a:cs typeface="Calibri"/>
                <a:sym typeface="Calibri"/>
              </a:rPr>
              <a:t>esult: Secured a communications role within 6 months, Reported increased confidence in interviews and workplace interactions, Built a new professional network in Ireland, Transitioned from feeling like an “outsider” to a recognised contributor in her field. </a:t>
            </a: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679053" y="446705"/>
            <a:ext cx="9644776" cy="646290"/>
          </a:xfrm>
          <a:prstGeom prst="rect">
            <a:avLst/>
          </a:prstGeom>
          <a:noFill/>
          <a:ln>
            <a:noFill/>
          </a:ln>
        </p:spPr>
        <p:txBody>
          <a:bodyPr spcFirstLastPara="1" wrap="square" lIns="91425" tIns="45700" rIns="91425" bIns="45700" anchor="t" anchorCtr="0">
            <a:spAutoFit/>
          </a:bodyPr>
          <a:lstStyle/>
          <a:p>
            <a:r>
              <a:rPr lang="en-GB" sz="3600" b="1" dirty="0">
                <a:solidFill>
                  <a:srgbClr val="E36C34"/>
                </a:solidFill>
                <a:latin typeface="Calibri"/>
                <a:ea typeface="Calibri"/>
                <a:cs typeface="Calibri"/>
              </a:rPr>
              <a:t>During </a:t>
            </a:r>
            <a:r>
              <a:rPr lang="en-GB" sz="3600" b="1">
                <a:solidFill>
                  <a:srgbClr val="E36C34"/>
                </a:solidFill>
                <a:latin typeface="Calibri"/>
                <a:ea typeface="Calibri"/>
                <a:cs typeface="Calibri"/>
              </a:rPr>
              <a:t>the </a:t>
            </a:r>
            <a:r>
              <a:rPr lang="en-GB" sz="3600" b="1" dirty="0">
                <a:solidFill>
                  <a:srgbClr val="E36C34"/>
                </a:solidFill>
                <a:latin typeface="Calibri"/>
                <a:ea typeface="Calibri"/>
                <a:cs typeface="Calibri"/>
              </a:rPr>
              <a:t>Interview</a:t>
            </a:r>
            <a:r>
              <a:rPr lang="en-GB" sz="3600" b="1">
                <a:solidFill>
                  <a:srgbClr val="E36C34"/>
                </a:solidFill>
                <a:latin typeface="Calibri"/>
                <a:ea typeface="Calibri"/>
                <a:cs typeface="Calibri"/>
              </a:rPr>
              <a:t>: </a:t>
            </a:r>
            <a:r>
              <a:rPr lang="en-US" sz="3600" b="1">
                <a:solidFill>
                  <a:srgbClr val="E36C34"/>
                </a:solidFill>
                <a:latin typeface="Calibri"/>
                <a:ea typeface="Calibri"/>
                <a:cs typeface="Calibri"/>
              </a:rPr>
              <a:t>Speak </a:t>
            </a:r>
            <a:r>
              <a:rPr lang="en-US" sz="3600" b="1" dirty="0">
                <a:solidFill>
                  <a:srgbClr val="E36C34"/>
                </a:solidFill>
                <a:latin typeface="Calibri"/>
                <a:ea typeface="Calibri"/>
                <a:cs typeface="Calibri"/>
              </a:rPr>
              <a:t>Clearly, </a:t>
            </a:r>
            <a:r>
              <a:rPr lang="en-US" sz="3600" b="1">
                <a:solidFill>
                  <a:srgbClr val="E36C34"/>
                </a:solidFill>
                <a:latin typeface="Calibri"/>
                <a:ea typeface="Calibri"/>
                <a:cs typeface="Calibri"/>
              </a:rPr>
              <a:t>Not Perfectly</a:t>
            </a:r>
            <a:endParaRPr lang="en-US" sz="3600" b="1" dirty="0">
              <a:solidFill>
                <a:srgbClr val="E36C34"/>
              </a:solidFill>
              <a:latin typeface="Calibri"/>
              <a:ea typeface="Calibri"/>
              <a:cs typeface="Calibri"/>
            </a:endParaRPr>
          </a:p>
        </p:txBody>
      </p:sp>
      <p:sp>
        <p:nvSpPr>
          <p:cNvPr id="3" name="Text 1"/>
          <p:cNvSpPr/>
          <p:nvPr/>
        </p:nvSpPr>
        <p:spPr>
          <a:xfrm>
            <a:off x="811311" y="1165672"/>
            <a:ext cx="10795793" cy="209451"/>
          </a:xfrm>
          <a:prstGeom prst="rect">
            <a:avLst/>
          </a:prstGeom>
          <a:noFill/>
          <a:ln/>
        </p:spPr>
        <p:txBody>
          <a:bodyPr wrap="none" lIns="0" tIns="0" rIns="0" bIns="0" rtlCol="0" anchor="t"/>
          <a:lstStyle/>
          <a:p>
            <a:pPr>
              <a:lnSpc>
                <a:spcPts val="1625"/>
              </a:lnSpc>
            </a:pPr>
            <a:r>
              <a:rPr lang="en-US" sz="2800" dirty="0">
                <a:solidFill>
                  <a:srgbClr val="3B3535"/>
                </a:solidFill>
                <a:latin typeface="Calibri" panose="020F0502020204030204" pitchFamily="34" charset="0"/>
                <a:ea typeface="Calibri" panose="020F0502020204030204" pitchFamily="34" charset="0"/>
                <a:cs typeface="Calibri" panose="020F0502020204030204" pitchFamily="34" charset="0"/>
              </a:rPr>
              <a:t>A practical guide to interview success — no matter where you're from.</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4" name="Shape 2"/>
          <p:cNvSpPr/>
          <p:nvPr/>
        </p:nvSpPr>
        <p:spPr>
          <a:xfrm>
            <a:off x="698104" y="1597224"/>
            <a:ext cx="3523853" cy="1775519"/>
          </a:xfrm>
          <a:prstGeom prst="roundRect">
            <a:avLst>
              <a:gd name="adj" fmla="val 1264"/>
            </a:avLst>
          </a:prstGeom>
          <a:solidFill>
            <a:srgbClr val="F3E8E8"/>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5" name="Shape 3"/>
          <p:cNvSpPr/>
          <p:nvPr/>
        </p:nvSpPr>
        <p:spPr>
          <a:xfrm>
            <a:off x="847626" y="1746746"/>
            <a:ext cx="448767" cy="448767"/>
          </a:xfrm>
          <a:prstGeom prst="roundRect">
            <a:avLst>
              <a:gd name="adj" fmla="val 16978173"/>
            </a:avLst>
          </a:prstGeom>
          <a:solidFill>
            <a:srgbClr val="F5A3A3"/>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1054" y="1870075"/>
            <a:ext cx="201910" cy="201910"/>
          </a:xfrm>
          <a:prstGeom prst="rect">
            <a:avLst/>
          </a:prstGeom>
        </p:spPr>
      </p:pic>
      <p:sp>
        <p:nvSpPr>
          <p:cNvPr id="7" name="Text 4"/>
          <p:cNvSpPr/>
          <p:nvPr/>
        </p:nvSpPr>
        <p:spPr>
          <a:xfrm>
            <a:off x="1445915" y="1971030"/>
            <a:ext cx="1973263" cy="219968"/>
          </a:xfrm>
          <a:prstGeom prst="rect">
            <a:avLst/>
          </a:prstGeom>
          <a:noFill/>
          <a:ln/>
        </p:spPr>
        <p:txBody>
          <a:bodyPr wrap="none" lIns="0" tIns="0" rIns="0" bIns="0" rtlCol="0" anchor="t"/>
          <a:lstStyle/>
          <a:p>
            <a:pPr>
              <a:lnSpc>
                <a:spcPts val="170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Your Accent Is a Strength</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847626" y="2329090"/>
            <a:ext cx="3224808" cy="62835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Your accent is not a weakness. Speak with intention — pause instead of rushing, and let your words land with clarity and confidence.</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6"/>
          <p:cNvSpPr/>
          <p:nvPr/>
        </p:nvSpPr>
        <p:spPr>
          <a:xfrm>
            <a:off x="4334074" y="1597224"/>
            <a:ext cx="3523853" cy="1775519"/>
          </a:xfrm>
          <a:prstGeom prst="roundRect">
            <a:avLst>
              <a:gd name="adj" fmla="val 1264"/>
            </a:avLst>
          </a:prstGeom>
          <a:solidFill>
            <a:srgbClr val="F3E8E8"/>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10" name="Shape 7"/>
          <p:cNvSpPr/>
          <p:nvPr/>
        </p:nvSpPr>
        <p:spPr>
          <a:xfrm>
            <a:off x="4483596" y="1746746"/>
            <a:ext cx="448767" cy="448767"/>
          </a:xfrm>
          <a:prstGeom prst="roundRect">
            <a:avLst>
              <a:gd name="adj" fmla="val 16978173"/>
            </a:avLst>
          </a:prstGeom>
          <a:solidFill>
            <a:srgbClr val="F5A3A3"/>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07024" y="1870075"/>
            <a:ext cx="201910" cy="201910"/>
          </a:xfrm>
          <a:prstGeom prst="rect">
            <a:avLst/>
          </a:prstGeom>
        </p:spPr>
      </p:pic>
      <p:sp>
        <p:nvSpPr>
          <p:cNvPr id="12" name="Text 8"/>
          <p:cNvSpPr/>
          <p:nvPr/>
        </p:nvSpPr>
        <p:spPr>
          <a:xfrm>
            <a:off x="4991298" y="1914109"/>
            <a:ext cx="1760141" cy="219968"/>
          </a:xfrm>
          <a:prstGeom prst="rect">
            <a:avLst/>
          </a:prstGeom>
          <a:noFill/>
          <a:ln/>
        </p:spPr>
        <p:txBody>
          <a:bodyPr wrap="none" lIns="0" tIns="0" rIns="0" bIns="0" rtlCol="0" anchor="t"/>
          <a:lstStyle/>
          <a:p>
            <a:pPr>
              <a:lnSpc>
                <a:spcPts val="170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Ask for Clarification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9"/>
          <p:cNvSpPr/>
          <p:nvPr/>
        </p:nvSpPr>
        <p:spPr>
          <a:xfrm>
            <a:off x="4483596" y="2392939"/>
            <a:ext cx="3224808" cy="62835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If a question is unclear, it's perfectly professional to ask for clarification. It shows thoughtfulness, not hesitation.</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4" name="Shape 10"/>
          <p:cNvSpPr/>
          <p:nvPr/>
        </p:nvSpPr>
        <p:spPr>
          <a:xfrm>
            <a:off x="7970044" y="1597224"/>
            <a:ext cx="3523853" cy="1775519"/>
          </a:xfrm>
          <a:prstGeom prst="roundRect">
            <a:avLst>
              <a:gd name="adj" fmla="val 1264"/>
            </a:avLst>
          </a:prstGeom>
          <a:solidFill>
            <a:srgbClr val="F3E8E8"/>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15" name="Shape 11"/>
          <p:cNvSpPr/>
          <p:nvPr/>
        </p:nvSpPr>
        <p:spPr>
          <a:xfrm>
            <a:off x="8119567" y="1746746"/>
            <a:ext cx="448767" cy="448767"/>
          </a:xfrm>
          <a:prstGeom prst="roundRect">
            <a:avLst>
              <a:gd name="adj" fmla="val 16978173"/>
            </a:avLst>
          </a:prstGeom>
          <a:solidFill>
            <a:srgbClr val="F5A3A3"/>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42994" y="1870075"/>
            <a:ext cx="201910" cy="201910"/>
          </a:xfrm>
          <a:prstGeom prst="rect">
            <a:avLst/>
          </a:prstGeom>
        </p:spPr>
      </p:pic>
      <p:sp>
        <p:nvSpPr>
          <p:cNvPr id="17" name="Text 12"/>
          <p:cNvSpPr/>
          <p:nvPr/>
        </p:nvSpPr>
        <p:spPr>
          <a:xfrm>
            <a:off x="8680451" y="1914109"/>
            <a:ext cx="1760141" cy="219968"/>
          </a:xfrm>
          <a:prstGeom prst="rect">
            <a:avLst/>
          </a:prstGeom>
          <a:noFill/>
          <a:ln/>
        </p:spPr>
        <p:txBody>
          <a:bodyPr wrap="none" lIns="0" tIns="0" rIns="0" bIns="0" rtlCol="0" anchor="t"/>
          <a:lstStyle/>
          <a:p>
            <a:pPr>
              <a:lnSpc>
                <a:spcPts val="170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Show Confidence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13"/>
          <p:cNvSpPr/>
          <p:nvPr/>
        </p:nvSpPr>
        <p:spPr>
          <a:xfrm>
            <a:off x="8119567" y="2346552"/>
            <a:ext cx="3224808" cy="62835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Confidence is communicated through body language and voice — maintain eye contact, sit tall, and speak at a steady, measured pace.</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14"/>
          <p:cNvSpPr/>
          <p:nvPr/>
        </p:nvSpPr>
        <p:spPr>
          <a:xfrm>
            <a:off x="698103" y="3611067"/>
            <a:ext cx="2034282" cy="219968"/>
          </a:xfrm>
          <a:prstGeom prst="rect">
            <a:avLst/>
          </a:prstGeom>
          <a:noFill/>
          <a:ln/>
        </p:spPr>
        <p:txBody>
          <a:bodyPr wrap="none" lIns="0" tIns="0" rIns="0" bIns="0" rtlCol="0" anchor="t"/>
          <a:lstStyle/>
          <a:p>
            <a:pPr>
              <a:lnSpc>
                <a:spcPts val="1708"/>
              </a:lnSpc>
            </a:pPr>
            <a:r>
              <a:rPr lang="en-US" sz="2000" dirty="0">
                <a:solidFill>
                  <a:srgbClr val="1F1E1E"/>
                </a:solidFill>
                <a:latin typeface="Calibri" panose="020F0502020204030204" pitchFamily="34" charset="0"/>
                <a:ea typeface="Calibri" panose="020F0502020204030204" pitchFamily="34" charset="0"/>
                <a:cs typeface="Calibri" panose="020F0502020204030204" pitchFamily="34" charset="0"/>
              </a:rPr>
              <a:t>Translate Your Experience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 15"/>
          <p:cNvSpPr/>
          <p:nvPr/>
        </p:nvSpPr>
        <p:spPr>
          <a:xfrm>
            <a:off x="698104" y="3943152"/>
            <a:ext cx="5215433" cy="62835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Your international background and transferable skills are genuine assets. Frame them in terms the interviewer can connect with — highlight adaptability, cross-cultural communication, and problem-solving across different contexts.</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21" name="Shape 16"/>
          <p:cNvSpPr/>
          <p:nvPr/>
        </p:nvSpPr>
        <p:spPr>
          <a:xfrm>
            <a:off x="6177062" y="3498950"/>
            <a:ext cx="5430937" cy="1742797"/>
          </a:xfrm>
          <a:prstGeom prst="roundRect">
            <a:avLst>
              <a:gd name="adj" fmla="val 1623"/>
            </a:avLst>
          </a:prstGeom>
          <a:solidFill>
            <a:srgbClr val="F5A3A3"/>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22" name="Text 17"/>
          <p:cNvSpPr/>
          <p:nvPr/>
        </p:nvSpPr>
        <p:spPr>
          <a:xfrm>
            <a:off x="6326584" y="3611067"/>
            <a:ext cx="2069108" cy="219968"/>
          </a:xfrm>
          <a:prstGeom prst="rect">
            <a:avLst/>
          </a:prstGeom>
          <a:noFill/>
          <a:ln/>
        </p:spPr>
        <p:txBody>
          <a:bodyPr wrap="none" lIns="0" tIns="0" rIns="0" bIns="0" rtlCol="0" anchor="t"/>
          <a:lstStyle/>
          <a:p>
            <a:pPr>
              <a:lnSpc>
                <a:spcPts val="1708"/>
              </a:lnSpc>
            </a:pPr>
            <a:r>
              <a:rPr lang="en-US" sz="2000" dirty="0">
                <a:solidFill>
                  <a:srgbClr val="1F1E1E"/>
                </a:solidFill>
                <a:latin typeface="Calibri" panose="020F0502020204030204" pitchFamily="34" charset="0"/>
                <a:ea typeface="Calibri" panose="020F0502020204030204" pitchFamily="34" charset="0"/>
                <a:cs typeface="Calibri" panose="020F0502020204030204" pitchFamily="34" charset="0"/>
              </a:rPr>
              <a:t>Handle Difficult Questions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 18"/>
          <p:cNvSpPr/>
          <p:nvPr/>
        </p:nvSpPr>
        <p:spPr>
          <a:xfrm>
            <a:off x="6326584" y="3943152"/>
            <a:ext cx="5131892" cy="83780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Be prepared for tough topics: gaps in your experience, lack of local experience, or non-local qualifications. Acknowledge them honestly, then pivot to what you bring to the table. Preparation turns potential stumbling blocks into moments of authenticity.</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24" name="Shape 19"/>
          <p:cNvSpPr/>
          <p:nvPr/>
        </p:nvSpPr>
        <p:spPr>
          <a:xfrm>
            <a:off x="698104" y="5272227"/>
            <a:ext cx="5341838" cy="1403228"/>
          </a:xfrm>
          <a:prstGeom prst="roundRect">
            <a:avLst>
              <a:gd name="adj" fmla="val 7299"/>
            </a:avLst>
          </a:prstGeom>
          <a:solidFill>
            <a:srgbClr val="FFFAFA"/>
          </a:solidFill>
          <a:ln w="22860">
            <a:solidFill>
              <a:srgbClr val="D9CECE"/>
            </a:solidFill>
            <a:prstDash val="solid"/>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25" name="Shape 20"/>
          <p:cNvSpPr/>
          <p:nvPr/>
        </p:nvSpPr>
        <p:spPr>
          <a:xfrm>
            <a:off x="679053" y="5323027"/>
            <a:ext cx="76200" cy="1252736"/>
          </a:xfrm>
          <a:prstGeom prst="roundRect">
            <a:avLst>
              <a:gd name="adj" fmla="val 29451"/>
            </a:avLst>
          </a:prstGeom>
          <a:solidFill>
            <a:srgbClr val="F5A3A3"/>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26" name="Text 21"/>
          <p:cNvSpPr/>
          <p:nvPr/>
        </p:nvSpPr>
        <p:spPr>
          <a:xfrm>
            <a:off x="923826" y="5410319"/>
            <a:ext cx="1760141" cy="219968"/>
          </a:xfrm>
          <a:prstGeom prst="rect">
            <a:avLst/>
          </a:prstGeom>
          <a:noFill/>
          <a:ln/>
        </p:spPr>
        <p:txBody>
          <a:bodyPr wrap="none" lIns="0" tIns="0" rIns="0" bIns="0" rtlCol="0" anchor="t"/>
          <a:lstStyle/>
          <a:p>
            <a:pPr>
              <a:lnSpc>
                <a:spcPts val="170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Ask Strong Questions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7" name="Text 22"/>
          <p:cNvSpPr/>
          <p:nvPr/>
        </p:nvSpPr>
        <p:spPr>
          <a:xfrm>
            <a:off x="923826" y="5697558"/>
            <a:ext cx="4947543" cy="62835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Thoughtful questions signal genuine interest and strategic thinking. Ask about team culture, success metrics, or growth opportunities — not just salary and hours.</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28" name="Shape 23"/>
          <p:cNvSpPr/>
          <p:nvPr/>
        </p:nvSpPr>
        <p:spPr>
          <a:xfrm>
            <a:off x="6152059" y="5272227"/>
            <a:ext cx="5341838" cy="1403228"/>
          </a:xfrm>
          <a:prstGeom prst="roundRect">
            <a:avLst>
              <a:gd name="adj" fmla="val 7299"/>
            </a:avLst>
          </a:prstGeom>
          <a:solidFill>
            <a:srgbClr val="FFFAFA"/>
          </a:solidFill>
          <a:ln w="22860">
            <a:solidFill>
              <a:srgbClr val="D9CECE"/>
            </a:solidFill>
            <a:prstDash val="solid"/>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29" name="Shape 24"/>
          <p:cNvSpPr/>
          <p:nvPr/>
        </p:nvSpPr>
        <p:spPr>
          <a:xfrm>
            <a:off x="6133008" y="5292547"/>
            <a:ext cx="76200" cy="1252736"/>
          </a:xfrm>
          <a:prstGeom prst="roundRect">
            <a:avLst>
              <a:gd name="adj" fmla="val 29451"/>
            </a:avLst>
          </a:prstGeom>
          <a:solidFill>
            <a:srgbClr val="F5A3A3"/>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30" name="Text 25"/>
          <p:cNvSpPr/>
          <p:nvPr/>
        </p:nvSpPr>
        <p:spPr>
          <a:xfrm>
            <a:off x="6377781" y="5410319"/>
            <a:ext cx="2257921" cy="219968"/>
          </a:xfrm>
          <a:prstGeom prst="rect">
            <a:avLst/>
          </a:prstGeom>
          <a:noFill/>
          <a:ln/>
        </p:spPr>
        <p:txBody>
          <a:bodyPr wrap="none" lIns="0" tIns="0" rIns="0" bIns="0" rtlCol="0" anchor="t"/>
          <a:lstStyle/>
          <a:p>
            <a:pPr>
              <a:lnSpc>
                <a:spcPts val="170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Follow Up After the Interview</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 26"/>
          <p:cNvSpPr/>
          <p:nvPr/>
        </p:nvSpPr>
        <p:spPr>
          <a:xfrm>
            <a:off x="6377781" y="5697558"/>
            <a:ext cx="4947543" cy="628353"/>
          </a:xfrm>
          <a:prstGeom prst="rect">
            <a:avLst/>
          </a:prstGeom>
          <a:noFill/>
          <a:ln/>
        </p:spPr>
        <p:txBody>
          <a:bodyPr wrap="square" lIns="0" tIns="0" rIns="0" bIns="0" rtlCol="0" anchor="t"/>
          <a:lstStyle/>
          <a:p>
            <a:pPr>
              <a:lnSpc>
                <a:spcPts val="1625"/>
              </a:lnSpc>
            </a:pPr>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Send a brief, personalised thank-you note within 24 hours. Reference something specific from the conversation to show you were engaged and attentive throughout.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6"/>
          <p:cNvSpPr txBox="1">
            <a:spLocks noGrp="1"/>
          </p:cNvSpPr>
          <p:nvPr>
            <p:ph type="body" idx="1"/>
          </p:nvPr>
        </p:nvSpPr>
        <p:spPr>
          <a:xfrm>
            <a:off x="640969" y="551119"/>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Exercise: Mock Interview Role Play</a:t>
            </a:r>
            <a:endParaRPr/>
          </a:p>
        </p:txBody>
      </p:sp>
      <p:sp>
        <p:nvSpPr>
          <p:cNvPr id="296" name="Google Shape;296;p16"/>
          <p:cNvSpPr txBox="1">
            <a:spLocks noGrp="1"/>
          </p:cNvSpPr>
          <p:nvPr>
            <p:ph type="body" idx="2"/>
          </p:nvPr>
        </p:nvSpPr>
        <p:spPr>
          <a:xfrm>
            <a:off x="483616" y="2259501"/>
            <a:ext cx="8244597" cy="4349651"/>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p:txBody>
      </p:sp>
      <p:sp>
        <p:nvSpPr>
          <p:cNvPr id="297" name="Google Shape;297;p16"/>
          <p:cNvSpPr txBox="1"/>
          <p:nvPr/>
        </p:nvSpPr>
        <p:spPr>
          <a:xfrm>
            <a:off x="484632" y="2386501"/>
            <a:ext cx="4812284"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633547"/>
                </a:solidFill>
                <a:latin typeface="Calibri"/>
                <a:ea typeface="Calibri"/>
                <a:cs typeface="Calibri"/>
                <a:sym typeface="Calibri"/>
              </a:rPr>
              <a:t>Objective</a:t>
            </a:r>
            <a:endParaRPr sz="2400">
              <a:solidFill>
                <a:srgbClr val="633547"/>
              </a:solidFill>
              <a:latin typeface="Calibri"/>
              <a:ea typeface="Calibri"/>
              <a:cs typeface="Calibri"/>
              <a:sym typeface="Calibri"/>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Practice clear, structured answers</a:t>
            </a:r>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Translate international experience effectively</a:t>
            </a:r>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Strengthen interview confidence</a:t>
            </a:r>
            <a:endParaRPr/>
          </a:p>
          <a:p>
            <a:pPr marL="0" marR="0" lvl="0" indent="0" algn="l" rtl="0">
              <a:spcBef>
                <a:spcPts val="0"/>
              </a:spcBef>
              <a:spcAft>
                <a:spcPts val="0"/>
              </a:spcAft>
              <a:buNone/>
            </a:pPr>
            <a:endParaRPr sz="2400">
              <a:solidFill>
                <a:srgbClr val="633547"/>
              </a:solidFill>
              <a:latin typeface="Calibri"/>
              <a:ea typeface="Calibri"/>
              <a:cs typeface="Calibri"/>
              <a:sym typeface="Calibri"/>
            </a:endParaRPr>
          </a:p>
          <a:p>
            <a:pPr marL="0" marR="0" lvl="0" indent="0" algn="l" rtl="0">
              <a:spcBef>
                <a:spcPts val="0"/>
              </a:spcBef>
              <a:spcAft>
                <a:spcPts val="0"/>
              </a:spcAft>
              <a:buNone/>
            </a:pPr>
            <a:r>
              <a:rPr lang="en-GB" sz="2400" b="1">
                <a:solidFill>
                  <a:srgbClr val="633547"/>
                </a:solidFill>
                <a:latin typeface="Calibri"/>
                <a:ea typeface="Calibri"/>
                <a:cs typeface="Calibri"/>
                <a:sym typeface="Calibri"/>
              </a:rPr>
              <a:t>Group Roles (3 participants)</a:t>
            </a:r>
            <a:endParaRPr sz="2400">
              <a:solidFill>
                <a:srgbClr val="633547"/>
              </a:solidFill>
              <a:latin typeface="Calibri"/>
              <a:ea typeface="Calibri"/>
              <a:cs typeface="Calibri"/>
              <a:sym typeface="Calibri"/>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 Candidate</a:t>
            </a:r>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 Interviewer</a:t>
            </a:r>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 Observer</a:t>
            </a:r>
            <a:endParaRPr/>
          </a:p>
          <a:p>
            <a:pPr marL="0" marR="0" lvl="0" indent="0" algn="l" rtl="0">
              <a:spcBef>
                <a:spcPts val="0"/>
              </a:spcBef>
              <a:spcAft>
                <a:spcPts val="0"/>
              </a:spcAft>
              <a:buNone/>
            </a:pPr>
            <a:endParaRPr sz="2200" b="1">
              <a:solidFill>
                <a:srgbClr val="633547"/>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6"/>
          <p:cNvSpPr txBox="1"/>
          <p:nvPr/>
        </p:nvSpPr>
        <p:spPr>
          <a:xfrm>
            <a:off x="5803900" y="2386501"/>
            <a:ext cx="5601716"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633547"/>
                </a:solidFill>
                <a:latin typeface="Calibri"/>
                <a:ea typeface="Calibri"/>
                <a:cs typeface="Calibri"/>
                <a:sym typeface="Calibri"/>
              </a:rPr>
              <a:t>Timing</a:t>
            </a:r>
            <a:endParaRPr sz="2400">
              <a:solidFill>
                <a:srgbClr val="633547"/>
              </a:solidFill>
              <a:latin typeface="Calibri"/>
              <a:ea typeface="Calibri"/>
              <a:cs typeface="Calibri"/>
              <a:sym typeface="Calibri"/>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8 min interview</a:t>
            </a:r>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5 min feedback</a:t>
            </a:r>
            <a:endParaRPr/>
          </a:p>
          <a:p>
            <a:pPr marL="0" marR="0" lvl="0" indent="0" algn="l" rtl="0">
              <a:spcBef>
                <a:spcPts val="0"/>
              </a:spcBef>
              <a:spcAft>
                <a:spcPts val="0"/>
              </a:spcAft>
              <a:buNone/>
            </a:pPr>
            <a:r>
              <a:rPr lang="en-GB" sz="2400">
                <a:solidFill>
                  <a:srgbClr val="633547"/>
                </a:solidFill>
                <a:latin typeface="Calibri"/>
                <a:ea typeface="Calibri"/>
                <a:cs typeface="Calibri"/>
                <a:sym typeface="Calibri"/>
              </a:rPr>
              <a:t>Rotate roles</a:t>
            </a:r>
            <a:endParaRPr/>
          </a:p>
          <a:p>
            <a:pPr marL="0" marR="0" lvl="0" indent="0" algn="l" rtl="0">
              <a:spcBef>
                <a:spcPts val="0"/>
              </a:spcBef>
              <a:spcAft>
                <a:spcPts val="0"/>
              </a:spcAft>
              <a:buNone/>
            </a:pPr>
            <a:endParaRPr sz="2400">
              <a:solidFill>
                <a:srgbClr val="633547"/>
              </a:solidFill>
              <a:latin typeface="Calibri"/>
              <a:ea typeface="Calibri"/>
              <a:cs typeface="Calibri"/>
              <a:sym typeface="Calibri"/>
            </a:endParaRPr>
          </a:p>
          <a:p>
            <a:pPr marL="0" marR="0" lvl="0" indent="0" algn="l" rtl="0">
              <a:spcBef>
                <a:spcPts val="0"/>
              </a:spcBef>
              <a:spcAft>
                <a:spcPts val="0"/>
              </a:spcAft>
              <a:buNone/>
            </a:pPr>
            <a:r>
              <a:rPr lang="en-GB" sz="2400" b="1">
                <a:solidFill>
                  <a:srgbClr val="633547"/>
                </a:solidFill>
                <a:latin typeface="Calibri"/>
                <a:ea typeface="Calibri"/>
                <a:cs typeface="Calibri"/>
                <a:sym typeface="Calibri"/>
              </a:rPr>
              <a:t>Focus Areas</a:t>
            </a:r>
            <a:br>
              <a:rPr lang="en-GB" sz="2400">
                <a:solidFill>
                  <a:srgbClr val="633547"/>
                </a:solidFill>
                <a:latin typeface="Calibri"/>
                <a:ea typeface="Calibri"/>
                <a:cs typeface="Calibri"/>
                <a:sym typeface="Calibri"/>
              </a:rPr>
            </a:br>
            <a:r>
              <a:rPr lang="en-GB" sz="2400">
                <a:solidFill>
                  <a:srgbClr val="633547"/>
                </a:solidFill>
                <a:latin typeface="Calibri"/>
                <a:ea typeface="Calibri"/>
                <a:cs typeface="Calibri"/>
                <a:sym typeface="Calibri"/>
              </a:rPr>
              <a:t>✔ Structured answers (STAR method)</a:t>
            </a:r>
            <a:br>
              <a:rPr lang="en-GB" sz="2400">
                <a:solidFill>
                  <a:srgbClr val="633547"/>
                </a:solidFill>
                <a:latin typeface="Calibri"/>
                <a:ea typeface="Calibri"/>
                <a:cs typeface="Calibri"/>
                <a:sym typeface="Calibri"/>
              </a:rPr>
            </a:br>
            <a:r>
              <a:rPr lang="en-GB" sz="2400">
                <a:solidFill>
                  <a:srgbClr val="633547"/>
                </a:solidFill>
                <a:latin typeface="Calibri"/>
                <a:ea typeface="Calibri"/>
                <a:cs typeface="Calibri"/>
                <a:sym typeface="Calibri"/>
              </a:rPr>
              <a:t>✔ Confidence &amp; body language</a:t>
            </a:r>
            <a:br>
              <a:rPr lang="en-GB" sz="2400">
                <a:solidFill>
                  <a:srgbClr val="633547"/>
                </a:solidFill>
                <a:latin typeface="Calibri"/>
                <a:ea typeface="Calibri"/>
                <a:cs typeface="Calibri"/>
                <a:sym typeface="Calibri"/>
              </a:rPr>
            </a:br>
            <a:r>
              <a:rPr lang="en-GB" sz="2400">
                <a:solidFill>
                  <a:srgbClr val="633547"/>
                </a:solidFill>
                <a:latin typeface="Calibri"/>
                <a:ea typeface="Calibri"/>
                <a:cs typeface="Calibri"/>
                <a:sym typeface="Calibri"/>
              </a:rPr>
              <a:t>✔ Skills translation</a:t>
            </a:r>
            <a:br>
              <a:rPr lang="en-GB" sz="2400">
                <a:solidFill>
                  <a:srgbClr val="633547"/>
                </a:solidFill>
                <a:latin typeface="Calibri"/>
                <a:ea typeface="Calibri"/>
                <a:cs typeface="Calibri"/>
                <a:sym typeface="Calibri"/>
              </a:rPr>
            </a:br>
            <a:r>
              <a:rPr lang="en-GB" sz="2400">
                <a:solidFill>
                  <a:srgbClr val="633547"/>
                </a:solidFill>
                <a:latin typeface="Calibri"/>
                <a:ea typeface="Calibri"/>
                <a:cs typeface="Calibri"/>
                <a:sym typeface="Calibri"/>
              </a:rPr>
              <a:t>✔ Clear examples &amp; results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d166020078_0_4"/>
          <p:cNvSpPr txBox="1">
            <a:spLocks noGrp="1"/>
          </p:cNvSpPr>
          <p:nvPr>
            <p:ph type="body" idx="1"/>
          </p:nvPr>
        </p:nvSpPr>
        <p:spPr>
          <a:xfrm>
            <a:off x="640969" y="55111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Recruitment Evaluation Criteria: an example</a:t>
            </a:r>
            <a:endParaRPr/>
          </a:p>
        </p:txBody>
      </p:sp>
      <p:sp>
        <p:nvSpPr>
          <p:cNvPr id="304" name="Google Shape;304;g3d166020078_0_4"/>
          <p:cNvSpPr txBox="1">
            <a:spLocks noGrp="1"/>
          </p:cNvSpPr>
          <p:nvPr>
            <p:ph type="body" idx="2"/>
          </p:nvPr>
        </p:nvSpPr>
        <p:spPr>
          <a:xfrm>
            <a:off x="1090974" y="2259500"/>
            <a:ext cx="7637400" cy="4349700"/>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p:txBody>
      </p:sp>
      <p:pic>
        <p:nvPicPr>
          <p:cNvPr id="305" name="Google Shape;305;g3d166020078_0_4"/>
          <p:cNvPicPr preferRelativeResize="0"/>
          <p:nvPr/>
        </p:nvPicPr>
        <p:blipFill>
          <a:blip r:embed="rId3">
            <a:alphaModFix/>
          </a:blip>
          <a:stretch>
            <a:fillRect/>
          </a:stretch>
        </p:blipFill>
        <p:spPr>
          <a:xfrm>
            <a:off x="409116" y="2259494"/>
            <a:ext cx="3158984" cy="4179791"/>
          </a:xfrm>
          <a:prstGeom prst="rect">
            <a:avLst/>
          </a:prstGeom>
          <a:noFill/>
          <a:ln>
            <a:noFill/>
          </a:ln>
        </p:spPr>
      </p:pic>
      <p:pic>
        <p:nvPicPr>
          <p:cNvPr id="306" name="Google Shape;306;g3d166020078_0_4"/>
          <p:cNvPicPr preferRelativeResize="0"/>
          <p:nvPr/>
        </p:nvPicPr>
        <p:blipFill>
          <a:blip r:embed="rId4">
            <a:alphaModFix/>
          </a:blip>
          <a:stretch>
            <a:fillRect/>
          </a:stretch>
        </p:blipFill>
        <p:spPr>
          <a:xfrm>
            <a:off x="3622366" y="2344457"/>
            <a:ext cx="3158984" cy="4179791"/>
          </a:xfrm>
          <a:prstGeom prst="rect">
            <a:avLst/>
          </a:prstGeom>
          <a:noFill/>
          <a:ln>
            <a:noFill/>
          </a:ln>
        </p:spPr>
      </p:pic>
      <p:pic>
        <p:nvPicPr>
          <p:cNvPr id="307" name="Google Shape;307;g3d166020078_0_4"/>
          <p:cNvPicPr preferRelativeResize="0"/>
          <p:nvPr/>
        </p:nvPicPr>
        <p:blipFill>
          <a:blip r:embed="rId5">
            <a:alphaModFix/>
          </a:blip>
          <a:stretch>
            <a:fillRect/>
          </a:stretch>
        </p:blipFill>
        <p:spPr>
          <a:xfrm>
            <a:off x="7031691" y="2344457"/>
            <a:ext cx="3158984" cy="4179791"/>
          </a:xfrm>
          <a:prstGeom prst="rect">
            <a:avLst/>
          </a:prstGeom>
          <a:noFill/>
          <a:ln>
            <a:noFill/>
          </a:ln>
        </p:spPr>
      </p:pic>
      <p:sp>
        <p:nvSpPr>
          <p:cNvPr id="308" name="Google Shape;308;g3d166020078_0_4"/>
          <p:cNvSpPr txBox="1"/>
          <p:nvPr/>
        </p:nvSpPr>
        <p:spPr>
          <a:xfrm>
            <a:off x="409125" y="4502950"/>
            <a:ext cx="9781500" cy="19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latin typeface="Calibri"/>
                <a:ea typeface="Calibri"/>
                <a:cs typeface="Calibri"/>
                <a:sym typeface="Calibri"/>
              </a:rPr>
              <a:t>Scoring Guide: 1 (Limited) to 5 (Excellent) </a:t>
            </a:r>
            <a:endParaRPr sz="2200" b="1">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5"/>
          <p:cNvPicPr preferRelativeResize="0">
            <a:picLocks noGrp="1"/>
          </p:cNvPicPr>
          <p:nvPr>
            <p:ph type="pic" idx="2"/>
          </p:nvPr>
        </p:nvPicPr>
        <p:blipFill rotWithShape="1">
          <a:blip r:embed="rId3">
            <a:alphaModFix/>
          </a:blip>
          <a:srcRect t="645" b="645"/>
          <a:stretch/>
        </p:blipFill>
        <p:spPr>
          <a:xfrm>
            <a:off x="388401" y="385460"/>
            <a:ext cx="4107750" cy="6087079"/>
          </a:xfrm>
          <a:prstGeom prst="rect">
            <a:avLst/>
          </a:prstGeom>
          <a:solidFill>
            <a:srgbClr val="BFBFBF"/>
          </a:solidFill>
          <a:ln>
            <a:noFill/>
          </a:ln>
        </p:spPr>
      </p:pic>
      <p:sp>
        <p:nvSpPr>
          <p:cNvPr id="153" name="Google Shape;153;p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sz="3300" dirty="0">
                <a:solidFill>
                  <a:srgbClr val="FFFFFF"/>
                </a:solidFill>
              </a:rPr>
              <a:t>Owning my Career Path</a:t>
            </a:r>
          </a:p>
          <a:p>
            <a:pPr marL="0" lvl="0" indent="0" algn="just" rtl="0">
              <a:lnSpc>
                <a:spcPct val="90000"/>
              </a:lnSpc>
              <a:spcBef>
                <a:spcPts val="0"/>
              </a:spcBef>
              <a:spcAft>
                <a:spcPts val="0"/>
              </a:spcAft>
              <a:buClr>
                <a:schemeClr val="lt1"/>
              </a:buClr>
              <a:buSzPts val="2400"/>
              <a:buNone/>
            </a:pPr>
            <a:endParaRPr sz="3600" dirty="0">
              <a:solidFill>
                <a:srgbClr val="FFFFFF"/>
              </a:solidFill>
            </a:endParaRPr>
          </a:p>
          <a:p>
            <a:pPr marL="228600" lvl="0" indent="-228600" algn="just" rtl="0">
              <a:lnSpc>
                <a:spcPct val="90000"/>
              </a:lnSpc>
              <a:spcBef>
                <a:spcPts val="0"/>
              </a:spcBef>
              <a:spcAft>
                <a:spcPts val="0"/>
              </a:spcAft>
              <a:buSzPts val="2400"/>
              <a:buNone/>
            </a:pPr>
            <a:r>
              <a:rPr lang="en-US" sz="2200" i="1" dirty="0">
                <a:solidFill>
                  <a:srgbClr val="FFFFFF"/>
                </a:solidFill>
              </a:rPr>
              <a:t>Confidence, Communication and Career Networks</a:t>
            </a:r>
            <a:endParaRPr sz="2200" i="1" dirty="0"/>
          </a:p>
        </p:txBody>
      </p:sp>
      <p:sp>
        <p:nvSpPr>
          <p:cNvPr id="154" name="Google Shape;154;p5"/>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55" name="Google Shape;155;p5"/>
          <p:cNvSpPr txBox="1"/>
          <p:nvPr/>
        </p:nvSpPr>
        <p:spPr>
          <a:xfrm>
            <a:off x="4110770" y="1305097"/>
            <a:ext cx="5008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36C34"/>
                </a:solidFill>
                <a:latin typeface="Calibri"/>
                <a:ea typeface="Calibri"/>
                <a:cs typeface="Calibri"/>
                <a:sym typeface="Calibri"/>
              </a:rPr>
              <a:t>Module 3</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t>Discover work skills resource</a:t>
            </a:r>
            <a:endParaRPr dirty="0"/>
          </a:p>
        </p:txBody>
      </p:sp>
      <p:sp>
        <p:nvSpPr>
          <p:cNvPr id="314" name="Google Shape;314;p1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5000"/>
              </a:lnSpc>
              <a:spcBef>
                <a:spcPts val="0"/>
              </a:spcBef>
              <a:spcAft>
                <a:spcPts val="0"/>
              </a:spcAft>
              <a:buClr>
                <a:srgbClr val="633547"/>
              </a:buClr>
              <a:buSzPts val="1600"/>
              <a:buNone/>
            </a:pPr>
            <a:endParaRPr sz="1600"/>
          </a:p>
        </p:txBody>
      </p:sp>
      <p:pic>
        <p:nvPicPr>
          <p:cNvPr id="315" name="Google Shape;315;p17"/>
          <p:cNvPicPr preferRelativeResize="0"/>
          <p:nvPr/>
        </p:nvPicPr>
        <p:blipFill rotWithShape="1">
          <a:blip r:embed="rId3">
            <a:alphaModFix/>
          </a:blip>
          <a:srcRect/>
          <a:stretch/>
        </p:blipFill>
        <p:spPr>
          <a:xfrm>
            <a:off x="254000" y="2018988"/>
            <a:ext cx="11287144" cy="4350832"/>
          </a:xfrm>
          <a:prstGeom prst="rect">
            <a:avLst/>
          </a:prstGeom>
          <a:noFill/>
          <a:ln>
            <a:noFill/>
          </a:ln>
        </p:spPr>
      </p:pic>
      <p:sp>
        <p:nvSpPr>
          <p:cNvPr id="316" name="Google Shape;316;p17"/>
          <p:cNvSpPr txBox="1"/>
          <p:nvPr/>
        </p:nvSpPr>
        <p:spPr>
          <a:xfrm>
            <a:off x="3733800" y="6250377"/>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WP3 - Steps to Employment Kitchen - 3 Kitchens</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8"/>
          <p:cNvSpPr txBox="1">
            <a:spLocks noGrp="1"/>
          </p:cNvSpPr>
          <p:nvPr>
            <p:ph type="body" idx="1"/>
          </p:nvPr>
        </p:nvSpPr>
        <p:spPr>
          <a:xfrm>
            <a:off x="640969" y="551119"/>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t>Exercise: Effective workplace communication</a:t>
            </a:r>
            <a:endParaRPr dirty="0"/>
          </a:p>
        </p:txBody>
      </p:sp>
      <p:sp>
        <p:nvSpPr>
          <p:cNvPr id="322" name="Google Shape;322;p18"/>
          <p:cNvSpPr txBox="1">
            <a:spLocks noGrp="1"/>
          </p:cNvSpPr>
          <p:nvPr>
            <p:ph type="body" idx="2"/>
          </p:nvPr>
        </p:nvSpPr>
        <p:spPr>
          <a:xfrm>
            <a:off x="475272" y="2060877"/>
            <a:ext cx="7760465" cy="3840968"/>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r>
              <a:rPr lang="en-GB"/>
              <a:t>Workplace language supports </a:t>
            </a:r>
            <a:r>
              <a:rPr lang="en-GB" b="1"/>
              <a:t>safe, efficient, and confident</a:t>
            </a:r>
            <a:r>
              <a:rPr lang="en-GB"/>
              <a:t> performance in any role.</a:t>
            </a: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r>
              <a:rPr lang="en-GB" b="1"/>
              <a:t>Brainstorming exercise: </a:t>
            </a:r>
            <a:r>
              <a:rPr lang="en-GB"/>
              <a:t>Your ideas… </a:t>
            </a: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r>
              <a:rPr lang="en-GB"/>
              <a:t>What are the situations where you need to use a certain kind of language in the workplace? </a:t>
            </a: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r>
              <a:rPr lang="en-GB"/>
              <a:t>How do you moderate/adapt your language according to a work situation? </a:t>
            </a:r>
            <a:endParaRPr/>
          </a:p>
        </p:txBody>
      </p:sp>
      <p:pic>
        <p:nvPicPr>
          <p:cNvPr id="323" name="Google Shape;323;p18"/>
          <p:cNvPicPr preferRelativeResize="0"/>
          <p:nvPr/>
        </p:nvPicPr>
        <p:blipFill rotWithShape="1">
          <a:blip r:embed="rId3">
            <a:alphaModFix/>
          </a:blip>
          <a:srcRect/>
          <a:stretch/>
        </p:blipFill>
        <p:spPr>
          <a:xfrm>
            <a:off x="8719869" y="2398406"/>
            <a:ext cx="2714561" cy="40718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a:spLocks noGrp="1"/>
          </p:cNvSpPr>
          <p:nvPr>
            <p:ph type="body" idx="1"/>
          </p:nvPr>
        </p:nvSpPr>
        <p:spPr>
          <a:xfrm>
            <a:off x="505957" y="685745"/>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Q. Why workplace language matters? </a:t>
            </a:r>
            <a:endParaRPr/>
          </a:p>
        </p:txBody>
      </p:sp>
      <p:sp>
        <p:nvSpPr>
          <p:cNvPr id="329" name="Google Shape;329;p19"/>
          <p:cNvSpPr txBox="1">
            <a:spLocks noGrp="1"/>
          </p:cNvSpPr>
          <p:nvPr>
            <p:ph type="body" idx="2"/>
          </p:nvPr>
        </p:nvSpPr>
        <p:spPr>
          <a:xfrm>
            <a:off x="245476" y="2684130"/>
            <a:ext cx="11089401" cy="3477875"/>
          </a:xfrm>
          <a:prstGeom prst="rect">
            <a:avLst/>
          </a:prstGeom>
          <a:noFill/>
          <a:ln>
            <a:noFill/>
          </a:ln>
        </p:spPr>
        <p:txBody>
          <a:bodyPr spcFirstLastPara="1" wrap="square" lIns="91425" tIns="45700" rIns="91425" bIns="45700" anchor="ctr" anchorCtr="0">
            <a:spAutoFit/>
          </a:bodyPr>
          <a:lstStyle/>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To </a:t>
            </a:r>
            <a:r>
              <a:rPr lang="en-GB" sz="2200">
                <a:latin typeface="Calibri"/>
                <a:ea typeface="Calibri"/>
                <a:cs typeface="Calibri"/>
                <a:sym typeface="Calibri"/>
              </a:rPr>
              <a:t>u</a:t>
            </a:r>
            <a:r>
              <a:rPr lang="en-GB" sz="2200" b="0" i="0" u="none" strike="noStrike" cap="none">
                <a:latin typeface="Calibri"/>
                <a:ea typeface="Calibri"/>
                <a:cs typeface="Calibri"/>
                <a:sym typeface="Calibri"/>
              </a:rPr>
              <a:t>nderstand your </a:t>
            </a:r>
            <a:r>
              <a:rPr lang="en-GB" sz="2200" b="1" i="0" u="none" strike="noStrike" cap="none">
                <a:latin typeface="Calibri"/>
                <a:ea typeface="Calibri"/>
                <a:cs typeface="Calibri"/>
                <a:sym typeface="Calibri"/>
              </a:rPr>
              <a:t>rights and responsibilities</a:t>
            </a:r>
            <a:endParaRPr sz="2200" b="0" i="0" u="none" strike="noStrike" cap="none">
              <a:latin typeface="Calibri"/>
              <a:ea typeface="Calibri"/>
              <a:cs typeface="Calibri"/>
              <a:sym typeface="Calibri"/>
            </a:endParaRPr>
          </a:p>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Discuss </a:t>
            </a:r>
            <a:r>
              <a:rPr lang="en-GB" sz="2200" b="1" i="0" u="none" strike="noStrike" cap="none">
                <a:latin typeface="Calibri"/>
                <a:ea typeface="Calibri"/>
                <a:cs typeface="Calibri"/>
                <a:sym typeface="Calibri"/>
              </a:rPr>
              <a:t>work schedules</a:t>
            </a:r>
            <a:r>
              <a:rPr lang="en-GB" sz="2200" b="0" i="0" u="none" strike="noStrike" cap="none">
                <a:latin typeface="Calibri"/>
                <a:ea typeface="Calibri"/>
                <a:cs typeface="Calibri"/>
                <a:sym typeface="Calibri"/>
              </a:rPr>
              <a:t> and availability</a:t>
            </a:r>
            <a:endParaRPr/>
          </a:p>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Describe and clarify </a:t>
            </a:r>
            <a:r>
              <a:rPr lang="en-GB" sz="2200" b="1" i="0" u="none" strike="noStrike" cap="none">
                <a:latin typeface="Calibri"/>
                <a:ea typeface="Calibri"/>
                <a:cs typeface="Calibri"/>
                <a:sym typeface="Calibri"/>
              </a:rPr>
              <a:t>job tasks</a:t>
            </a:r>
            <a:endParaRPr sz="2200" b="0" i="0" u="none" strike="noStrike" cap="none">
              <a:latin typeface="Calibri"/>
              <a:ea typeface="Calibri"/>
              <a:cs typeface="Calibri"/>
              <a:sym typeface="Calibri"/>
            </a:endParaRPr>
          </a:p>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Process and communicate </a:t>
            </a:r>
            <a:r>
              <a:rPr lang="en-GB" sz="2200" b="1" i="0" u="none" strike="noStrike" cap="none">
                <a:latin typeface="Calibri"/>
                <a:ea typeface="Calibri"/>
                <a:cs typeface="Calibri"/>
                <a:sym typeface="Calibri"/>
              </a:rPr>
              <a:t>information</a:t>
            </a:r>
            <a:r>
              <a:rPr lang="en-GB" sz="2200" b="0" i="0" u="none" strike="noStrike" cap="none">
                <a:latin typeface="Calibri"/>
                <a:ea typeface="Calibri"/>
                <a:cs typeface="Calibri"/>
                <a:sym typeface="Calibri"/>
              </a:rPr>
              <a:t> (spoken and written)</a:t>
            </a:r>
            <a:endParaRPr/>
          </a:p>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Follow </a:t>
            </a:r>
            <a:r>
              <a:rPr lang="en-GB" sz="2200" b="1" i="0" u="none" strike="noStrike" cap="none">
                <a:latin typeface="Calibri"/>
                <a:ea typeface="Calibri"/>
                <a:cs typeface="Calibri"/>
                <a:sym typeface="Calibri"/>
              </a:rPr>
              <a:t>instructions</a:t>
            </a:r>
            <a:r>
              <a:rPr lang="en-GB" sz="2200" b="0" i="0" u="none" strike="noStrike" cap="none">
                <a:latin typeface="Calibri"/>
                <a:ea typeface="Calibri"/>
                <a:cs typeface="Calibri"/>
                <a:sym typeface="Calibri"/>
              </a:rPr>
              <a:t> in different formats</a:t>
            </a:r>
            <a:endParaRPr/>
          </a:p>
          <a:p>
            <a:pPr marL="0" marR="0" lvl="0" indent="-139700" algn="l" rtl="0">
              <a:lnSpc>
                <a:spcPct val="100000"/>
              </a:lnSpc>
              <a:spcBef>
                <a:spcPts val="0"/>
              </a:spcBef>
              <a:spcAft>
                <a:spcPts val="0"/>
              </a:spcAft>
              <a:buClr>
                <a:srgbClr val="633547"/>
              </a:buClr>
              <a:buSzPts val="2200"/>
              <a:buFont typeface="Calibri"/>
              <a:buChar char="•"/>
            </a:pPr>
            <a:r>
              <a:rPr lang="en-GB" sz="2200">
                <a:latin typeface="Calibri"/>
                <a:ea typeface="Calibri"/>
                <a:cs typeface="Calibri"/>
                <a:sym typeface="Calibri"/>
              </a:rPr>
              <a:t> O</a:t>
            </a:r>
            <a:r>
              <a:rPr lang="en-GB" sz="2200" b="0" i="0" u="none" strike="noStrike" cap="none">
                <a:latin typeface="Calibri"/>
                <a:ea typeface="Calibri"/>
                <a:cs typeface="Calibri"/>
                <a:sym typeface="Calibri"/>
              </a:rPr>
              <a:t>ffering suggestions or help</a:t>
            </a:r>
            <a:endParaRPr/>
          </a:p>
          <a:p>
            <a:pPr marL="0" marR="0" lvl="0" indent="-139700" algn="l" rtl="0">
              <a:lnSpc>
                <a:spcPct val="100000"/>
              </a:lnSpc>
              <a:spcBef>
                <a:spcPts val="0"/>
              </a:spcBef>
              <a:spcAft>
                <a:spcPts val="0"/>
              </a:spcAft>
              <a:buClr>
                <a:srgbClr val="633547"/>
              </a:buClr>
              <a:buSzPts val="2200"/>
              <a:buFont typeface="Calibri"/>
              <a:buChar char="•"/>
            </a:pPr>
            <a:r>
              <a:rPr lang="en-GB" sz="2200">
                <a:latin typeface="Calibri"/>
                <a:ea typeface="Calibri"/>
                <a:cs typeface="Calibri"/>
                <a:sym typeface="Calibri"/>
              </a:rPr>
              <a:t> A</a:t>
            </a:r>
            <a:r>
              <a:rPr lang="en-GB" sz="2200" b="0" i="0" u="none" strike="noStrike" cap="none">
                <a:latin typeface="Calibri"/>
                <a:ea typeface="Calibri"/>
                <a:cs typeface="Calibri"/>
                <a:sym typeface="Calibri"/>
              </a:rPr>
              <a:t>sking for help or suggestions</a:t>
            </a:r>
            <a:endParaRPr/>
          </a:p>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a:t>
            </a:r>
            <a:r>
              <a:rPr lang="en-GB" sz="2200">
                <a:latin typeface="Calibri"/>
                <a:ea typeface="Calibri"/>
                <a:cs typeface="Calibri"/>
                <a:sym typeface="Calibri"/>
              </a:rPr>
              <a:t>G</a:t>
            </a:r>
            <a:r>
              <a:rPr lang="en-GB" sz="2200" b="0" i="0" u="none" strike="noStrike" cap="none">
                <a:latin typeface="Calibri"/>
                <a:ea typeface="Calibri"/>
                <a:cs typeface="Calibri"/>
                <a:sym typeface="Calibri"/>
              </a:rPr>
              <a:t>iving and responding to feedback</a:t>
            </a:r>
            <a:endParaRPr/>
          </a:p>
          <a:p>
            <a:pPr marL="0" marR="0" lvl="0" indent="-139700" algn="l" rtl="0">
              <a:lnSpc>
                <a:spcPct val="100000"/>
              </a:lnSpc>
              <a:spcBef>
                <a:spcPts val="0"/>
              </a:spcBef>
              <a:spcAft>
                <a:spcPts val="0"/>
              </a:spcAft>
              <a:buClr>
                <a:srgbClr val="633547"/>
              </a:buClr>
              <a:buSzPts val="2200"/>
              <a:buFont typeface="Calibri"/>
              <a:buChar char="•"/>
            </a:pPr>
            <a:r>
              <a:rPr lang="en-GB" sz="2200" b="0" i="0" u="none" strike="noStrike" cap="none">
                <a:latin typeface="Calibri"/>
                <a:ea typeface="Calibri"/>
                <a:cs typeface="Calibri"/>
                <a:sym typeface="Calibri"/>
              </a:rPr>
              <a:t> Interact professionally with </a:t>
            </a:r>
            <a:r>
              <a:rPr lang="en-GB" sz="2200" b="1" i="0" u="none" strike="noStrike" cap="none">
                <a:latin typeface="Calibri"/>
                <a:ea typeface="Calibri"/>
                <a:cs typeface="Calibri"/>
                <a:sym typeface="Calibri"/>
              </a:rPr>
              <a:t>customers or clients</a:t>
            </a:r>
            <a:endParaRPr sz="2200" b="0" i="0" u="none" strike="noStrike" cap="none">
              <a:latin typeface="Calibri"/>
              <a:ea typeface="Calibri"/>
              <a:cs typeface="Calibri"/>
              <a:sym typeface="Calibri"/>
            </a:endParaRPr>
          </a:p>
          <a:p>
            <a:pPr marL="0" marR="0" lvl="0" indent="-139700" algn="l" rtl="0">
              <a:lnSpc>
                <a:spcPct val="100000"/>
              </a:lnSpc>
              <a:spcBef>
                <a:spcPts val="0"/>
              </a:spcBef>
              <a:spcAft>
                <a:spcPts val="0"/>
              </a:spcAft>
              <a:buClr>
                <a:srgbClr val="633547"/>
              </a:buClr>
              <a:buSzPts val="2200"/>
              <a:buFont typeface="Calibri"/>
              <a:buChar char="•"/>
            </a:pPr>
            <a:r>
              <a:rPr lang="en-GB" sz="2200">
                <a:latin typeface="Calibri"/>
                <a:ea typeface="Calibri"/>
                <a:cs typeface="Calibri"/>
                <a:sym typeface="Calibri"/>
              </a:rPr>
              <a:t> P</a:t>
            </a:r>
            <a:r>
              <a:rPr lang="en-GB" sz="2200" b="0" i="0" u="none" strike="noStrike" cap="none">
                <a:latin typeface="Calibri"/>
                <a:ea typeface="Calibri"/>
                <a:cs typeface="Calibri"/>
                <a:sym typeface="Calibri"/>
              </a:rPr>
              <a:t>rovide clear </a:t>
            </a:r>
            <a:r>
              <a:rPr lang="en-GB" sz="2200" b="1" i="0" u="none" strike="noStrike" cap="none">
                <a:latin typeface="Calibri"/>
                <a:ea typeface="Calibri"/>
                <a:cs typeface="Calibri"/>
                <a:sym typeface="Calibri"/>
              </a:rPr>
              <a:t>reports</a:t>
            </a:r>
            <a:r>
              <a:rPr lang="en-GB" sz="2200" b="0" i="0" u="none" strike="noStrike" cap="none">
                <a:latin typeface="Calibri"/>
                <a:ea typeface="Calibri"/>
                <a:cs typeface="Calibri"/>
                <a:sym typeface="Calibri"/>
              </a:rPr>
              <a:t>, both oral and written.</a:t>
            </a:r>
            <a:endParaRPr/>
          </a:p>
        </p:txBody>
      </p:sp>
      <p:pic>
        <p:nvPicPr>
          <p:cNvPr id="330" name="Google Shape;330;p19"/>
          <p:cNvPicPr preferRelativeResize="0"/>
          <p:nvPr/>
        </p:nvPicPr>
        <p:blipFill rotWithShape="1">
          <a:blip r:embed="rId3">
            <a:alphaModFix/>
          </a:blip>
          <a:srcRect/>
          <a:stretch/>
        </p:blipFill>
        <p:spPr>
          <a:xfrm>
            <a:off x="7551312" y="2874238"/>
            <a:ext cx="4089693" cy="27264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t>Exercise: Using Professional Language</a:t>
            </a:r>
            <a:endParaRPr dirty="0"/>
          </a:p>
        </p:txBody>
      </p:sp>
      <p:sp>
        <p:nvSpPr>
          <p:cNvPr id="336" name="Google Shape;336;p20"/>
          <p:cNvSpPr txBox="1">
            <a:spLocks noGrp="1"/>
          </p:cNvSpPr>
          <p:nvPr>
            <p:ph type="body" idx="2"/>
          </p:nvPr>
        </p:nvSpPr>
        <p:spPr>
          <a:xfrm>
            <a:off x="202517" y="2154057"/>
            <a:ext cx="6916301" cy="3778472"/>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633547"/>
              </a:buClr>
              <a:buSzPts val="2400"/>
              <a:buNone/>
            </a:pPr>
            <a:endParaRPr dirty="0"/>
          </a:p>
          <a:p>
            <a:pPr marL="228600" lvl="0" indent="-228600" algn="l" rtl="0">
              <a:lnSpc>
                <a:spcPct val="103333"/>
              </a:lnSpc>
              <a:spcBef>
                <a:spcPts val="0"/>
              </a:spcBef>
              <a:spcAft>
                <a:spcPts val="0"/>
              </a:spcAft>
              <a:buClr>
                <a:srgbClr val="633547"/>
              </a:buClr>
              <a:buSzPts val="2400"/>
              <a:buNone/>
            </a:pPr>
            <a:r>
              <a:rPr lang="en-GB" dirty="0"/>
              <a:t>	Participants work with short, fictionalised professional scenarios (e.g. networking events, interviews, informal introductions, email exchanges) to explore different communication expectations and practice their language skills. Guided group discussion focuses on context, intention and clarity rather than assigning cultural or personal blame.</a:t>
            </a:r>
            <a:endParaRPr b="1" dirty="0"/>
          </a:p>
          <a:p>
            <a:pPr marL="228600" lvl="0" indent="-228600" algn="l" rtl="0">
              <a:lnSpc>
                <a:spcPct val="103333"/>
              </a:lnSpc>
              <a:spcBef>
                <a:spcPts val="0"/>
              </a:spcBef>
              <a:spcAft>
                <a:spcPts val="0"/>
              </a:spcAft>
              <a:buClr>
                <a:srgbClr val="633547"/>
              </a:buClr>
              <a:buSzPts val="2400"/>
              <a:buNone/>
            </a:pPr>
            <a:endParaRPr b="1" dirty="0"/>
          </a:p>
          <a:p>
            <a:pPr marL="228600" lvl="0" indent="-228600" algn="l" rtl="0">
              <a:lnSpc>
                <a:spcPct val="103333"/>
              </a:lnSpc>
              <a:spcBef>
                <a:spcPts val="0"/>
              </a:spcBef>
              <a:spcAft>
                <a:spcPts val="0"/>
              </a:spcAft>
              <a:buClr>
                <a:srgbClr val="633547"/>
              </a:buClr>
              <a:buSzPts val="2400"/>
              <a:buNone/>
            </a:pPr>
            <a:r>
              <a:rPr lang="en-GB" b="1" dirty="0"/>
              <a:t>	Useful resources: </a:t>
            </a:r>
            <a:endParaRPr dirty="0"/>
          </a:p>
          <a:p>
            <a:pPr marL="228600" lvl="0" indent="-228600" algn="l" rtl="0">
              <a:lnSpc>
                <a:spcPct val="103333"/>
              </a:lnSpc>
              <a:spcBef>
                <a:spcPts val="0"/>
              </a:spcBef>
              <a:spcAft>
                <a:spcPts val="0"/>
              </a:spcAft>
              <a:buClr>
                <a:srgbClr val="633547"/>
              </a:buClr>
              <a:buSzPts val="2400"/>
              <a:buNone/>
            </a:pPr>
            <a:r>
              <a:rPr lang="en-GB" sz="2000" u="sng" dirty="0">
                <a:solidFill>
                  <a:schemeClr val="hlink"/>
                </a:solidFill>
                <a:hlinkClick r:id="rId3"/>
              </a:rPr>
              <a:t>https://languageforwork.ecml.at/en/</a:t>
            </a:r>
            <a:endParaRPr sz="2000" dirty="0"/>
          </a:p>
          <a:p>
            <a:pPr marL="228600" lvl="0" indent="-228600" algn="l" rtl="0">
              <a:lnSpc>
                <a:spcPct val="103333"/>
              </a:lnSpc>
              <a:spcBef>
                <a:spcPts val="0"/>
              </a:spcBef>
              <a:spcAft>
                <a:spcPts val="0"/>
              </a:spcAft>
              <a:buClr>
                <a:srgbClr val="633547"/>
              </a:buClr>
              <a:buSzPts val="2400"/>
              <a:buNone/>
            </a:pPr>
            <a:r>
              <a:rPr lang="en-GB" sz="2000" u="sng" dirty="0">
                <a:solidFill>
                  <a:schemeClr val="hlink"/>
                </a:solidFill>
                <a:hlinkClick r:id="rId4"/>
              </a:rPr>
              <a:t>LFW-quick-guide-EN.pdf</a:t>
            </a:r>
            <a:endParaRPr sz="2000" dirty="0"/>
          </a:p>
        </p:txBody>
      </p:sp>
      <p:pic>
        <p:nvPicPr>
          <p:cNvPr id="337" name="Google Shape;337;p20"/>
          <p:cNvPicPr preferRelativeResize="0"/>
          <p:nvPr/>
        </p:nvPicPr>
        <p:blipFill rotWithShape="1">
          <a:blip r:embed="rId5">
            <a:alphaModFix/>
          </a:blip>
          <a:srcRect/>
          <a:stretch/>
        </p:blipFill>
        <p:spPr>
          <a:xfrm>
            <a:off x="6977670" y="2218446"/>
            <a:ext cx="4677428" cy="3553321"/>
          </a:xfrm>
          <a:prstGeom prst="rect">
            <a:avLst/>
          </a:prstGeom>
          <a:noFill/>
          <a:ln>
            <a:noFill/>
          </a:ln>
        </p:spPr>
      </p:pic>
      <p:sp>
        <p:nvSpPr>
          <p:cNvPr id="338" name="Google Shape;338;p20"/>
          <p:cNvSpPr txBox="1"/>
          <p:nvPr/>
        </p:nvSpPr>
        <p:spPr>
          <a:xfrm>
            <a:off x="9248328" y="6519446"/>
            <a:ext cx="451676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1">
                <a:solidFill>
                  <a:schemeClr val="dk1"/>
                </a:solidFill>
                <a:latin typeface="Calibri"/>
                <a:ea typeface="Calibri"/>
                <a:cs typeface="Calibri"/>
                <a:sym typeface="Calibri"/>
              </a:rPr>
              <a:t>Credit: https://languageforwork.ecml.at/en</a:t>
            </a:r>
            <a:r>
              <a:rPr lang="en-GB" sz="800">
                <a:solidFill>
                  <a:schemeClr val="dk1"/>
                </a:solidFill>
                <a:latin typeface="Calibri"/>
                <a:ea typeface="Calibri"/>
                <a:cs typeface="Calibri"/>
                <a:sym typeface="Calibri"/>
              </a:rPr>
              <a:t>/</a:t>
            </a:r>
            <a:endParaRPr sz="800">
              <a:solidFill>
                <a:schemeClr val="dk1"/>
              </a:solidFill>
              <a:latin typeface="Calibri"/>
              <a:ea typeface="Calibri"/>
              <a:cs typeface="Calibri"/>
              <a:sym typeface="Calibri"/>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1"/>
          <p:cNvPicPr preferRelativeResize="0">
            <a:picLocks noGrp="1"/>
          </p:cNvPicPr>
          <p:nvPr>
            <p:ph type="pic" idx="2"/>
          </p:nvPr>
        </p:nvPicPr>
        <p:blipFill rotWithShape="1">
          <a:blip r:embed="rId3">
            <a:alphaModFix/>
          </a:blip>
          <a:srcRect t="35291" b="35291"/>
          <a:stretch/>
        </p:blipFill>
        <p:spPr>
          <a:xfrm flipH="1">
            <a:off x="238772" y="2626822"/>
            <a:ext cx="7708195" cy="3396829"/>
          </a:xfrm>
          <a:prstGeom prst="rect">
            <a:avLst/>
          </a:prstGeom>
          <a:solidFill>
            <a:srgbClr val="BFBFBF"/>
          </a:solidFill>
          <a:ln>
            <a:noFill/>
          </a:ln>
        </p:spPr>
      </p:pic>
      <p:sp>
        <p:nvSpPr>
          <p:cNvPr id="345" name="Google Shape;345;p21"/>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GB"/>
              <a:t>04</a:t>
            </a:r>
            <a:endParaRPr/>
          </a:p>
        </p:txBody>
      </p:sp>
      <p:sp>
        <p:nvSpPr>
          <p:cNvPr id="346" name="Google Shape;346;p21"/>
          <p:cNvSpPr/>
          <p:nvPr/>
        </p:nvSpPr>
        <p:spPr>
          <a:xfrm>
            <a:off x="5722298" y="3429000"/>
            <a:ext cx="3127062"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347" name="Google Shape;347;p21"/>
          <p:cNvSpPr txBox="1"/>
          <p:nvPr/>
        </p:nvSpPr>
        <p:spPr>
          <a:xfrm>
            <a:off x="5906320" y="3481298"/>
            <a:ext cx="28502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Networking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Finding and creating professional connections</a:t>
            </a:r>
            <a:endParaRPr/>
          </a:p>
        </p:txBody>
      </p:sp>
      <p:sp>
        <p:nvSpPr>
          <p:cNvPr id="353" name="Google Shape;353;p22"/>
          <p:cNvSpPr txBox="1">
            <a:spLocks noGrp="1"/>
          </p:cNvSpPr>
          <p:nvPr>
            <p:ph type="body" idx="2"/>
          </p:nvPr>
        </p:nvSpPr>
        <p:spPr>
          <a:xfrm>
            <a:off x="360680" y="2110876"/>
            <a:ext cx="9455150" cy="4272268"/>
          </a:xfrm>
          <a:prstGeom prst="rect">
            <a:avLst/>
          </a:prstGeom>
          <a:noFill/>
          <a:ln>
            <a:noFill/>
          </a:ln>
        </p:spPr>
        <p:txBody>
          <a:bodyPr spcFirstLastPara="1" wrap="square" lIns="91425" tIns="45700" rIns="91425" bIns="45700" anchor="t" anchorCtr="0">
            <a:noAutofit/>
          </a:bodyPr>
          <a:lstStyle/>
          <a:p>
            <a:pPr marL="228600" lvl="0" indent="-228600" rtl="0">
              <a:lnSpc>
                <a:spcPct val="103333"/>
              </a:lnSpc>
              <a:spcBef>
                <a:spcPts val="0"/>
              </a:spcBef>
              <a:spcAft>
                <a:spcPts val="0"/>
              </a:spcAft>
              <a:buClr>
                <a:srgbClr val="633547"/>
              </a:buClr>
              <a:buSzPts val="2400"/>
              <a:buNone/>
            </a:pPr>
            <a:r>
              <a:rPr lang="en-GB" dirty="0"/>
              <a:t>	Networking is often essential for career progression, but can be intimidating in a new country. It is a learnable skill rather than informal self-promotion. </a:t>
            </a:r>
            <a:endParaRPr dirty="0"/>
          </a:p>
          <a:p>
            <a:pPr marL="342900" lvl="0" indent="-342900" algn="l" rtl="0">
              <a:lnSpc>
                <a:spcPct val="103333"/>
              </a:lnSpc>
              <a:spcBef>
                <a:spcPts val="0"/>
              </a:spcBef>
              <a:spcAft>
                <a:spcPts val="0"/>
              </a:spcAft>
              <a:buClr>
                <a:srgbClr val="633547"/>
              </a:buClr>
              <a:buSzPts val="2400"/>
              <a:buFont typeface="Noto Sans Symbols"/>
              <a:buChar char="⮚"/>
            </a:pPr>
            <a:r>
              <a:rPr lang="en-GB" b="1" dirty="0"/>
              <a:t>Where to find connections? </a:t>
            </a:r>
            <a:endParaRPr dirty="0"/>
          </a:p>
          <a:p>
            <a:pPr marL="228600" lvl="0" indent="-228600" algn="l" rtl="0">
              <a:lnSpc>
                <a:spcPct val="103333"/>
              </a:lnSpc>
              <a:spcBef>
                <a:spcPts val="0"/>
              </a:spcBef>
              <a:spcAft>
                <a:spcPts val="0"/>
              </a:spcAft>
              <a:buClr>
                <a:srgbClr val="633547"/>
              </a:buClr>
              <a:buSzPts val="2400"/>
              <a:buNone/>
            </a:pPr>
            <a:r>
              <a:rPr lang="en-GB" b="1" dirty="0"/>
              <a:t>	</a:t>
            </a:r>
            <a:r>
              <a:rPr lang="en-GB" dirty="0"/>
              <a:t>Local Chambers of Commerce, Women’s Networks, Professional Associations, and LinkedIn. </a:t>
            </a:r>
            <a:endParaRPr dirty="0"/>
          </a:p>
          <a:p>
            <a:pPr marL="342900" lvl="0" indent="-342900" algn="l" rtl="0">
              <a:lnSpc>
                <a:spcPct val="103333"/>
              </a:lnSpc>
              <a:spcBef>
                <a:spcPts val="0"/>
              </a:spcBef>
              <a:spcAft>
                <a:spcPts val="0"/>
              </a:spcAft>
              <a:buClr>
                <a:srgbClr val="633547"/>
              </a:buClr>
              <a:buSzPts val="2400"/>
              <a:buFont typeface="Noto Sans Symbols"/>
              <a:buChar char="⮚"/>
            </a:pPr>
            <a:r>
              <a:rPr lang="en-GB" b="1" dirty="0"/>
              <a:t>How to initiate contact and maintain professional relationships?  </a:t>
            </a:r>
            <a:r>
              <a:rPr lang="en-GB" dirty="0"/>
              <a:t>When sending a connection request: </a:t>
            </a:r>
            <a:r>
              <a:rPr lang="en-GB" u="sng" dirty="0"/>
              <a:t>Short. Respectful. Specific.</a:t>
            </a:r>
          </a:p>
          <a:p>
            <a:pPr marL="0" lvl="0" indent="0" algn="l" rtl="0">
              <a:lnSpc>
                <a:spcPct val="103333"/>
              </a:lnSpc>
              <a:spcBef>
                <a:spcPts val="0"/>
              </a:spcBef>
              <a:spcAft>
                <a:spcPts val="0"/>
              </a:spcAft>
              <a:buClr>
                <a:srgbClr val="633547"/>
              </a:buClr>
              <a:buSzPts val="2400"/>
            </a:pPr>
            <a:endParaRPr lang="en-GB" u="sng" dirty="0"/>
          </a:p>
          <a:p>
            <a:pPr marL="0" lvl="0" indent="0" algn="l" rtl="0">
              <a:lnSpc>
                <a:spcPct val="103333"/>
              </a:lnSpc>
              <a:spcBef>
                <a:spcPts val="0"/>
              </a:spcBef>
              <a:spcAft>
                <a:spcPts val="0"/>
              </a:spcAft>
              <a:buClr>
                <a:srgbClr val="633547"/>
              </a:buClr>
              <a:buSzPts val="2400"/>
            </a:pPr>
            <a:r>
              <a:rPr lang="en-GB" sz="2000" b="1" u="sng" dirty="0"/>
              <a:t>Example</a:t>
            </a:r>
          </a:p>
          <a:p>
            <a:pPr marL="0" lvl="0" indent="0" algn="l" rtl="0">
              <a:lnSpc>
                <a:spcPct val="103333"/>
              </a:lnSpc>
              <a:spcBef>
                <a:spcPts val="0"/>
              </a:spcBef>
              <a:spcAft>
                <a:spcPts val="0"/>
              </a:spcAft>
              <a:buClr>
                <a:srgbClr val="633547"/>
              </a:buClr>
              <a:buSzPts val="2400"/>
            </a:pPr>
            <a:r>
              <a:rPr lang="en-GB" sz="2000" i="1" dirty="0"/>
              <a:t>Hello [Name], I’m currently upskilling in [field] and was inspired by your work in [specific area]. As a professional building my path in [country/industry], I’d love to connect and learn from your experience. – Add something unique to you! </a:t>
            </a:r>
            <a:endParaRPr sz="2000" i="1" dirty="0"/>
          </a:p>
          <a:p>
            <a:pPr marL="228600" lvl="0" indent="-228600" algn="l" rtl="0">
              <a:lnSpc>
                <a:spcPct val="103333"/>
              </a:lnSpc>
              <a:spcBef>
                <a:spcPts val="0"/>
              </a:spcBef>
              <a:spcAft>
                <a:spcPts val="0"/>
              </a:spcAft>
              <a:buClr>
                <a:srgbClr val="633547"/>
              </a:buClr>
              <a:buSzPts val="2400"/>
              <a:buNone/>
            </a:pPr>
            <a:endParaRPr b="1" dirty="0"/>
          </a:p>
        </p:txBody>
      </p:sp>
      <p:pic>
        <p:nvPicPr>
          <p:cNvPr id="354" name="Google Shape;354;p22" descr="LinkedIn - JardannaJimi"/>
          <p:cNvPicPr preferRelativeResize="0"/>
          <p:nvPr/>
        </p:nvPicPr>
        <p:blipFill rotWithShape="1">
          <a:blip r:embed="rId3">
            <a:alphaModFix/>
          </a:blip>
          <a:srcRect/>
          <a:stretch/>
        </p:blipFill>
        <p:spPr>
          <a:xfrm>
            <a:off x="8327526" y="2110876"/>
            <a:ext cx="4004174" cy="4004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3"/>
          <p:cNvSpPr txBox="1">
            <a:spLocks noGrp="1"/>
          </p:cNvSpPr>
          <p:nvPr>
            <p:ph type="body" idx="1"/>
          </p:nvPr>
        </p:nvSpPr>
        <p:spPr>
          <a:xfrm>
            <a:off x="409556" y="5982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Exercise: Networking with Purpose </a:t>
            </a:r>
            <a:endParaRPr/>
          </a:p>
        </p:txBody>
      </p:sp>
      <p:sp>
        <p:nvSpPr>
          <p:cNvPr id="360" name="Google Shape;360;p23"/>
          <p:cNvSpPr txBox="1">
            <a:spLocks noGrp="1"/>
          </p:cNvSpPr>
          <p:nvPr>
            <p:ph type="body" idx="2"/>
          </p:nvPr>
        </p:nvSpPr>
        <p:spPr>
          <a:xfrm>
            <a:off x="23866" y="2113148"/>
            <a:ext cx="8234431"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633547"/>
              </a:buClr>
              <a:buSzPts val="2400"/>
              <a:buNone/>
            </a:pPr>
            <a:r>
              <a:rPr lang="en-GB" dirty="0"/>
              <a:t>	Participants explore and reflect on their </a:t>
            </a:r>
            <a:r>
              <a:rPr lang="en-GB" b="1" dirty="0"/>
              <a:t>professional networks</a:t>
            </a:r>
            <a:r>
              <a:rPr lang="en-GB" dirty="0"/>
              <a:t> (colleagues, mentors, industry contacts)</a:t>
            </a:r>
            <a:endParaRPr dirty="0"/>
          </a:p>
          <a:p>
            <a:pPr marL="228600" lvl="0" indent="-228600" algn="l" rtl="0">
              <a:lnSpc>
                <a:spcPct val="103333"/>
              </a:lnSpc>
              <a:spcBef>
                <a:spcPts val="0"/>
              </a:spcBef>
              <a:spcAft>
                <a:spcPts val="0"/>
              </a:spcAft>
              <a:buClr>
                <a:srgbClr val="633547"/>
              </a:buClr>
              <a:buSzPts val="2400"/>
              <a:buNone/>
            </a:pPr>
            <a:endParaRPr dirty="0"/>
          </a:p>
          <a:p>
            <a:pPr marL="342900" lvl="0" indent="-342900" algn="l" rtl="0">
              <a:lnSpc>
                <a:spcPct val="103333"/>
              </a:lnSpc>
              <a:spcBef>
                <a:spcPts val="0"/>
              </a:spcBef>
              <a:spcAft>
                <a:spcPts val="0"/>
              </a:spcAft>
              <a:buClr>
                <a:srgbClr val="633547"/>
              </a:buClr>
              <a:buSzPts val="2400"/>
              <a:buFont typeface="Arial" panose="020B0604020202020204" pitchFamily="34" charset="0"/>
              <a:buChar char="•"/>
            </a:pPr>
            <a:r>
              <a:rPr lang="en-GB" dirty="0"/>
              <a:t>Their </a:t>
            </a:r>
            <a:r>
              <a:rPr lang="en-GB" b="1" dirty="0"/>
              <a:t>community networks</a:t>
            </a:r>
            <a:r>
              <a:rPr lang="en-GB" dirty="0"/>
              <a:t> (diaspora groups, local communities, volunteer circles)</a:t>
            </a:r>
          </a:p>
          <a:p>
            <a:pPr marL="342900" lvl="0" indent="-342900" algn="l" rtl="0">
              <a:lnSpc>
                <a:spcPct val="103333"/>
              </a:lnSpc>
              <a:spcBef>
                <a:spcPts val="0"/>
              </a:spcBef>
              <a:spcAft>
                <a:spcPts val="0"/>
              </a:spcAft>
              <a:buClr>
                <a:srgbClr val="633547"/>
              </a:buClr>
              <a:buSzPts val="2400"/>
              <a:buFont typeface="Arial" panose="020B0604020202020204" pitchFamily="34" charset="0"/>
              <a:buChar char="•"/>
            </a:pPr>
            <a:r>
              <a:rPr lang="en-GB" b="1" dirty="0"/>
              <a:t>Formal connections</a:t>
            </a:r>
            <a:r>
              <a:rPr lang="en-GB" dirty="0"/>
              <a:t> (work events, associations, structured programs)</a:t>
            </a:r>
          </a:p>
          <a:p>
            <a:pPr marL="342900" lvl="0" indent="-342900" algn="l" rtl="0">
              <a:lnSpc>
                <a:spcPct val="103333"/>
              </a:lnSpc>
              <a:spcBef>
                <a:spcPts val="0"/>
              </a:spcBef>
              <a:spcAft>
                <a:spcPts val="0"/>
              </a:spcAft>
              <a:buClr>
                <a:srgbClr val="633547"/>
              </a:buClr>
              <a:buSzPts val="2400"/>
              <a:buFont typeface="Arial" panose="020B0604020202020204" pitchFamily="34" charset="0"/>
              <a:buChar char="•"/>
            </a:pPr>
            <a:r>
              <a:rPr lang="en-GB" b="1" dirty="0"/>
              <a:t>Informal connections</a:t>
            </a:r>
            <a:r>
              <a:rPr lang="en-GB" dirty="0"/>
              <a:t> (friends, peers, online groups)</a:t>
            </a:r>
          </a:p>
          <a:p>
            <a:pPr marL="342900" lvl="0" indent="-342900" algn="l" rtl="0">
              <a:lnSpc>
                <a:spcPct val="103333"/>
              </a:lnSpc>
              <a:spcBef>
                <a:spcPts val="0"/>
              </a:spcBef>
              <a:spcAft>
                <a:spcPts val="0"/>
              </a:spcAft>
              <a:buClr>
                <a:srgbClr val="633547"/>
              </a:buClr>
              <a:buSzPts val="2400"/>
              <a:buFont typeface="Arial" panose="020B0604020202020204" pitchFamily="34" charset="0"/>
              <a:buChar char="•"/>
            </a:pPr>
            <a:r>
              <a:rPr lang="en-GB" b="1" dirty="0"/>
              <a:t>Low-pressure ways to connect</a:t>
            </a:r>
            <a:r>
              <a:rPr lang="en-GB" dirty="0"/>
              <a:t>, such as mentoring schemes, thematic events, and professional groups. </a:t>
            </a:r>
            <a:r>
              <a:rPr lang="en-GB" u="sng" dirty="0">
                <a:solidFill>
                  <a:schemeClr val="hlink"/>
                </a:solidFill>
                <a:hlinkClick r:id="rId3"/>
              </a:rPr>
              <a:t>E</a:t>
            </a:r>
            <a:r>
              <a:rPr lang="en-GB" u="sng" dirty="0"/>
              <a:t>.g. </a:t>
            </a:r>
            <a:r>
              <a:rPr lang="en-GB" u="sng" dirty="0">
                <a:solidFill>
                  <a:schemeClr val="hlink"/>
                </a:solidFill>
                <a:hlinkClick r:id="rId3"/>
              </a:rPr>
              <a:t>(2) WeRin: Overview | LinkedIn</a:t>
            </a:r>
            <a:endParaRPr dirty="0"/>
          </a:p>
          <a:p>
            <a:pPr marL="228600" lvl="0" indent="-228600" algn="l" rtl="0">
              <a:lnSpc>
                <a:spcPct val="103333"/>
              </a:lnSpc>
              <a:spcBef>
                <a:spcPts val="0"/>
              </a:spcBef>
              <a:spcAft>
                <a:spcPts val="0"/>
              </a:spcAft>
              <a:buClr>
                <a:srgbClr val="633547"/>
              </a:buClr>
              <a:buSzPts val="2400"/>
              <a:buNone/>
            </a:pPr>
            <a:endParaRPr dirty="0"/>
          </a:p>
        </p:txBody>
      </p:sp>
      <p:pic>
        <p:nvPicPr>
          <p:cNvPr id="361" name="Google Shape;361;p23"/>
          <p:cNvPicPr preferRelativeResize="0"/>
          <p:nvPr/>
        </p:nvPicPr>
        <p:blipFill rotWithShape="1">
          <a:blip r:embed="rId4">
            <a:alphaModFix/>
          </a:blip>
          <a:srcRect/>
          <a:stretch/>
        </p:blipFill>
        <p:spPr>
          <a:xfrm>
            <a:off x="8461498" y="2024248"/>
            <a:ext cx="3095501" cy="46432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4"/>
          <p:cNvSpPr txBox="1">
            <a:spLocks noGrp="1"/>
          </p:cNvSpPr>
          <p:nvPr>
            <p:ph type="body" idx="1"/>
          </p:nvPr>
        </p:nvSpPr>
        <p:spPr>
          <a:xfrm>
            <a:off x="417054" y="267854"/>
            <a:ext cx="652984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a:solidFill>
                  <a:srgbClr val="E36C34"/>
                </a:solidFill>
              </a:rPr>
              <a:t>Creating an Elevator Pitch </a:t>
            </a:r>
            <a:endParaRPr/>
          </a:p>
          <a:p>
            <a:pPr marL="0" lvl="0" indent="0" algn="l" rtl="0">
              <a:lnSpc>
                <a:spcPct val="90000"/>
              </a:lnSpc>
              <a:spcBef>
                <a:spcPts val="1000"/>
              </a:spcBef>
              <a:spcAft>
                <a:spcPts val="0"/>
              </a:spcAft>
              <a:buClr>
                <a:srgbClr val="C9636E"/>
              </a:buClr>
              <a:buSzPts val="3600"/>
              <a:buNone/>
            </a:pPr>
            <a:endParaRPr/>
          </a:p>
        </p:txBody>
      </p:sp>
      <p:sp>
        <p:nvSpPr>
          <p:cNvPr id="368" name="Google Shape;368;p24"/>
          <p:cNvSpPr txBox="1">
            <a:spLocks noGrp="1"/>
          </p:cNvSpPr>
          <p:nvPr>
            <p:ph type="body" idx="3"/>
          </p:nvPr>
        </p:nvSpPr>
        <p:spPr>
          <a:xfrm>
            <a:off x="228600" y="914400"/>
            <a:ext cx="7506437" cy="5791199"/>
          </a:xfrm>
          <a:prstGeom prst="rect">
            <a:avLst/>
          </a:prstGeom>
          <a:noFill/>
          <a:ln>
            <a:noFill/>
          </a:ln>
        </p:spPr>
        <p:txBody>
          <a:bodyPr spcFirstLastPara="1" wrap="square" lIns="91425" tIns="45700" rIns="91425" bIns="45700" anchor="t" anchorCtr="0">
            <a:noAutofit/>
          </a:bodyPr>
          <a:lstStyle/>
          <a:p>
            <a:pPr marL="228600" lvl="0" indent="-228600" algn="ctr" rtl="0">
              <a:lnSpc>
                <a:spcPct val="112727"/>
              </a:lnSpc>
              <a:spcBef>
                <a:spcPts val="0"/>
              </a:spcBef>
              <a:spcAft>
                <a:spcPts val="0"/>
              </a:spcAft>
              <a:buClr>
                <a:srgbClr val="633547"/>
              </a:buClr>
              <a:buSzPts val="2200"/>
              <a:buNone/>
            </a:pPr>
            <a:r>
              <a:rPr lang="en-GB" sz="2200" b="1" dirty="0">
                <a:solidFill>
                  <a:srgbClr val="633547"/>
                </a:solidFill>
              </a:rPr>
              <a:t>Simple Formula to Remember</a:t>
            </a:r>
            <a:endParaRPr sz="2200" dirty="0">
              <a:solidFill>
                <a:srgbClr val="633547"/>
              </a:solidFill>
            </a:endParaRPr>
          </a:p>
          <a:p>
            <a:pPr marL="228600" lvl="0" indent="-228600" algn="ctr" rtl="0">
              <a:lnSpc>
                <a:spcPct val="112727"/>
              </a:lnSpc>
              <a:spcBef>
                <a:spcPts val="0"/>
              </a:spcBef>
              <a:spcAft>
                <a:spcPts val="0"/>
              </a:spcAft>
              <a:buClr>
                <a:srgbClr val="633547"/>
              </a:buClr>
              <a:buSzPts val="2200"/>
              <a:buNone/>
            </a:pPr>
            <a:r>
              <a:rPr lang="en-GB" sz="2200" b="1" dirty="0">
                <a:solidFill>
                  <a:srgbClr val="633547"/>
                </a:solidFill>
              </a:rPr>
              <a:t>Name → Role → Strength → Proof → Direction</a:t>
            </a:r>
            <a:endParaRPr sz="2200" dirty="0">
              <a:solidFill>
                <a:srgbClr val="633547"/>
              </a:solidFill>
            </a:endParaRPr>
          </a:p>
          <a:p>
            <a:pPr marL="228600" lvl="0" indent="-228600" algn="l" rtl="0">
              <a:lnSpc>
                <a:spcPct val="112727"/>
              </a:lnSpc>
              <a:spcBef>
                <a:spcPts val="0"/>
              </a:spcBef>
              <a:spcAft>
                <a:spcPts val="0"/>
              </a:spcAft>
              <a:buClr>
                <a:srgbClr val="633547"/>
              </a:buClr>
              <a:buSzPts val="2200"/>
              <a:buNone/>
            </a:pPr>
            <a:r>
              <a:rPr lang="en-GB" sz="2200" b="1" dirty="0">
                <a:solidFill>
                  <a:srgbClr val="633547"/>
                </a:solidFill>
              </a:rPr>
              <a:t> </a:t>
            </a:r>
            <a:endParaRPr sz="1900" dirty="0">
              <a:solidFill>
                <a:srgbClr val="633547"/>
              </a:solidFill>
            </a:endParaRPr>
          </a:p>
          <a:p>
            <a:pPr marL="228600" lvl="0" indent="-228600" algn="l" rtl="0">
              <a:lnSpc>
                <a:spcPct val="112727"/>
              </a:lnSpc>
              <a:spcBef>
                <a:spcPts val="0"/>
              </a:spcBef>
              <a:spcAft>
                <a:spcPts val="0"/>
              </a:spcAft>
              <a:buClr>
                <a:srgbClr val="633547"/>
              </a:buClr>
              <a:buSzPts val="2200"/>
              <a:buNone/>
            </a:pPr>
            <a:r>
              <a:rPr lang="en-GB" sz="1800" b="1" dirty="0">
                <a:solidFill>
                  <a:srgbClr val="633547"/>
                </a:solidFill>
              </a:rPr>
              <a:t>Step 1: Start with Who You Are</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Name &amp; professional identity (or direction you're moving toward)</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 </a:t>
            </a:r>
            <a:endParaRPr sz="1800" dirty="0"/>
          </a:p>
          <a:p>
            <a:pPr marL="228600" lvl="0" indent="-228600" algn="l" rtl="0">
              <a:lnSpc>
                <a:spcPct val="112727"/>
              </a:lnSpc>
              <a:spcBef>
                <a:spcPts val="0"/>
              </a:spcBef>
              <a:spcAft>
                <a:spcPts val="0"/>
              </a:spcAft>
              <a:buClr>
                <a:srgbClr val="633547"/>
              </a:buClr>
              <a:buSzPts val="2200"/>
              <a:buNone/>
            </a:pPr>
            <a:r>
              <a:rPr lang="en-GB" sz="1800" b="1" dirty="0">
                <a:solidFill>
                  <a:srgbClr val="633547"/>
                </a:solidFill>
              </a:rPr>
              <a:t>Step 2: Highlight What You Do Well </a:t>
            </a:r>
            <a:endParaRPr sz="1800" dirty="0">
              <a:solidFill>
                <a:srgbClr val="633547"/>
              </a:solidFill>
            </a:endParaRPr>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1–2 key skills and your area of focus</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A strength or unique perspective</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 </a:t>
            </a:r>
            <a:endParaRPr sz="1800" dirty="0"/>
          </a:p>
          <a:p>
            <a:pPr marL="228600" lvl="0" indent="-228600" algn="l" rtl="0">
              <a:lnSpc>
                <a:spcPct val="112727"/>
              </a:lnSpc>
              <a:spcBef>
                <a:spcPts val="0"/>
              </a:spcBef>
              <a:spcAft>
                <a:spcPts val="0"/>
              </a:spcAft>
              <a:buClr>
                <a:srgbClr val="633547"/>
              </a:buClr>
              <a:buSzPts val="2200"/>
              <a:buNone/>
            </a:pPr>
            <a:r>
              <a:rPr lang="en-GB" sz="1800" b="1" dirty="0">
                <a:solidFill>
                  <a:srgbClr val="633547"/>
                </a:solidFill>
              </a:rPr>
              <a:t>Step 3: Share an Example  </a:t>
            </a:r>
            <a:endParaRPr sz="1800" dirty="0">
              <a:solidFill>
                <a:srgbClr val="633547"/>
              </a:solidFill>
            </a:endParaRPr>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A recent achievement/project/result/certificate </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 </a:t>
            </a:r>
            <a:endParaRPr sz="1800" dirty="0"/>
          </a:p>
          <a:p>
            <a:pPr marL="228600" lvl="0" indent="-228600" algn="l" rtl="0">
              <a:lnSpc>
                <a:spcPct val="112727"/>
              </a:lnSpc>
              <a:spcBef>
                <a:spcPts val="0"/>
              </a:spcBef>
              <a:spcAft>
                <a:spcPts val="0"/>
              </a:spcAft>
              <a:buClr>
                <a:srgbClr val="633547"/>
              </a:buClr>
              <a:buSzPts val="2200"/>
              <a:buNone/>
            </a:pPr>
            <a:r>
              <a:rPr lang="en-GB" sz="1800" b="1" dirty="0">
                <a:solidFill>
                  <a:srgbClr val="633547"/>
                </a:solidFill>
              </a:rPr>
              <a:t>Step 4: State Your Direction </a:t>
            </a:r>
            <a:endParaRPr sz="1800" dirty="0">
              <a:solidFill>
                <a:srgbClr val="633547"/>
              </a:solidFill>
            </a:endParaRPr>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What you’re looking for?</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Who you’d like to connect with?</a:t>
            </a:r>
            <a:endParaRPr sz="1800" dirty="0"/>
          </a:p>
          <a:p>
            <a:pPr marL="228600" lvl="0" indent="-228600" algn="l" rtl="0">
              <a:lnSpc>
                <a:spcPct val="112727"/>
              </a:lnSpc>
              <a:spcBef>
                <a:spcPts val="0"/>
              </a:spcBef>
              <a:spcAft>
                <a:spcPts val="0"/>
              </a:spcAft>
              <a:buClr>
                <a:srgbClr val="633547"/>
              </a:buClr>
              <a:buSzPts val="2200"/>
              <a:buNone/>
            </a:pPr>
            <a:r>
              <a:rPr lang="en-GB" sz="1800" dirty="0">
                <a:solidFill>
                  <a:srgbClr val="633547"/>
                </a:solidFill>
              </a:rPr>
              <a:t>What kind of opportunities interest you?</a:t>
            </a:r>
            <a:endParaRPr sz="1800" dirty="0"/>
          </a:p>
          <a:p>
            <a:pPr marL="228600" lvl="0" indent="-228600" algn="l" rtl="0">
              <a:lnSpc>
                <a:spcPct val="103333"/>
              </a:lnSpc>
              <a:spcBef>
                <a:spcPts val="0"/>
              </a:spcBef>
              <a:spcAft>
                <a:spcPts val="0"/>
              </a:spcAft>
              <a:buClr>
                <a:srgbClr val="0B3A5B"/>
              </a:buClr>
              <a:buSzPts val="2400"/>
              <a:buNone/>
            </a:pPr>
            <a:endParaRPr dirty="0">
              <a:solidFill>
                <a:srgbClr val="633547"/>
              </a:solidFill>
            </a:endParaRPr>
          </a:p>
          <a:p>
            <a:pPr marL="228600" lvl="0" indent="-228600" algn="l" rtl="0">
              <a:lnSpc>
                <a:spcPct val="103333"/>
              </a:lnSpc>
              <a:spcBef>
                <a:spcPts val="0"/>
              </a:spcBef>
              <a:spcAft>
                <a:spcPts val="0"/>
              </a:spcAft>
              <a:buClr>
                <a:srgbClr val="0B3A5B"/>
              </a:buClr>
              <a:buSzPts val="2400"/>
              <a:buNone/>
            </a:pPr>
            <a:endParaRPr dirty="0"/>
          </a:p>
        </p:txBody>
      </p:sp>
      <p:pic>
        <p:nvPicPr>
          <p:cNvPr id="369" name="Google Shape;369;p24"/>
          <p:cNvPicPr preferRelativeResize="0">
            <a:picLocks noGrp="1"/>
          </p:cNvPicPr>
          <p:nvPr>
            <p:ph type="pic" idx="2"/>
          </p:nvPr>
        </p:nvPicPr>
        <p:blipFill rotWithShape="1">
          <a:blip r:embed="rId3">
            <a:alphaModFix/>
          </a:blip>
          <a:srcRect l="7755" r="7755"/>
          <a:stretch/>
        </p:blipFill>
        <p:spPr>
          <a:xfrm>
            <a:off x="7735037" y="1260506"/>
            <a:ext cx="2444127" cy="4336988"/>
          </a:xfrm>
          <a:prstGeom prst="rect">
            <a:avLst/>
          </a:prstGeom>
          <a:solidFill>
            <a:srgbClr val="D8D8D8"/>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5"/>
          <p:cNvSpPr txBox="1">
            <a:spLocks noGrp="1"/>
          </p:cNvSpPr>
          <p:nvPr>
            <p:ph type="body" idx="1"/>
          </p:nvPr>
        </p:nvSpPr>
        <p:spPr>
          <a:xfrm>
            <a:off x="177800" y="1549400"/>
            <a:ext cx="5495189" cy="4965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None/>
            </a:pPr>
            <a:r>
              <a:rPr lang="en-GB"/>
              <a:t>1. Identify 5 local organisations or contacts relevant to your profession.</a:t>
            </a:r>
            <a:endParaRPr/>
          </a:p>
          <a:p>
            <a:pPr marL="228600" lvl="0" indent="-228600" algn="l" rtl="0">
              <a:lnSpc>
                <a:spcPct val="90000"/>
              </a:lnSpc>
              <a:spcBef>
                <a:spcPts val="1000"/>
              </a:spcBef>
              <a:spcAft>
                <a:spcPts val="0"/>
              </a:spcAft>
              <a:buClr>
                <a:schemeClr val="lt1"/>
              </a:buClr>
              <a:buSzPts val="2400"/>
              <a:buNone/>
            </a:pPr>
            <a:r>
              <a:rPr lang="en-GB"/>
              <a:t>2. Map your existing network and identify gaps/opportunities.</a:t>
            </a:r>
            <a:endParaRPr/>
          </a:p>
          <a:p>
            <a:pPr marL="228600" lvl="0" indent="-228600" algn="l" rtl="0">
              <a:lnSpc>
                <a:spcPct val="90000"/>
              </a:lnSpc>
              <a:spcBef>
                <a:spcPts val="1000"/>
              </a:spcBef>
              <a:spcAft>
                <a:spcPts val="0"/>
              </a:spcAft>
              <a:buClr>
                <a:schemeClr val="lt1"/>
              </a:buClr>
              <a:buSzPts val="2400"/>
              <a:buNone/>
            </a:pPr>
            <a:r>
              <a:rPr lang="en-GB"/>
              <a:t>3. Initiate professional conversations and connections via LinkedIn.</a:t>
            </a:r>
            <a:endParaRPr/>
          </a:p>
          <a:p>
            <a:pPr marL="228600" lvl="0" indent="-228600" algn="l" rtl="0">
              <a:lnSpc>
                <a:spcPct val="90000"/>
              </a:lnSpc>
              <a:spcBef>
                <a:spcPts val="1000"/>
              </a:spcBef>
              <a:spcAft>
                <a:spcPts val="0"/>
              </a:spcAft>
              <a:buClr>
                <a:schemeClr val="lt1"/>
              </a:buClr>
              <a:buSzPts val="2400"/>
              <a:buNone/>
            </a:pPr>
            <a:r>
              <a:rPr lang="en-GB"/>
              <a:t>4. Shortlist relevant networking events to attend, e.g. International Women’s Day</a:t>
            </a:r>
            <a:endParaRPr/>
          </a:p>
          <a:p>
            <a:pPr marL="228600" lvl="0" indent="-228600" algn="l" rtl="0">
              <a:lnSpc>
                <a:spcPct val="90000"/>
              </a:lnSpc>
              <a:spcBef>
                <a:spcPts val="1000"/>
              </a:spcBef>
              <a:spcAft>
                <a:spcPts val="0"/>
              </a:spcAft>
              <a:buClr>
                <a:schemeClr val="lt1"/>
              </a:buClr>
              <a:buSzPts val="2400"/>
              <a:buNone/>
            </a:pPr>
            <a:endParaRPr/>
          </a:p>
          <a:p>
            <a:pPr marL="228600" lvl="0" indent="-228600" algn="ctr" rtl="0">
              <a:lnSpc>
                <a:spcPct val="90000"/>
              </a:lnSpc>
              <a:spcBef>
                <a:spcPts val="1000"/>
              </a:spcBef>
              <a:spcAft>
                <a:spcPts val="0"/>
              </a:spcAft>
              <a:buClr>
                <a:schemeClr val="lt1"/>
              </a:buClr>
              <a:buSzPts val="2400"/>
              <a:buNone/>
            </a:pPr>
            <a:r>
              <a:rPr lang="en-GB"/>
              <a:t>Your network is a bridge to opportunities – even small steps build long-term professional connections.</a:t>
            </a:r>
            <a:endParaRPr/>
          </a:p>
        </p:txBody>
      </p:sp>
      <p:sp>
        <p:nvSpPr>
          <p:cNvPr id="375" name="Google Shape;375;p25"/>
          <p:cNvSpPr/>
          <p:nvPr/>
        </p:nvSpPr>
        <p:spPr>
          <a:xfrm>
            <a:off x="0" y="728524"/>
            <a:ext cx="3096127"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376" name="Google Shape;376;p25"/>
          <p:cNvSpPr txBox="1"/>
          <p:nvPr/>
        </p:nvSpPr>
        <p:spPr>
          <a:xfrm>
            <a:off x="311923" y="754672"/>
            <a:ext cx="247228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To-Do List</a:t>
            </a:r>
            <a:endParaRPr/>
          </a:p>
        </p:txBody>
      </p:sp>
      <p:pic>
        <p:nvPicPr>
          <p:cNvPr id="377" name="Google Shape;377;p25"/>
          <p:cNvPicPr preferRelativeResize="0">
            <a:picLocks noGrp="1"/>
          </p:cNvPicPr>
          <p:nvPr>
            <p:ph type="pic" idx="3"/>
          </p:nvPr>
        </p:nvPicPr>
        <p:blipFill rotWithShape="1">
          <a:blip r:embed="rId3">
            <a:alphaModFix/>
          </a:blip>
          <a:srcRect t="7363" b="7363"/>
          <a:stretch/>
        </p:blipFill>
        <p:spPr>
          <a:xfrm>
            <a:off x="6083676" y="0"/>
            <a:ext cx="5361066" cy="6858000"/>
          </a:xfrm>
          <a:prstGeom prst="rect">
            <a:avLst/>
          </a:prstGeom>
          <a:solidFill>
            <a:srgbClr val="D8D8D8"/>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6"/>
          <p:cNvSpPr txBox="1">
            <a:spLocks noGrp="1"/>
          </p:cNvSpPr>
          <p:nvPr>
            <p:ph type="body" idx="1"/>
          </p:nvPr>
        </p:nvSpPr>
        <p:spPr>
          <a:xfrm>
            <a:off x="4063536" y="4333157"/>
            <a:ext cx="4064926" cy="577734"/>
          </a:xfrm>
          <a:prstGeom prst="rect">
            <a:avLst/>
          </a:prstGeom>
          <a:solidFill>
            <a:srgbClr val="E36C34"/>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GB"/>
              <a:t>Michelle Obama</a:t>
            </a:r>
            <a:endParaRPr/>
          </a:p>
        </p:txBody>
      </p:sp>
      <p:sp>
        <p:nvSpPr>
          <p:cNvPr id="383" name="Google Shape;383;p26"/>
          <p:cNvSpPr txBox="1">
            <a:spLocks noGrp="1"/>
          </p:cNvSpPr>
          <p:nvPr>
            <p:ph type="body" idx="3"/>
          </p:nvPr>
        </p:nvSpPr>
        <p:spPr>
          <a:xfrm>
            <a:off x="3262459" y="2386049"/>
            <a:ext cx="5667082" cy="1748587"/>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633547"/>
              </a:buClr>
              <a:buSzPts val="3000"/>
              <a:buNone/>
            </a:pPr>
            <a:r>
              <a:rPr lang="en-GB" b="1"/>
              <a:t>“There is no limit to what we, as women, can accomplish."</a:t>
            </a:r>
            <a:endParaRPr/>
          </a:p>
        </p:txBody>
      </p:sp>
      <p:grpSp>
        <p:nvGrpSpPr>
          <p:cNvPr id="384" name="Google Shape;384;p26"/>
          <p:cNvGrpSpPr/>
          <p:nvPr/>
        </p:nvGrpSpPr>
        <p:grpSpPr>
          <a:xfrm>
            <a:off x="5352087" y="966725"/>
            <a:ext cx="1487826" cy="1083162"/>
            <a:chOff x="3400450" y="986392"/>
            <a:chExt cx="1487826" cy="1083162"/>
          </a:xfrm>
        </p:grpSpPr>
        <p:sp>
          <p:nvSpPr>
            <p:cNvPr id="385" name="Google Shape;385;p2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36C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2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E36C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387" name="Google Shape;387;p26"/>
          <p:cNvPicPr preferRelativeResize="0">
            <a:picLocks noGrp="1"/>
          </p:cNvPicPr>
          <p:nvPr>
            <p:ph type="pic" idx="2"/>
          </p:nvPr>
        </p:nvPicPr>
        <p:blipFill rotWithShape="1">
          <a:blip r:embed="rId3">
            <a:alphaModFix/>
          </a:blip>
          <a:srcRect t="31145" b="31145"/>
          <a:stretch/>
        </p:blipFill>
        <p:spPr>
          <a:xfrm>
            <a:off x="0" y="-12469"/>
            <a:ext cx="12192000" cy="6870469"/>
          </a:xfrm>
          <a:prstGeom prst="rect">
            <a:avLst/>
          </a:prstGeom>
          <a:solidFill>
            <a:srgbClr val="BFBFBF"/>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
          <p:cNvPicPr preferRelativeResize="0">
            <a:picLocks noGrp="1"/>
          </p:cNvPicPr>
          <p:nvPr>
            <p:ph type="pic" idx="14"/>
          </p:nvPr>
        </p:nvPicPr>
        <p:blipFill rotWithShape="1">
          <a:blip r:embed="rId3">
            <a:alphaModFix/>
          </a:blip>
          <a:srcRect t="26988" b="48006"/>
          <a:stretch/>
        </p:blipFill>
        <p:spPr>
          <a:xfrm>
            <a:off x="788894" y="340862"/>
            <a:ext cx="11403106" cy="1903699"/>
          </a:xfrm>
          <a:prstGeom prst="rect">
            <a:avLst/>
          </a:prstGeom>
          <a:solidFill>
            <a:srgbClr val="BFBFBF"/>
          </a:solidFill>
          <a:ln>
            <a:noFill/>
          </a:ln>
        </p:spPr>
      </p:pic>
      <p:sp>
        <p:nvSpPr>
          <p:cNvPr id="156" name="Google Shape;156;p2"/>
          <p:cNvSpPr txBox="1">
            <a:spLocks noGrp="1"/>
          </p:cNvSpPr>
          <p:nvPr>
            <p:ph type="body" idx="1"/>
          </p:nvPr>
        </p:nvSpPr>
        <p:spPr>
          <a:xfrm>
            <a:off x="2089770" y="2542435"/>
            <a:ext cx="700387" cy="5664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36C34"/>
              </a:buClr>
              <a:buSzPts val="3200"/>
              <a:buNone/>
            </a:pPr>
            <a:r>
              <a:rPr lang="en-GB"/>
              <a:t>01</a:t>
            </a:r>
            <a:endParaRPr/>
          </a:p>
        </p:txBody>
      </p:sp>
      <p:sp>
        <p:nvSpPr>
          <p:cNvPr id="157" name="Google Shape;157;p2"/>
          <p:cNvSpPr txBox="1">
            <a:spLocks noGrp="1"/>
          </p:cNvSpPr>
          <p:nvPr>
            <p:ph type="body" idx="2"/>
          </p:nvPr>
        </p:nvSpPr>
        <p:spPr>
          <a:xfrm>
            <a:off x="2815882" y="2542436"/>
            <a:ext cx="8298215" cy="5664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33547"/>
              </a:buClr>
              <a:buSzPts val="2200"/>
              <a:buNone/>
            </a:pPr>
            <a:r>
              <a:rPr lang="en-GB"/>
              <a:t>Learning Objectives</a:t>
            </a:r>
            <a:endParaRPr/>
          </a:p>
        </p:txBody>
      </p:sp>
      <p:sp>
        <p:nvSpPr>
          <p:cNvPr id="158" name="Google Shape;158;p2"/>
          <p:cNvSpPr txBox="1">
            <a:spLocks noGrp="1"/>
          </p:cNvSpPr>
          <p:nvPr>
            <p:ph type="body" idx="3"/>
          </p:nvPr>
        </p:nvSpPr>
        <p:spPr>
          <a:xfrm>
            <a:off x="2089770" y="3120297"/>
            <a:ext cx="700387" cy="5664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36C34"/>
              </a:buClr>
              <a:buSzPts val="3200"/>
              <a:buNone/>
            </a:pPr>
            <a:r>
              <a:rPr lang="en-GB"/>
              <a:t>02</a:t>
            </a:r>
            <a:endParaRPr/>
          </a:p>
        </p:txBody>
      </p:sp>
      <p:sp>
        <p:nvSpPr>
          <p:cNvPr id="159" name="Google Shape;159;p2"/>
          <p:cNvSpPr txBox="1">
            <a:spLocks noGrp="1"/>
          </p:cNvSpPr>
          <p:nvPr>
            <p:ph type="body" idx="4"/>
          </p:nvPr>
        </p:nvSpPr>
        <p:spPr>
          <a:xfrm>
            <a:off x="2815882" y="3120298"/>
            <a:ext cx="8298215" cy="5664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33547"/>
              </a:buClr>
              <a:buSzPts val="2200"/>
              <a:buNone/>
            </a:pPr>
            <a:r>
              <a:rPr lang="en-GB"/>
              <a:t>Building Confidence</a:t>
            </a:r>
            <a:endParaRPr/>
          </a:p>
        </p:txBody>
      </p:sp>
      <p:sp>
        <p:nvSpPr>
          <p:cNvPr id="160" name="Google Shape;160;p2"/>
          <p:cNvSpPr txBox="1">
            <a:spLocks noGrp="1"/>
          </p:cNvSpPr>
          <p:nvPr>
            <p:ph type="body" idx="5"/>
          </p:nvPr>
        </p:nvSpPr>
        <p:spPr>
          <a:xfrm>
            <a:off x="2089770" y="3699366"/>
            <a:ext cx="700387" cy="5664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36C34"/>
              </a:buClr>
              <a:buSzPts val="3200"/>
              <a:buNone/>
            </a:pPr>
            <a:r>
              <a:rPr lang="en-GB"/>
              <a:t>03</a:t>
            </a:r>
            <a:endParaRPr/>
          </a:p>
        </p:txBody>
      </p:sp>
      <p:sp>
        <p:nvSpPr>
          <p:cNvPr id="161" name="Google Shape;161;p2"/>
          <p:cNvSpPr txBox="1">
            <a:spLocks noGrp="1"/>
          </p:cNvSpPr>
          <p:nvPr>
            <p:ph type="body" idx="6"/>
          </p:nvPr>
        </p:nvSpPr>
        <p:spPr>
          <a:xfrm>
            <a:off x="2815882" y="3699367"/>
            <a:ext cx="8298215" cy="5664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33547"/>
              </a:buClr>
              <a:buSzPts val="2200"/>
              <a:buNone/>
            </a:pPr>
            <a:r>
              <a:rPr lang="en-GB"/>
              <a:t>Interview Skills</a:t>
            </a:r>
            <a:endParaRPr/>
          </a:p>
        </p:txBody>
      </p:sp>
      <p:sp>
        <p:nvSpPr>
          <p:cNvPr id="162" name="Google Shape;162;p2"/>
          <p:cNvSpPr txBox="1">
            <a:spLocks noGrp="1"/>
          </p:cNvSpPr>
          <p:nvPr>
            <p:ph type="body" idx="7"/>
          </p:nvPr>
        </p:nvSpPr>
        <p:spPr>
          <a:xfrm>
            <a:off x="2089770" y="4281692"/>
            <a:ext cx="700387" cy="5664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36C34"/>
              </a:buClr>
              <a:buSzPts val="3200"/>
              <a:buNone/>
            </a:pPr>
            <a:r>
              <a:rPr lang="en-GB"/>
              <a:t>04</a:t>
            </a:r>
            <a:endParaRPr/>
          </a:p>
        </p:txBody>
      </p:sp>
      <p:sp>
        <p:nvSpPr>
          <p:cNvPr id="163" name="Google Shape;163;p2"/>
          <p:cNvSpPr txBox="1">
            <a:spLocks noGrp="1"/>
          </p:cNvSpPr>
          <p:nvPr>
            <p:ph type="body" idx="8"/>
          </p:nvPr>
        </p:nvSpPr>
        <p:spPr>
          <a:xfrm>
            <a:off x="2815882" y="4281693"/>
            <a:ext cx="8298215" cy="5664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33547"/>
              </a:buClr>
              <a:buSzPts val="2200"/>
              <a:buNone/>
            </a:pPr>
            <a:r>
              <a:rPr lang="en-GB"/>
              <a:t>Networking </a:t>
            </a:r>
            <a:endParaRPr/>
          </a:p>
        </p:txBody>
      </p:sp>
      <p:sp>
        <p:nvSpPr>
          <p:cNvPr id="164" name="Google Shape;164;p2"/>
          <p:cNvSpPr txBox="1">
            <a:spLocks noGrp="1"/>
          </p:cNvSpPr>
          <p:nvPr>
            <p:ph type="body" idx="9"/>
          </p:nvPr>
        </p:nvSpPr>
        <p:spPr>
          <a:xfrm>
            <a:off x="2089770" y="4860791"/>
            <a:ext cx="700387" cy="5664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36C34"/>
              </a:buClr>
              <a:buSzPts val="3200"/>
              <a:buNone/>
            </a:pPr>
            <a:r>
              <a:rPr lang="en-GB"/>
              <a:t>05</a:t>
            </a:r>
            <a:endParaRPr/>
          </a:p>
        </p:txBody>
      </p:sp>
      <p:sp>
        <p:nvSpPr>
          <p:cNvPr id="165" name="Google Shape;165;p2"/>
          <p:cNvSpPr txBox="1">
            <a:spLocks noGrp="1"/>
          </p:cNvSpPr>
          <p:nvPr>
            <p:ph type="body" idx="13"/>
          </p:nvPr>
        </p:nvSpPr>
        <p:spPr>
          <a:xfrm>
            <a:off x="2815882" y="4860792"/>
            <a:ext cx="8298215" cy="5664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33547"/>
              </a:buClr>
              <a:buSzPts val="2200"/>
              <a:buNone/>
            </a:pPr>
            <a:r>
              <a:rPr lang="en-GB"/>
              <a:t>Mentorship</a:t>
            </a:r>
            <a:endParaRPr/>
          </a:p>
        </p:txBody>
      </p:sp>
      <p:sp>
        <p:nvSpPr>
          <p:cNvPr id="166" name="Google Shape;166;p2"/>
          <p:cNvSpPr/>
          <p:nvPr/>
        </p:nvSpPr>
        <p:spPr>
          <a:xfrm>
            <a:off x="345172" y="1007603"/>
            <a:ext cx="2974383"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167" name="Google Shape;167;p2"/>
          <p:cNvSpPr txBox="1"/>
          <p:nvPr/>
        </p:nvSpPr>
        <p:spPr>
          <a:xfrm>
            <a:off x="529195" y="1059901"/>
            <a:ext cx="25776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CONTENTS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27"/>
          <p:cNvPicPr preferRelativeResize="0">
            <a:picLocks noGrp="1"/>
          </p:cNvPicPr>
          <p:nvPr>
            <p:ph type="pic" idx="2"/>
          </p:nvPr>
        </p:nvPicPr>
        <p:blipFill rotWithShape="1">
          <a:blip r:embed="rId3">
            <a:alphaModFix/>
          </a:blip>
          <a:srcRect t="35312" b="35312"/>
          <a:stretch/>
        </p:blipFill>
        <p:spPr>
          <a:xfrm flipH="1">
            <a:off x="0" y="2481512"/>
            <a:ext cx="7708195" cy="3396829"/>
          </a:xfrm>
          <a:prstGeom prst="rect">
            <a:avLst/>
          </a:prstGeom>
          <a:solidFill>
            <a:srgbClr val="BFBFBF"/>
          </a:solidFill>
          <a:ln>
            <a:noFill/>
          </a:ln>
        </p:spPr>
      </p:pic>
      <p:sp>
        <p:nvSpPr>
          <p:cNvPr id="394" name="Google Shape;394;p27"/>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GB"/>
              <a:t>05</a:t>
            </a:r>
            <a:endParaRPr/>
          </a:p>
        </p:txBody>
      </p:sp>
      <p:sp>
        <p:nvSpPr>
          <p:cNvPr id="395" name="Google Shape;395;p27"/>
          <p:cNvSpPr/>
          <p:nvPr/>
        </p:nvSpPr>
        <p:spPr>
          <a:xfrm>
            <a:off x="5883237" y="4428786"/>
            <a:ext cx="3127062"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396" name="Google Shape;396;p27"/>
          <p:cNvSpPr txBox="1"/>
          <p:nvPr/>
        </p:nvSpPr>
        <p:spPr>
          <a:xfrm>
            <a:off x="5960371" y="4428786"/>
            <a:ext cx="283795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Mentorship</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8"/>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dirty="0">
                <a:solidFill>
                  <a:srgbClr val="E36C34"/>
                </a:solidFill>
              </a:rPr>
              <a:t>The benefits</a:t>
            </a:r>
            <a:endParaRPr dirty="0"/>
          </a:p>
          <a:p>
            <a:pPr marL="0" lvl="0" indent="0" algn="l" rtl="0">
              <a:lnSpc>
                <a:spcPct val="90000"/>
              </a:lnSpc>
              <a:spcBef>
                <a:spcPts val="1000"/>
              </a:spcBef>
              <a:spcAft>
                <a:spcPts val="0"/>
              </a:spcAft>
              <a:buClr>
                <a:srgbClr val="C9636E"/>
              </a:buClr>
              <a:buSzPts val="3600"/>
              <a:buNone/>
            </a:pPr>
            <a:endParaRPr dirty="0"/>
          </a:p>
        </p:txBody>
      </p:sp>
      <p:sp>
        <p:nvSpPr>
          <p:cNvPr id="403" name="Google Shape;403;p28"/>
          <p:cNvSpPr txBox="1">
            <a:spLocks noGrp="1"/>
          </p:cNvSpPr>
          <p:nvPr>
            <p:ph type="body" idx="3"/>
          </p:nvPr>
        </p:nvSpPr>
        <p:spPr>
          <a:xfrm>
            <a:off x="607553" y="1307163"/>
            <a:ext cx="5881764" cy="4812408"/>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633547"/>
              </a:buClr>
              <a:buSzPts val="2400"/>
              <a:buNone/>
            </a:pPr>
            <a:r>
              <a:rPr lang="en-GB" sz="2200" dirty="0">
                <a:solidFill>
                  <a:srgbClr val="633547"/>
                </a:solidFill>
              </a:rPr>
              <a:t>While navigating employment alone, mentorship offers numerous benefits, both personal and professional. Mentorship can be a powerful tool in your employability journey, especially if you are working in a niche area. Employers and professional organisations also offer mentoring. </a:t>
            </a:r>
            <a:endParaRPr sz="2200" dirty="0"/>
          </a:p>
          <a:p>
            <a:pPr marL="0" lvl="0" indent="0" algn="l" rtl="0">
              <a:lnSpc>
                <a:spcPct val="103333"/>
              </a:lnSpc>
              <a:spcBef>
                <a:spcPts val="0"/>
              </a:spcBef>
              <a:spcAft>
                <a:spcPts val="0"/>
              </a:spcAft>
              <a:buClr>
                <a:srgbClr val="0B3A5B"/>
              </a:buClr>
              <a:buSzPts val="2400"/>
              <a:buNone/>
            </a:pPr>
            <a:endParaRPr sz="2200" dirty="0">
              <a:solidFill>
                <a:srgbClr val="633547"/>
              </a:solidFill>
            </a:endParaRPr>
          </a:p>
          <a:p>
            <a:pPr marL="0" lvl="0" indent="0" algn="l" rtl="0">
              <a:lnSpc>
                <a:spcPct val="103333"/>
              </a:lnSpc>
              <a:spcBef>
                <a:spcPts val="0"/>
              </a:spcBef>
              <a:spcAft>
                <a:spcPts val="0"/>
              </a:spcAft>
              <a:buClr>
                <a:srgbClr val="633547"/>
              </a:buClr>
              <a:buSzPts val="2400"/>
              <a:buNone/>
            </a:pPr>
            <a:r>
              <a:rPr lang="en-GB" sz="2200" dirty="0">
                <a:solidFill>
                  <a:srgbClr val="633547"/>
                </a:solidFill>
              </a:rPr>
              <a:t>By connecting with experienced migrant women who can support you via mentoring, you can gain valuable insights, develop new skills, and build a supportive network that will help you overcome challenges and achieve your employability goals. Here are three case study projects with more resources. </a:t>
            </a:r>
            <a:endParaRPr sz="2200" dirty="0"/>
          </a:p>
        </p:txBody>
      </p:sp>
      <p:pic>
        <p:nvPicPr>
          <p:cNvPr id="404" name="Google Shape;404;p28"/>
          <p:cNvPicPr preferRelativeResize="0">
            <a:picLocks noGrp="1"/>
          </p:cNvPicPr>
          <p:nvPr>
            <p:ph type="pic" idx="2"/>
          </p:nvPr>
        </p:nvPicPr>
        <p:blipFill rotWithShape="1">
          <a:blip r:embed="rId3">
            <a:alphaModFix/>
          </a:blip>
          <a:srcRect l="7720" r="7720"/>
          <a:stretch/>
        </p:blipFill>
        <p:spPr>
          <a:xfrm>
            <a:off x="7735037" y="1373925"/>
            <a:ext cx="2444127" cy="4336988"/>
          </a:xfrm>
          <a:prstGeom prst="rect">
            <a:avLst/>
          </a:prstGeom>
          <a:solidFill>
            <a:srgbClr val="D8D8D8"/>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Understanding mentor/mentee relationships </a:t>
            </a:r>
            <a:endParaRPr/>
          </a:p>
        </p:txBody>
      </p:sp>
      <p:sp>
        <p:nvSpPr>
          <p:cNvPr id="426" name="Google Shape;426;p30"/>
          <p:cNvSpPr txBox="1">
            <a:spLocks noGrp="1"/>
          </p:cNvSpPr>
          <p:nvPr>
            <p:ph type="body" idx="2"/>
          </p:nvPr>
        </p:nvSpPr>
        <p:spPr>
          <a:xfrm>
            <a:off x="227067" y="2187808"/>
            <a:ext cx="8100724"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633547"/>
              </a:buClr>
              <a:buSzPts val="2400"/>
              <a:buNone/>
            </a:pPr>
            <a:r>
              <a:rPr lang="en-GB" sz="2200" dirty="0"/>
              <a:t>	It’s </a:t>
            </a:r>
            <a:r>
              <a:rPr lang="en-GB" sz="2200" b="1" dirty="0"/>
              <a:t>a structured learning partnership </a:t>
            </a:r>
            <a:r>
              <a:rPr lang="en-GB" sz="2200" dirty="0"/>
              <a:t>with a purpose of growth, either personal, professional or both. </a:t>
            </a:r>
            <a:endParaRPr sz="2200" dirty="0"/>
          </a:p>
          <a:p>
            <a:pPr marL="228600" lvl="0" indent="-228600" algn="l" rtl="0">
              <a:lnSpc>
                <a:spcPct val="103333"/>
              </a:lnSpc>
              <a:spcBef>
                <a:spcPts val="0"/>
              </a:spcBef>
              <a:spcAft>
                <a:spcPts val="0"/>
              </a:spcAft>
              <a:buClr>
                <a:srgbClr val="633547"/>
              </a:buClr>
              <a:buSzPts val="2400"/>
              <a:buNone/>
            </a:pPr>
            <a:endParaRPr sz="2200" dirty="0"/>
          </a:p>
          <a:p>
            <a:pPr marL="228600" lvl="0" indent="-228600" algn="l" rtl="0">
              <a:lnSpc>
                <a:spcPct val="103333"/>
              </a:lnSpc>
              <a:spcBef>
                <a:spcPts val="0"/>
              </a:spcBef>
              <a:spcAft>
                <a:spcPts val="0"/>
              </a:spcAft>
              <a:buClr>
                <a:srgbClr val="633547"/>
              </a:buClr>
              <a:buSzPts val="2400"/>
              <a:buNone/>
            </a:pPr>
            <a:r>
              <a:rPr lang="en-GB" sz="2200" dirty="0"/>
              <a:t>	For it to work, the roles must be clear. The </a:t>
            </a:r>
            <a:r>
              <a:rPr lang="en-GB" sz="2200" b="1" dirty="0"/>
              <a:t>mentor</a:t>
            </a:r>
            <a:r>
              <a:rPr lang="en-GB" sz="2200" dirty="0"/>
              <a:t> shares their experience, asks questions and offers perspective. </a:t>
            </a:r>
            <a:endParaRPr sz="2200" dirty="0"/>
          </a:p>
          <a:p>
            <a:pPr marL="228600" lvl="0" indent="-228600" algn="l" rtl="0">
              <a:lnSpc>
                <a:spcPct val="103333"/>
              </a:lnSpc>
              <a:spcBef>
                <a:spcPts val="0"/>
              </a:spcBef>
              <a:spcAft>
                <a:spcPts val="0"/>
              </a:spcAft>
              <a:buClr>
                <a:srgbClr val="633547"/>
              </a:buClr>
              <a:buSzPts val="2400"/>
              <a:buNone/>
            </a:pPr>
            <a:r>
              <a:rPr lang="en-GB" sz="2200" dirty="0"/>
              <a:t>	The</a:t>
            </a:r>
            <a:r>
              <a:rPr lang="en-GB" sz="2200" b="1" dirty="0"/>
              <a:t> mentee </a:t>
            </a:r>
            <a:r>
              <a:rPr lang="en-GB" sz="2200" dirty="0"/>
              <a:t>sets goals, prepares, reflects and takes action.</a:t>
            </a:r>
            <a:endParaRPr sz="2200" dirty="0"/>
          </a:p>
          <a:p>
            <a:pPr marL="228600" lvl="0" indent="-228600" algn="l" rtl="0">
              <a:lnSpc>
                <a:spcPct val="103333"/>
              </a:lnSpc>
              <a:spcBef>
                <a:spcPts val="0"/>
              </a:spcBef>
              <a:spcAft>
                <a:spcPts val="0"/>
              </a:spcAft>
              <a:buClr>
                <a:srgbClr val="633547"/>
              </a:buClr>
              <a:buSzPts val="2400"/>
              <a:buNone/>
            </a:pPr>
            <a:endParaRPr sz="2200" dirty="0"/>
          </a:p>
          <a:p>
            <a:pPr marL="228600" lvl="0" indent="-228600" algn="l" rtl="0">
              <a:lnSpc>
                <a:spcPct val="103333"/>
              </a:lnSpc>
              <a:spcBef>
                <a:spcPts val="0"/>
              </a:spcBef>
              <a:spcAft>
                <a:spcPts val="0"/>
              </a:spcAft>
              <a:buClr>
                <a:srgbClr val="633547"/>
              </a:buClr>
              <a:buSzPts val="2400"/>
              <a:buNone/>
            </a:pPr>
            <a:r>
              <a:rPr lang="en-GB" sz="2200" dirty="0"/>
              <a:t>	</a:t>
            </a:r>
            <a:r>
              <a:rPr lang="en-GB" sz="2200" b="1" dirty="0"/>
              <a:t>Trust</a:t>
            </a:r>
            <a:r>
              <a:rPr lang="en-GB" sz="2200" dirty="0"/>
              <a:t> is a key ingredient: there must be confidentiality, open communication, psychological safety and mutual respect. </a:t>
            </a:r>
            <a:endParaRPr sz="2200" dirty="0"/>
          </a:p>
          <a:p>
            <a:pPr marL="228600" lvl="0" indent="-228600" algn="l" rtl="0">
              <a:lnSpc>
                <a:spcPct val="103333"/>
              </a:lnSpc>
              <a:spcBef>
                <a:spcPts val="0"/>
              </a:spcBef>
              <a:spcAft>
                <a:spcPts val="0"/>
              </a:spcAft>
              <a:buClr>
                <a:srgbClr val="633547"/>
              </a:buClr>
              <a:buSzPts val="2400"/>
              <a:buNone/>
            </a:pPr>
            <a:endParaRPr sz="2200" dirty="0"/>
          </a:p>
          <a:p>
            <a:pPr marL="228600" lvl="0" indent="-228600" algn="l" rtl="0">
              <a:lnSpc>
                <a:spcPct val="103333"/>
              </a:lnSpc>
              <a:spcBef>
                <a:spcPts val="0"/>
              </a:spcBef>
              <a:spcAft>
                <a:spcPts val="0"/>
              </a:spcAft>
              <a:buClr>
                <a:srgbClr val="633547"/>
              </a:buClr>
              <a:buSzPts val="2400"/>
              <a:buNone/>
            </a:pPr>
            <a:r>
              <a:rPr lang="en-GB" sz="2200" dirty="0"/>
              <a:t>	The goal is </a:t>
            </a:r>
            <a:r>
              <a:rPr lang="en-GB" sz="2200" b="1" dirty="0"/>
              <a:t>empowerment </a:t>
            </a:r>
            <a:r>
              <a:rPr lang="en-GB" sz="2200" dirty="0"/>
              <a:t>to create confidence, strengthen decision-making and expand networks and opportunities so the mentee becomes less dependent over time. </a:t>
            </a:r>
            <a:endParaRPr sz="2200" dirty="0"/>
          </a:p>
          <a:p>
            <a:pPr marL="228600" lvl="0" indent="-228600" algn="l" rtl="0">
              <a:lnSpc>
                <a:spcPct val="103333"/>
              </a:lnSpc>
              <a:spcBef>
                <a:spcPts val="0"/>
              </a:spcBef>
              <a:spcAft>
                <a:spcPts val="0"/>
              </a:spcAft>
              <a:buClr>
                <a:srgbClr val="633547"/>
              </a:buClr>
              <a:buSzPts val="2400"/>
              <a:buNone/>
            </a:pPr>
            <a:r>
              <a:rPr lang="en-GB" dirty="0"/>
              <a:t> </a:t>
            </a:r>
            <a:endParaRPr dirty="0"/>
          </a:p>
        </p:txBody>
      </p:sp>
      <p:pic>
        <p:nvPicPr>
          <p:cNvPr id="427" name="Google Shape;427;p30"/>
          <p:cNvPicPr preferRelativeResize="0"/>
          <p:nvPr/>
        </p:nvPicPr>
        <p:blipFill rotWithShape="1">
          <a:blip r:embed="rId3">
            <a:alphaModFix/>
          </a:blip>
          <a:srcRect/>
          <a:stretch/>
        </p:blipFill>
        <p:spPr>
          <a:xfrm>
            <a:off x="8670436" y="2387258"/>
            <a:ext cx="2865938" cy="429890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5" name="Rectangle 4">
            <a:extLst>
              <a:ext uri="{FF2B5EF4-FFF2-40B4-BE49-F238E27FC236}">
                <a16:creationId xmlns:a16="http://schemas.microsoft.com/office/drawing/2014/main" id="{F207C689-547A-E367-1578-4860585BA5CA}"/>
              </a:ext>
            </a:extLst>
          </p:cNvPr>
          <p:cNvSpPr/>
          <p:nvPr/>
        </p:nvSpPr>
        <p:spPr>
          <a:xfrm>
            <a:off x="1286707" y="87268"/>
            <a:ext cx="10177704" cy="66834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9" name="Google Shape;409;p29"/>
          <p:cNvSpPr txBox="1">
            <a:spLocks noGrp="1"/>
          </p:cNvSpPr>
          <p:nvPr>
            <p:ph type="body" idx="1"/>
          </p:nvPr>
        </p:nvSpPr>
        <p:spPr>
          <a:xfrm>
            <a:off x="147821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36C34"/>
              </a:buClr>
              <a:buSzPts val="2400"/>
              <a:buNone/>
            </a:pPr>
            <a:r>
              <a:rPr lang="en-GB" dirty="0"/>
              <a:t>NatAlli</a:t>
            </a:r>
            <a:endParaRPr dirty="0"/>
          </a:p>
        </p:txBody>
      </p:sp>
      <p:sp>
        <p:nvSpPr>
          <p:cNvPr id="410" name="Google Shape;410;p29"/>
          <p:cNvSpPr txBox="1">
            <a:spLocks noGrp="1"/>
          </p:cNvSpPr>
          <p:nvPr>
            <p:ph type="body" idx="2"/>
          </p:nvPr>
        </p:nvSpPr>
        <p:spPr>
          <a:xfrm>
            <a:off x="1349596" y="1233156"/>
            <a:ext cx="10049924" cy="9993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33547"/>
              </a:buClr>
              <a:buSzPts val="2200"/>
              <a:buNone/>
            </a:pPr>
            <a:r>
              <a:rPr lang="en-GB" dirty="0"/>
              <a:t>A community platform for mentors and mentees to connect and grow. Includes an assessment tool, toolkit and learning modules. </a:t>
            </a:r>
            <a:r>
              <a:rPr lang="en-GB" u="sng" dirty="0">
                <a:solidFill>
                  <a:schemeClr val="hlink"/>
                </a:solidFill>
                <a:hlinkClick r:id="rId3"/>
              </a:rPr>
              <a:t>Platform - </a:t>
            </a:r>
            <a:r>
              <a:rPr lang="en-GB" u="sng" dirty="0" err="1">
                <a:solidFill>
                  <a:schemeClr val="hlink"/>
                </a:solidFill>
                <a:hlinkClick r:id="rId3"/>
              </a:rPr>
              <a:t>Natalli</a:t>
            </a:r>
            <a:r>
              <a:rPr lang="en-GB" u="sng" dirty="0">
                <a:solidFill>
                  <a:schemeClr val="hlink"/>
                </a:solidFill>
                <a:hlinkClick r:id="rId3"/>
              </a:rPr>
              <a:t> Project</a:t>
            </a:r>
            <a:endParaRPr dirty="0"/>
          </a:p>
        </p:txBody>
      </p:sp>
      <p:sp>
        <p:nvSpPr>
          <p:cNvPr id="411" name="Google Shape;411;p29"/>
          <p:cNvSpPr txBox="1">
            <a:spLocks noGrp="1"/>
          </p:cNvSpPr>
          <p:nvPr>
            <p:ph type="body" idx="3"/>
          </p:nvPr>
        </p:nvSpPr>
        <p:spPr>
          <a:xfrm>
            <a:off x="44625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GB" dirty="0"/>
              <a:t>01</a:t>
            </a:r>
            <a:endParaRPr dirty="0"/>
          </a:p>
        </p:txBody>
      </p:sp>
      <p:sp>
        <p:nvSpPr>
          <p:cNvPr id="412" name="Google Shape;412;p29"/>
          <p:cNvSpPr txBox="1">
            <a:spLocks noGrp="1"/>
          </p:cNvSpPr>
          <p:nvPr>
            <p:ph type="body" idx="4"/>
          </p:nvPr>
        </p:nvSpPr>
        <p:spPr>
          <a:xfrm>
            <a:off x="1473491" y="218859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36C34"/>
              </a:buClr>
              <a:buSzPts val="2400"/>
              <a:buNone/>
            </a:pPr>
            <a:r>
              <a:rPr lang="en-GB" dirty="0"/>
              <a:t>3 Kitchens</a:t>
            </a:r>
            <a:endParaRPr dirty="0"/>
          </a:p>
          <a:p>
            <a:pPr marL="0" lvl="0" indent="0" algn="l" rtl="0">
              <a:lnSpc>
                <a:spcPct val="100000"/>
              </a:lnSpc>
              <a:spcBef>
                <a:spcPts val="0"/>
              </a:spcBef>
              <a:spcAft>
                <a:spcPts val="0"/>
              </a:spcAft>
              <a:buClr>
                <a:srgbClr val="E36C34"/>
              </a:buClr>
              <a:buSzPts val="2400"/>
              <a:buNone/>
            </a:pPr>
            <a:endParaRPr dirty="0"/>
          </a:p>
        </p:txBody>
      </p:sp>
      <p:sp>
        <p:nvSpPr>
          <p:cNvPr id="413" name="Google Shape;413;p29"/>
          <p:cNvSpPr txBox="1">
            <a:spLocks noGrp="1"/>
          </p:cNvSpPr>
          <p:nvPr>
            <p:ph type="body" idx="5"/>
          </p:nvPr>
        </p:nvSpPr>
        <p:spPr>
          <a:xfrm>
            <a:off x="1420218" y="2604188"/>
            <a:ext cx="9549966" cy="9993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33547"/>
              </a:buClr>
              <a:buSzPts val="2200"/>
              <a:buNone/>
            </a:pPr>
            <a:r>
              <a:rPr lang="en-GB" dirty="0"/>
              <a:t>Training modules aimed at migrant women. Benefits, how to find a mentor and 3 Kitchen mentorship programme: Module 2.3 Mentorship </a:t>
            </a:r>
            <a:r>
              <a:rPr lang="en-GB" u="sng" dirty="0">
                <a:solidFill>
                  <a:srgbClr val="87A66E"/>
                </a:solidFill>
                <a:hlinkClick r:id="rId4">
                  <a:extLst>
                    <a:ext uri="{A12FA001-AC4F-418D-AE19-62706E023703}">
                      <ahyp:hlinkClr xmlns:ahyp="http://schemas.microsoft.com/office/drawing/2018/hyperlinkcolor" val="tx"/>
                    </a:ext>
                  </a:extLst>
                </a:hlinkClick>
              </a:rPr>
              <a:t>Self Improvement Skills - 3 Kitchens</a:t>
            </a:r>
            <a:endParaRPr dirty="0"/>
          </a:p>
        </p:txBody>
      </p:sp>
      <p:sp>
        <p:nvSpPr>
          <p:cNvPr id="414" name="Google Shape;414;p29"/>
          <p:cNvSpPr txBox="1">
            <a:spLocks noGrp="1"/>
          </p:cNvSpPr>
          <p:nvPr>
            <p:ph type="body" idx="6"/>
          </p:nvPr>
        </p:nvSpPr>
        <p:spPr>
          <a:xfrm>
            <a:off x="1420218" y="401097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36C34"/>
              </a:buClr>
              <a:buSzPts val="2400"/>
              <a:buNone/>
            </a:pPr>
            <a:r>
              <a:rPr lang="en-GB" dirty="0"/>
              <a:t>HeadStart</a:t>
            </a:r>
            <a:endParaRPr dirty="0"/>
          </a:p>
          <a:p>
            <a:pPr marL="0" lvl="0" indent="0" algn="l" rtl="0">
              <a:lnSpc>
                <a:spcPct val="100000"/>
              </a:lnSpc>
              <a:spcBef>
                <a:spcPts val="0"/>
              </a:spcBef>
              <a:spcAft>
                <a:spcPts val="0"/>
              </a:spcAft>
              <a:buClr>
                <a:srgbClr val="E36C34"/>
              </a:buClr>
              <a:buSzPts val="2400"/>
              <a:buNone/>
            </a:pPr>
            <a:endParaRPr dirty="0"/>
          </a:p>
        </p:txBody>
      </p:sp>
      <p:sp>
        <p:nvSpPr>
          <p:cNvPr id="415" name="Google Shape;415;p29"/>
          <p:cNvSpPr txBox="1">
            <a:spLocks noGrp="1"/>
          </p:cNvSpPr>
          <p:nvPr>
            <p:ph type="body" idx="7"/>
          </p:nvPr>
        </p:nvSpPr>
        <p:spPr>
          <a:xfrm>
            <a:off x="1441934" y="4414195"/>
            <a:ext cx="10049924" cy="1089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33547"/>
              </a:buClr>
              <a:buSzPts val="2200"/>
              <a:buNone/>
            </a:pPr>
            <a:r>
              <a:rPr lang="en-GB" dirty="0"/>
              <a:t>A mentorship and networking hub for women with a specific focus on AI skills. Directory of professionals who are inspiring the next generation of women in technology. </a:t>
            </a:r>
            <a:r>
              <a:rPr lang="en-GB" u="sng" dirty="0">
                <a:solidFill>
                  <a:schemeClr val="hlink"/>
                </a:solidFill>
                <a:hlinkClick r:id="rId5"/>
              </a:rPr>
              <a:t>HeadStart Networking &amp; Mentorship Hub | Headstart</a:t>
            </a:r>
            <a:endParaRPr dirty="0"/>
          </a:p>
        </p:txBody>
      </p:sp>
      <p:sp>
        <p:nvSpPr>
          <p:cNvPr id="416" name="Google Shape;416;p29"/>
          <p:cNvSpPr txBox="1">
            <a:spLocks noGrp="1"/>
          </p:cNvSpPr>
          <p:nvPr>
            <p:ph type="body" idx="9"/>
          </p:nvPr>
        </p:nvSpPr>
        <p:spPr>
          <a:xfrm>
            <a:off x="484769" y="202021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GB" dirty="0"/>
              <a:t>02</a:t>
            </a:r>
            <a:endParaRPr dirty="0"/>
          </a:p>
        </p:txBody>
      </p:sp>
      <p:sp>
        <p:nvSpPr>
          <p:cNvPr id="417" name="Google Shape;417;p29"/>
          <p:cNvSpPr txBox="1">
            <a:spLocks noGrp="1"/>
          </p:cNvSpPr>
          <p:nvPr>
            <p:ph type="body" idx="13"/>
          </p:nvPr>
        </p:nvSpPr>
        <p:spPr>
          <a:xfrm>
            <a:off x="484769" y="383185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GB" dirty="0"/>
              <a:t>03</a:t>
            </a:r>
            <a:endParaRPr dirty="0"/>
          </a:p>
        </p:txBody>
      </p:sp>
      <p:sp>
        <p:nvSpPr>
          <p:cNvPr id="418" name="Google Shape;418;p29"/>
          <p:cNvSpPr/>
          <p:nvPr/>
        </p:nvSpPr>
        <p:spPr>
          <a:xfrm>
            <a:off x="579447" y="2061898"/>
            <a:ext cx="7452000" cy="30761"/>
          </a:xfrm>
          <a:prstGeom prst="rect">
            <a:avLst/>
          </a:prstGeom>
          <a:solidFill>
            <a:srgbClr val="E1A4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419" name="Google Shape;419;p29"/>
          <p:cNvSpPr/>
          <p:nvPr/>
        </p:nvSpPr>
        <p:spPr>
          <a:xfrm>
            <a:off x="446251" y="3808891"/>
            <a:ext cx="7452000" cy="30761"/>
          </a:xfrm>
          <a:prstGeom prst="rect">
            <a:avLst/>
          </a:prstGeom>
          <a:solidFill>
            <a:srgbClr val="E1A4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2D2077D2-7639-2F3C-9C60-8E3E93060479}"/>
              </a:ext>
            </a:extLst>
          </p:cNvPr>
          <p:cNvSpPr txBox="1"/>
          <p:nvPr/>
        </p:nvSpPr>
        <p:spPr>
          <a:xfrm>
            <a:off x="1441934" y="134568"/>
            <a:ext cx="6121400" cy="535531"/>
          </a:xfrm>
          <a:prstGeom prst="rect">
            <a:avLst/>
          </a:prstGeom>
          <a:noFill/>
        </p:spPr>
        <p:txBody>
          <a:bodyPr wrap="square">
            <a:spAutoFit/>
          </a:bodyPr>
          <a:lstStyle/>
          <a:p>
            <a:pPr marL="0" lvl="0" indent="0" algn="l" rtl="0">
              <a:lnSpc>
                <a:spcPct val="90000"/>
              </a:lnSpc>
              <a:spcBef>
                <a:spcPts val="0"/>
              </a:spcBef>
              <a:spcAft>
                <a:spcPts val="0"/>
              </a:spcAft>
              <a:buClr>
                <a:srgbClr val="E36C34"/>
              </a:buClr>
              <a:buSzPts val="3600"/>
              <a:buNone/>
            </a:pPr>
            <a:r>
              <a:rPr lang="en-GB" sz="3200" b="1" dirty="0">
                <a:solidFill>
                  <a:srgbClr val="E36C34"/>
                </a:solidFill>
                <a:latin typeface="Calibri" panose="020F0502020204030204" pitchFamily="34" charset="0"/>
                <a:ea typeface="Calibri" panose="020F0502020204030204" pitchFamily="34" charset="0"/>
                <a:cs typeface="Calibri" panose="020F0502020204030204" pitchFamily="34" charset="0"/>
              </a:rPr>
              <a:t>Mentoring in action case studies </a:t>
            </a:r>
            <a:endParaRPr lang="en-GB" sz="32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419;p29">
            <a:extLst>
              <a:ext uri="{FF2B5EF4-FFF2-40B4-BE49-F238E27FC236}">
                <a16:creationId xmlns:a16="http://schemas.microsoft.com/office/drawing/2014/main" id="{3AB93787-18D0-F848-7A64-4DDFDC7DCF03}"/>
              </a:ext>
            </a:extLst>
          </p:cNvPr>
          <p:cNvSpPr/>
          <p:nvPr/>
        </p:nvSpPr>
        <p:spPr>
          <a:xfrm>
            <a:off x="446251" y="5663254"/>
            <a:ext cx="7452000" cy="30761"/>
          </a:xfrm>
          <a:prstGeom prst="rect">
            <a:avLst/>
          </a:prstGeom>
          <a:solidFill>
            <a:srgbClr val="E1A4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7" name="Google Shape;417;p29">
            <a:extLst>
              <a:ext uri="{FF2B5EF4-FFF2-40B4-BE49-F238E27FC236}">
                <a16:creationId xmlns:a16="http://schemas.microsoft.com/office/drawing/2014/main" id="{D565A720-D611-7C1E-ECC2-09DB7E4F19E0}"/>
              </a:ext>
            </a:extLst>
          </p:cNvPr>
          <p:cNvSpPr txBox="1">
            <a:spLocks/>
          </p:cNvSpPr>
          <p:nvPr/>
        </p:nvSpPr>
        <p:spPr>
          <a:xfrm>
            <a:off x="513204" y="5540994"/>
            <a:ext cx="1232765" cy="95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t>04</a:t>
            </a:r>
          </a:p>
        </p:txBody>
      </p:sp>
      <p:sp>
        <p:nvSpPr>
          <p:cNvPr id="8" name="Google Shape;414;p29">
            <a:extLst>
              <a:ext uri="{FF2B5EF4-FFF2-40B4-BE49-F238E27FC236}">
                <a16:creationId xmlns:a16="http://schemas.microsoft.com/office/drawing/2014/main" id="{4AE0A95C-6C08-3898-DAD4-5F6EE8870C8E}"/>
              </a:ext>
            </a:extLst>
          </p:cNvPr>
          <p:cNvSpPr txBox="1">
            <a:spLocks/>
          </p:cNvSpPr>
          <p:nvPr/>
        </p:nvSpPr>
        <p:spPr>
          <a:xfrm>
            <a:off x="1420217" y="5664864"/>
            <a:ext cx="6562677" cy="3394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36C34"/>
              </a:buClr>
              <a:buSzPts val="2400"/>
              <a:buFont typeface="Arial"/>
              <a:buNone/>
              <a:defRPr sz="24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dirty="0" err="1"/>
              <a:t>ReRootED</a:t>
            </a:r>
            <a:endParaRPr lang="en-GB" dirty="0"/>
          </a:p>
          <a:p>
            <a:pPr marL="0" indent="0"/>
            <a:endParaRPr lang="en-GB" dirty="0"/>
          </a:p>
        </p:txBody>
      </p:sp>
      <p:sp>
        <p:nvSpPr>
          <p:cNvPr id="9" name="Google Shape;415;p29">
            <a:extLst>
              <a:ext uri="{FF2B5EF4-FFF2-40B4-BE49-F238E27FC236}">
                <a16:creationId xmlns:a16="http://schemas.microsoft.com/office/drawing/2014/main" id="{F48EECCE-2563-7A07-8E0B-E4B7F951AD8D}"/>
              </a:ext>
            </a:extLst>
          </p:cNvPr>
          <p:cNvSpPr txBox="1">
            <a:spLocks/>
          </p:cNvSpPr>
          <p:nvPr/>
        </p:nvSpPr>
        <p:spPr>
          <a:xfrm>
            <a:off x="1393262" y="6025192"/>
            <a:ext cx="10285534" cy="1089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633547"/>
              </a:buClr>
              <a:buSzPts val="2200"/>
              <a:buFont typeface="Arial"/>
              <a:buNone/>
              <a:defRPr sz="2200" b="0" i="0" u="none" strike="noStrike" cap="none">
                <a:solidFill>
                  <a:srgbClr val="6335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US" dirty="0"/>
              <a:t>An EU-funded </a:t>
            </a:r>
            <a:r>
              <a:rPr lang="en-US" dirty="0" err="1"/>
              <a:t>programme</a:t>
            </a:r>
            <a:r>
              <a:rPr lang="en-US" dirty="0"/>
              <a:t> supporting displaced women in rebuilding their careers in Europe </a:t>
            </a:r>
            <a:r>
              <a:rPr lang="en-US" u="sng" dirty="0" err="1">
                <a:solidFill>
                  <a:schemeClr val="hlink"/>
                </a:solidFill>
                <a:hlinkClick r:id="rId6"/>
              </a:rPr>
              <a:t>RerootED</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1"/>
          <p:cNvSpPr txBox="1">
            <a:spLocks noGrp="1"/>
          </p:cNvSpPr>
          <p:nvPr>
            <p:ph type="body" idx="1"/>
          </p:nvPr>
        </p:nvSpPr>
        <p:spPr>
          <a:xfrm>
            <a:off x="640969" y="551119"/>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t>Exercise: How to find a mentor &amp; mentoring others? </a:t>
            </a:r>
            <a:endParaRPr/>
          </a:p>
        </p:txBody>
      </p:sp>
      <p:sp>
        <p:nvSpPr>
          <p:cNvPr id="433" name="Google Shape;433;p31"/>
          <p:cNvSpPr txBox="1">
            <a:spLocks noGrp="1"/>
          </p:cNvSpPr>
          <p:nvPr>
            <p:ph type="body" idx="2"/>
          </p:nvPr>
        </p:nvSpPr>
        <p:spPr>
          <a:xfrm>
            <a:off x="483616" y="2259501"/>
            <a:ext cx="8244597" cy="4349651"/>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a:p>
            <a:pPr marL="228600" lvl="0" indent="-228600" algn="ctr" rtl="0">
              <a:lnSpc>
                <a:spcPct val="103333"/>
              </a:lnSpc>
              <a:spcBef>
                <a:spcPts val="0"/>
              </a:spcBef>
              <a:spcAft>
                <a:spcPts val="0"/>
              </a:spcAft>
              <a:buClr>
                <a:srgbClr val="633547"/>
              </a:buClr>
              <a:buSzPts val="2400"/>
              <a:buNone/>
            </a:pPr>
            <a:endParaRPr/>
          </a:p>
        </p:txBody>
      </p:sp>
      <p:pic>
        <p:nvPicPr>
          <p:cNvPr id="434" name="Google Shape;434;p31"/>
          <p:cNvPicPr preferRelativeResize="0"/>
          <p:nvPr/>
        </p:nvPicPr>
        <p:blipFill rotWithShape="1">
          <a:blip r:embed="rId3">
            <a:alphaModFix/>
          </a:blip>
          <a:srcRect/>
          <a:stretch/>
        </p:blipFill>
        <p:spPr>
          <a:xfrm>
            <a:off x="8719869" y="2987536"/>
            <a:ext cx="2714561" cy="2893582"/>
          </a:xfrm>
          <a:prstGeom prst="rect">
            <a:avLst/>
          </a:prstGeom>
          <a:noFill/>
          <a:ln>
            <a:noFill/>
          </a:ln>
        </p:spPr>
      </p:pic>
      <p:sp>
        <p:nvSpPr>
          <p:cNvPr id="435" name="Google Shape;435;p31"/>
          <p:cNvSpPr txBox="1"/>
          <p:nvPr/>
        </p:nvSpPr>
        <p:spPr>
          <a:xfrm>
            <a:off x="349138" y="2319753"/>
            <a:ext cx="9057509" cy="31393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Join a mentoring community e.g. NatAlli or HeadStart: </a:t>
            </a:r>
            <a:r>
              <a:rPr lang="en-GB" sz="2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Platform - </a:t>
            </a:r>
            <a:r>
              <a:rPr lang="en-GB" sz="20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Natalli</a:t>
            </a:r>
            <a:r>
              <a:rPr lang="en-GB" sz="2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Project</a:t>
            </a:r>
            <a:endParaRPr sz="2000" dirty="0">
              <a:solidFill>
                <a:srgbClr val="633547"/>
              </a:solidFill>
              <a:latin typeface="Calibri"/>
              <a:ea typeface="Calibri"/>
              <a:cs typeface="Calibri"/>
              <a:sym typeface="Calibri"/>
            </a:endParaRPr>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Self-assess your skills </a:t>
            </a:r>
            <a:endParaRPr dirty="0"/>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Use your scores to create a </a:t>
            </a:r>
            <a:r>
              <a:rPr lang="en-GB" sz="2000" b="1" dirty="0">
                <a:solidFill>
                  <a:srgbClr val="633547"/>
                </a:solidFill>
                <a:latin typeface="Calibri"/>
                <a:ea typeface="Calibri"/>
                <a:cs typeface="Calibri"/>
                <a:sym typeface="Calibri"/>
              </a:rPr>
              <a:t>Mentorship Action Plan </a:t>
            </a:r>
            <a:r>
              <a:rPr lang="en-GB" sz="2000" dirty="0">
                <a:solidFill>
                  <a:srgbClr val="633547"/>
                </a:solidFill>
                <a:latin typeface="Calibri"/>
                <a:ea typeface="Calibri"/>
                <a:cs typeface="Calibri"/>
                <a:sym typeface="Calibri"/>
              </a:rPr>
              <a:t>together with your mentor.</a:t>
            </a:r>
            <a:endParaRPr sz="2000" dirty="0">
              <a:solidFill>
                <a:srgbClr val="633547"/>
              </a:solidFill>
              <a:latin typeface="Calibri"/>
              <a:ea typeface="Calibri"/>
              <a:cs typeface="Calibri"/>
              <a:sym typeface="Calibri"/>
            </a:endParaRPr>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Create your profile, including education, professional background. </a:t>
            </a:r>
            <a:endParaRPr dirty="0"/>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Find a mentor based on filtering and matching functions. </a:t>
            </a:r>
            <a:endParaRPr dirty="0"/>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Send a connection request and message a potential mentor. </a:t>
            </a:r>
            <a:endParaRPr dirty="0"/>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Review the modules and online toolkit to upskill, taking guidance from your self-assessment scores and mentor. </a:t>
            </a:r>
            <a:endParaRPr dirty="0"/>
          </a:p>
          <a:p>
            <a:pPr marL="285750" marR="0" lvl="0" indent="-285750" algn="l" rtl="0">
              <a:spcBef>
                <a:spcPts val="0"/>
              </a:spcBef>
              <a:spcAft>
                <a:spcPts val="0"/>
              </a:spcAft>
              <a:buClr>
                <a:srgbClr val="633547"/>
              </a:buClr>
              <a:buSzPts val="2000"/>
              <a:buFont typeface="Arial"/>
              <a:buChar char="•"/>
            </a:pPr>
            <a:r>
              <a:rPr lang="en-GB" sz="2000" dirty="0">
                <a:solidFill>
                  <a:srgbClr val="633547"/>
                </a:solidFill>
                <a:latin typeface="Calibri"/>
                <a:ea typeface="Calibri"/>
                <a:cs typeface="Calibri"/>
                <a:sym typeface="Calibri"/>
              </a:rPr>
              <a:t>Regularly review your </a:t>
            </a:r>
            <a:r>
              <a:rPr lang="en-GB" sz="2000" b="1" dirty="0">
                <a:solidFill>
                  <a:srgbClr val="633547"/>
                </a:solidFill>
                <a:latin typeface="Calibri"/>
                <a:ea typeface="Calibri"/>
                <a:cs typeface="Calibri"/>
                <a:sym typeface="Calibri"/>
              </a:rPr>
              <a:t>Mentorship Action Plan </a:t>
            </a:r>
            <a:r>
              <a:rPr lang="en-GB" sz="2000" dirty="0">
                <a:solidFill>
                  <a:srgbClr val="633547"/>
                </a:solidFill>
                <a:latin typeface="Calibri"/>
                <a:ea typeface="Calibri"/>
                <a:cs typeface="Calibri"/>
                <a:sym typeface="Calibri"/>
              </a:rPr>
              <a:t>to measure progress. </a:t>
            </a:r>
            <a:endParaRPr sz="2000" dirty="0">
              <a:solidFill>
                <a:srgbClr val="633547"/>
              </a:solidFill>
              <a:latin typeface="Calibri"/>
              <a:ea typeface="Calibri"/>
              <a:cs typeface="Calibri"/>
              <a:sym typeface="Calibri"/>
            </a:endParaRPr>
          </a:p>
          <a:p>
            <a:pPr marL="0" marR="0" lvl="0" indent="0" algn="l" rtl="0">
              <a:spcBef>
                <a:spcPts val="0"/>
              </a:spcBef>
              <a:spcAft>
                <a:spcPts val="0"/>
              </a:spcAft>
              <a:buNone/>
            </a:pPr>
            <a:endParaRPr sz="18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F93B98-15E2-EE1E-25E0-D258B3564A8B}"/>
              </a:ext>
            </a:extLst>
          </p:cNvPr>
          <p:cNvSpPr>
            <a:spLocks noGrp="1"/>
          </p:cNvSpPr>
          <p:nvPr>
            <p:ph type="body" idx="1"/>
          </p:nvPr>
        </p:nvSpPr>
        <p:spPr/>
        <p:txBody>
          <a:bodyPr/>
          <a:lstStyle/>
          <a:p>
            <a:r>
              <a:rPr lang="en-GB" dirty="0" err="1"/>
              <a:t>ReRootED</a:t>
            </a:r>
            <a:r>
              <a:rPr lang="en-GB" dirty="0"/>
              <a:t> – Career Support Programme</a:t>
            </a:r>
          </a:p>
        </p:txBody>
      </p:sp>
      <p:sp>
        <p:nvSpPr>
          <p:cNvPr id="3" name="Text Placeholder 2">
            <a:extLst>
              <a:ext uri="{FF2B5EF4-FFF2-40B4-BE49-F238E27FC236}">
                <a16:creationId xmlns:a16="http://schemas.microsoft.com/office/drawing/2014/main" id="{7EA33E71-1B0C-E1BF-2802-B5A25D45066C}"/>
              </a:ext>
            </a:extLst>
          </p:cNvPr>
          <p:cNvSpPr>
            <a:spLocks noGrp="1"/>
          </p:cNvSpPr>
          <p:nvPr>
            <p:ph type="body" idx="2"/>
          </p:nvPr>
        </p:nvSpPr>
        <p:spPr>
          <a:xfrm>
            <a:off x="904857" y="2101653"/>
            <a:ext cx="7275582" cy="3781929"/>
          </a:xfrm>
        </p:spPr>
        <p:txBody>
          <a:bodyPr/>
          <a:lstStyle/>
          <a:p>
            <a:r>
              <a:rPr lang="en-GB" sz="2000" dirty="0" err="1"/>
              <a:t>ReRootED</a:t>
            </a:r>
            <a:r>
              <a:rPr lang="en-GB" sz="2000" dirty="0"/>
              <a:t> is an EU-funded programme supporting displaced </a:t>
            </a:r>
          </a:p>
          <a:p>
            <a:r>
              <a:rPr lang="en-GB" sz="2000" dirty="0"/>
              <a:t>women in rebuilding their careers in Europe and can be an </a:t>
            </a:r>
          </a:p>
          <a:p>
            <a:r>
              <a:rPr lang="en-GB" sz="2000" dirty="0"/>
              <a:t>additional opportunity to complement the support presented in </a:t>
            </a:r>
          </a:p>
          <a:p>
            <a:r>
              <a:rPr lang="en-GB" sz="2000" dirty="0"/>
              <a:t>this module.  </a:t>
            </a:r>
          </a:p>
          <a:p>
            <a:endParaRPr lang="en-GB" sz="2000" dirty="0"/>
          </a:p>
          <a:p>
            <a:r>
              <a:rPr lang="en-GB" sz="2000" dirty="0"/>
              <a:t>It focuses on:</a:t>
            </a:r>
          </a:p>
          <a:p>
            <a:r>
              <a:rPr lang="en-GB" sz="2000" dirty="0"/>
              <a:t>• identifying and strengthening existing skills  </a:t>
            </a:r>
          </a:p>
          <a:p>
            <a:r>
              <a:rPr lang="en-GB" sz="2000" dirty="0"/>
              <a:t>• supporting career orientation and transition  </a:t>
            </a:r>
          </a:p>
          <a:p>
            <a:r>
              <a:rPr lang="en-GB" sz="2000" dirty="0"/>
              <a:t>• providing structured training and practical tools  </a:t>
            </a:r>
          </a:p>
          <a:p>
            <a:endParaRPr lang="en-GB" sz="2000" dirty="0"/>
          </a:p>
          <a:p>
            <a:r>
              <a:rPr lang="en-GB" sz="2000" dirty="0"/>
              <a:t>Participants benefit from:</a:t>
            </a:r>
          </a:p>
          <a:p>
            <a:r>
              <a:rPr lang="en-GB" sz="2000" dirty="0"/>
              <a:t>• career development support  </a:t>
            </a:r>
          </a:p>
          <a:p>
            <a:r>
              <a:rPr lang="en-GB" sz="2000" dirty="0"/>
              <a:t>• skills mapping and self-assessment tools  </a:t>
            </a:r>
          </a:p>
          <a:p>
            <a:r>
              <a:rPr lang="en-GB" sz="2000" dirty="0"/>
              <a:t>• guidance in navigating the local labour market  </a:t>
            </a:r>
          </a:p>
        </p:txBody>
      </p:sp>
      <p:sp>
        <p:nvSpPr>
          <p:cNvPr id="5" name="TextBox 4">
            <a:extLst>
              <a:ext uri="{FF2B5EF4-FFF2-40B4-BE49-F238E27FC236}">
                <a16:creationId xmlns:a16="http://schemas.microsoft.com/office/drawing/2014/main" id="{9AF5B211-9966-9F30-96CC-FC198426CB3A}"/>
              </a:ext>
            </a:extLst>
          </p:cNvPr>
          <p:cNvSpPr txBox="1"/>
          <p:nvPr/>
        </p:nvSpPr>
        <p:spPr>
          <a:xfrm>
            <a:off x="8601546" y="6227212"/>
            <a:ext cx="2792360" cy="292388"/>
          </a:xfrm>
          <a:prstGeom prst="rect">
            <a:avLst/>
          </a:prstGeom>
          <a:noFill/>
        </p:spPr>
        <p:txBody>
          <a:bodyPr wrap="square">
            <a:spAutoFit/>
          </a:bodyPr>
          <a:lstStyle/>
          <a:p>
            <a:r>
              <a:rPr lang="en-GB" sz="1300" dirty="0">
                <a:latin typeface="Calibri" panose="020F0502020204030204" pitchFamily="34" charset="0"/>
                <a:ea typeface="Calibri" panose="020F0502020204030204" pitchFamily="34" charset="0"/>
                <a:cs typeface="Calibri" panose="020F0502020204030204" pitchFamily="34" charset="0"/>
              </a:rPr>
              <a:t>More information: </a:t>
            </a:r>
            <a:r>
              <a:rPr lang="en-GB" sz="1300" dirty="0">
                <a:latin typeface="Calibri" panose="020F0502020204030204" pitchFamily="34" charset="0"/>
                <a:ea typeface="Calibri" panose="020F0502020204030204" pitchFamily="34" charset="0"/>
                <a:cs typeface="Calibri" panose="020F0502020204030204" pitchFamily="34" charset="0"/>
                <a:hlinkClick r:id="rId2"/>
              </a:rPr>
              <a:t>rerooted.eu</a:t>
            </a:r>
            <a:endParaRPr lang="en-GB" sz="13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FD05541-22D6-4FB9-F6FB-038E750BF4BD}"/>
              </a:ext>
            </a:extLst>
          </p:cNvPr>
          <p:cNvPicPr>
            <a:picLocks noChangeAspect="1"/>
          </p:cNvPicPr>
          <p:nvPr/>
        </p:nvPicPr>
        <p:blipFill>
          <a:blip r:embed="rId3"/>
          <a:stretch>
            <a:fillRect/>
          </a:stretch>
        </p:blipFill>
        <p:spPr>
          <a:xfrm>
            <a:off x="8718686" y="3069928"/>
            <a:ext cx="1932172" cy="2010292"/>
          </a:xfrm>
          <a:prstGeom prst="rect">
            <a:avLst/>
          </a:prstGeom>
        </p:spPr>
      </p:pic>
    </p:spTree>
    <p:extLst>
      <p:ext uri="{BB962C8B-B14F-4D97-AF65-F5344CB8AC3E}">
        <p14:creationId xmlns:p14="http://schemas.microsoft.com/office/powerpoint/2010/main" val="4018292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a:extLst>
            <a:ext uri="{FF2B5EF4-FFF2-40B4-BE49-F238E27FC236}">
              <a16:creationId xmlns:a16="http://schemas.microsoft.com/office/drawing/2014/main" id="{7671963B-9E0D-01E7-3238-18980FA6A587}"/>
            </a:ext>
          </a:extLst>
        </p:cNvPr>
        <p:cNvGrpSpPr/>
        <p:nvPr/>
      </p:nvGrpSpPr>
      <p:grpSpPr>
        <a:xfrm>
          <a:off x="0" y="0"/>
          <a:ext cx="0" cy="0"/>
          <a:chOff x="0" y="0"/>
          <a:chExt cx="0" cy="0"/>
        </a:xfrm>
      </p:grpSpPr>
      <p:sp>
        <p:nvSpPr>
          <p:cNvPr id="402" name="Google Shape;402;p28">
            <a:extLst>
              <a:ext uri="{FF2B5EF4-FFF2-40B4-BE49-F238E27FC236}">
                <a16:creationId xmlns:a16="http://schemas.microsoft.com/office/drawing/2014/main" id="{85FB281A-A052-8ABF-26E8-B4C5C21E9646}"/>
              </a:ext>
            </a:extLst>
          </p:cNvPr>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IE" dirty="0">
                <a:solidFill>
                  <a:srgbClr val="E36C34"/>
                </a:solidFill>
              </a:rPr>
              <a:t>Module 3: Key Takeaways</a:t>
            </a:r>
            <a:endParaRPr dirty="0"/>
          </a:p>
          <a:p>
            <a:pPr marL="0" lvl="0" indent="0" algn="l" rtl="0">
              <a:lnSpc>
                <a:spcPct val="90000"/>
              </a:lnSpc>
              <a:spcBef>
                <a:spcPts val="1000"/>
              </a:spcBef>
              <a:spcAft>
                <a:spcPts val="0"/>
              </a:spcAft>
              <a:buClr>
                <a:srgbClr val="C9636E"/>
              </a:buClr>
              <a:buSzPts val="3600"/>
              <a:buNone/>
            </a:pPr>
            <a:endParaRPr dirty="0"/>
          </a:p>
        </p:txBody>
      </p:sp>
      <p:sp>
        <p:nvSpPr>
          <p:cNvPr id="403" name="Google Shape;403;p28">
            <a:extLst>
              <a:ext uri="{FF2B5EF4-FFF2-40B4-BE49-F238E27FC236}">
                <a16:creationId xmlns:a16="http://schemas.microsoft.com/office/drawing/2014/main" id="{4A6D0184-74CE-235C-2F40-7D0816A20837}"/>
              </a:ext>
            </a:extLst>
          </p:cNvPr>
          <p:cNvSpPr txBox="1">
            <a:spLocks noGrp="1"/>
          </p:cNvSpPr>
          <p:nvPr>
            <p:ph type="body" idx="3"/>
          </p:nvPr>
        </p:nvSpPr>
        <p:spPr>
          <a:xfrm>
            <a:off x="387350" y="1238250"/>
            <a:ext cx="6101969" cy="5032175"/>
          </a:xfrm>
          <a:prstGeom prst="rect">
            <a:avLst/>
          </a:prstGeom>
          <a:noFill/>
          <a:ln>
            <a:noFill/>
          </a:ln>
        </p:spPr>
        <p:txBody>
          <a:bodyPr spcFirstLastPara="1" wrap="square" lIns="91425" tIns="45700" rIns="91425" bIns="45700" anchor="t" anchorCtr="0">
            <a:noAutofit/>
          </a:bodyPr>
          <a:lstStyle/>
          <a:p>
            <a:r>
              <a:rPr lang="en-GB" b="1" dirty="0">
                <a:solidFill>
                  <a:srgbClr val="633547"/>
                </a:solidFill>
              </a:rPr>
              <a:t>At the end of Module 3, you are now better placed to Own Your Career Path by: </a:t>
            </a:r>
          </a:p>
          <a:p>
            <a:br>
              <a:rPr lang="en-GB" sz="2000" dirty="0">
                <a:solidFill>
                  <a:srgbClr val="633547"/>
                </a:solidFill>
              </a:rPr>
            </a:br>
            <a:r>
              <a:rPr lang="en-GB" sz="2000" dirty="0">
                <a:solidFill>
                  <a:srgbClr val="633547"/>
                </a:solidFill>
              </a:rPr>
              <a:t>Building your confidence and overcoming barriers such as imposter syndrome and cultural misunderstandings.</a:t>
            </a:r>
          </a:p>
          <a:p>
            <a:endParaRPr lang="en-GB" sz="2000" dirty="0">
              <a:solidFill>
                <a:srgbClr val="633547"/>
              </a:solidFill>
            </a:endParaRPr>
          </a:p>
          <a:p>
            <a:r>
              <a:rPr lang="en-GB" sz="2000" dirty="0">
                <a:solidFill>
                  <a:srgbClr val="633547"/>
                </a:solidFill>
              </a:rPr>
              <a:t>	Honed your interview skills using the STAR method and role play, as well as finding ways to build your professional network and grow your connections.  </a:t>
            </a:r>
          </a:p>
          <a:p>
            <a:r>
              <a:rPr lang="en-GB" sz="2000" dirty="0">
                <a:solidFill>
                  <a:srgbClr val="633547"/>
                </a:solidFill>
              </a:rPr>
              <a:t>	</a:t>
            </a:r>
          </a:p>
          <a:p>
            <a:r>
              <a:rPr lang="en-GB" sz="2000" dirty="0">
                <a:solidFill>
                  <a:srgbClr val="633547"/>
                </a:solidFill>
              </a:rPr>
              <a:t>	Understanding the benefits and opportunities that exist to find a mentor and mentor others as a powerful tool to gain support and support others in their professional development. </a:t>
            </a:r>
            <a:endParaRPr lang="en-GB" dirty="0">
              <a:solidFill>
                <a:srgbClr val="633547"/>
              </a:solidFill>
            </a:endParaRPr>
          </a:p>
          <a:p>
            <a:pPr marL="0" lvl="0" indent="0" algn="l" rtl="0">
              <a:lnSpc>
                <a:spcPct val="103333"/>
              </a:lnSpc>
              <a:spcBef>
                <a:spcPts val="0"/>
              </a:spcBef>
              <a:spcAft>
                <a:spcPts val="0"/>
              </a:spcAft>
              <a:buClr>
                <a:srgbClr val="633547"/>
              </a:buClr>
              <a:buSzPts val="2400"/>
              <a:buNone/>
            </a:pPr>
            <a:endParaRPr sz="2200" dirty="0"/>
          </a:p>
        </p:txBody>
      </p:sp>
      <p:pic>
        <p:nvPicPr>
          <p:cNvPr id="404" name="Google Shape;404;p28">
            <a:extLst>
              <a:ext uri="{FF2B5EF4-FFF2-40B4-BE49-F238E27FC236}">
                <a16:creationId xmlns:a16="http://schemas.microsoft.com/office/drawing/2014/main" id="{7ACA7077-5608-8E9A-9D5A-7D60E650CA51}"/>
              </a:ext>
            </a:extLst>
          </p:cNvPr>
          <p:cNvPicPr preferRelativeResize="0">
            <a:picLocks noGrp="1"/>
          </p:cNvPicPr>
          <p:nvPr>
            <p:ph type="pic" idx="2"/>
          </p:nvPr>
        </p:nvPicPr>
        <p:blipFill>
          <a:blip r:embed="rId3">
            <a:alphaModFix/>
          </a:blip>
          <a:srcRect l="7739" r="7739"/>
          <a:stretch/>
        </p:blipFill>
        <p:spPr>
          <a:xfrm>
            <a:off x="7735037" y="1373925"/>
            <a:ext cx="2444127" cy="4336988"/>
          </a:xfrm>
          <a:prstGeom prst="rect">
            <a:avLst/>
          </a:prstGeom>
          <a:solidFill>
            <a:srgbClr val="D8D8D8"/>
          </a:solidFill>
          <a:ln>
            <a:noFill/>
          </a:ln>
        </p:spPr>
      </p:pic>
    </p:spTree>
    <p:extLst>
      <p:ext uri="{BB962C8B-B14F-4D97-AF65-F5344CB8AC3E}">
        <p14:creationId xmlns:p14="http://schemas.microsoft.com/office/powerpoint/2010/main" val="30875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dirty="0"/>
              <a:t>Useful Resources</a:t>
            </a:r>
          </a:p>
          <a:p>
            <a:pPr marL="0" lvl="0" indent="0" algn="l" rtl="0">
              <a:lnSpc>
                <a:spcPct val="90000"/>
              </a:lnSpc>
              <a:spcBef>
                <a:spcPts val="0"/>
              </a:spcBef>
              <a:spcAft>
                <a:spcPts val="0"/>
              </a:spcAft>
              <a:buClr>
                <a:srgbClr val="E36C34"/>
              </a:buClr>
              <a:buSzPts val="3600"/>
              <a:buNone/>
            </a:pPr>
            <a:endParaRPr dirty="0"/>
          </a:p>
        </p:txBody>
      </p:sp>
      <p:sp>
        <p:nvSpPr>
          <p:cNvPr id="441" name="Google Shape;441;p32"/>
          <p:cNvSpPr txBox="1">
            <a:spLocks noGrp="1"/>
          </p:cNvSpPr>
          <p:nvPr>
            <p:ph type="body" idx="2"/>
          </p:nvPr>
        </p:nvSpPr>
        <p:spPr>
          <a:xfrm>
            <a:off x="690880" y="1432561"/>
            <a:ext cx="10596264" cy="480681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633547"/>
              </a:buClr>
              <a:buSzPts val="1200"/>
              <a:buNone/>
            </a:pPr>
            <a:r>
              <a:rPr lang="en-GB" sz="1200" b="1"/>
              <a:t>Make it in Germany – Skilled Labour &amp; Integration Portal</a:t>
            </a:r>
            <a:br>
              <a:rPr lang="en-GB" sz="1200"/>
            </a:br>
            <a:r>
              <a:rPr lang="en-GB" sz="1200" u="sng">
                <a:solidFill>
                  <a:schemeClr val="hlink"/>
                </a:solidFill>
                <a:hlinkClick r:id="rId3"/>
              </a:rPr>
              <a:t>https://www.make-it-in-germany.com/en/</a:t>
            </a:r>
            <a:br>
              <a:rPr lang="en-GB" sz="1200"/>
            </a:br>
            <a:r>
              <a:rPr lang="en-GB" sz="1200"/>
              <a:t>Official German Federal Government portal with practical information for skilled workers on </a:t>
            </a:r>
            <a:r>
              <a:rPr lang="en-GB" sz="1200" i="1"/>
              <a:t>living, working, integration, recognition of qualifications, language, and workplace culture</a:t>
            </a:r>
            <a:r>
              <a:rPr lang="en-GB" sz="1200"/>
              <a:t>. </a:t>
            </a:r>
            <a:endParaRPr sz="1200"/>
          </a:p>
          <a:p>
            <a:pPr marL="228600" lvl="0" indent="-228600" algn="l" rtl="0">
              <a:lnSpc>
                <a:spcPct val="100000"/>
              </a:lnSpc>
              <a:spcBef>
                <a:spcPts val="0"/>
              </a:spcBef>
              <a:spcAft>
                <a:spcPts val="0"/>
              </a:spcAft>
              <a:buClr>
                <a:srgbClr val="633547"/>
              </a:buClr>
              <a:buSzPts val="1200"/>
              <a:buNone/>
            </a:pPr>
            <a:r>
              <a:rPr lang="en-GB" sz="1200" b="1"/>
              <a:t>Handbook Germany – Orientation &amp; Local Services</a:t>
            </a:r>
            <a:br>
              <a:rPr lang="en-GB" sz="1200"/>
            </a:br>
            <a:r>
              <a:rPr lang="en-GB" sz="1200" u="sng">
                <a:solidFill>
                  <a:schemeClr val="hlink"/>
                </a:solidFill>
                <a:hlinkClick r:id="rId4"/>
              </a:rPr>
              <a:t>https://handbookgermany.de/de</a:t>
            </a:r>
            <a:br>
              <a:rPr lang="en-GB" sz="1200"/>
            </a:br>
            <a:r>
              <a:rPr lang="en-GB" sz="1200"/>
              <a:t>Multilingual information platform offering guidance on work, living, rights, and local services for newcomers in Germany (including Ukraine-specific sections).  </a:t>
            </a:r>
            <a:endParaRPr sz="1200"/>
          </a:p>
          <a:p>
            <a:pPr marL="228600" lvl="0" indent="-228600" algn="l" rtl="0">
              <a:lnSpc>
                <a:spcPct val="100000"/>
              </a:lnSpc>
              <a:spcBef>
                <a:spcPts val="0"/>
              </a:spcBef>
              <a:spcAft>
                <a:spcPts val="0"/>
              </a:spcAft>
              <a:buClr>
                <a:srgbClr val="633547"/>
              </a:buClr>
              <a:buSzPts val="1200"/>
              <a:buNone/>
            </a:pPr>
            <a:r>
              <a:rPr lang="en-GB" sz="1200" b="1"/>
              <a:t>Integration Services, Language &amp; Communication Support</a:t>
            </a:r>
            <a:endParaRPr sz="1200"/>
          </a:p>
          <a:p>
            <a:pPr marL="228600" lvl="0" indent="-228600" algn="l" rtl="0">
              <a:lnSpc>
                <a:spcPct val="100000"/>
              </a:lnSpc>
              <a:spcBef>
                <a:spcPts val="0"/>
              </a:spcBef>
              <a:spcAft>
                <a:spcPts val="0"/>
              </a:spcAft>
              <a:buClr>
                <a:srgbClr val="633547"/>
              </a:buClr>
              <a:buSzPts val="1200"/>
              <a:buNone/>
            </a:pPr>
            <a:r>
              <a:rPr lang="en-GB" sz="1200" b="1"/>
              <a:t>Integreat – Local Integration Information App</a:t>
            </a:r>
            <a:br>
              <a:rPr lang="en-GB" sz="1200"/>
            </a:br>
            <a:r>
              <a:rPr lang="en-GB" sz="1200" u="sng">
                <a:solidFill>
                  <a:schemeClr val="hlink"/>
                </a:solidFill>
                <a:hlinkClick r:id="rId5"/>
              </a:rPr>
              <a:t>https://integreat.app/</a:t>
            </a:r>
            <a:br>
              <a:rPr lang="en-GB" sz="1200"/>
            </a:br>
            <a:r>
              <a:rPr lang="en-GB" sz="1200"/>
              <a:t>Free mobile app providing local information (work, services, contacts) for refugees and migrants in multiple languages relevant to regions across Germany. </a:t>
            </a:r>
            <a:endParaRPr sz="1200"/>
          </a:p>
          <a:p>
            <a:pPr marL="228600" lvl="0" indent="-228600" algn="l" rtl="0">
              <a:lnSpc>
                <a:spcPct val="100000"/>
              </a:lnSpc>
              <a:spcBef>
                <a:spcPts val="0"/>
              </a:spcBef>
              <a:spcAft>
                <a:spcPts val="0"/>
              </a:spcAft>
              <a:buClr>
                <a:srgbClr val="633547"/>
              </a:buClr>
              <a:buSzPts val="1200"/>
              <a:buNone/>
            </a:pPr>
            <a:r>
              <a:rPr lang="en-GB" sz="1200" b="1"/>
              <a:t>Jobcenter / Federal Employment Agency</a:t>
            </a:r>
            <a:br>
              <a:rPr lang="en-GB" sz="1200"/>
            </a:br>
            <a:r>
              <a:rPr lang="en-GB" sz="1200" u="sng">
                <a:solidFill>
                  <a:schemeClr val="hlink"/>
                </a:solidFill>
                <a:hlinkClick r:id="rId6"/>
              </a:rPr>
              <a:t>https://www.arbeitsagentur.de/</a:t>
            </a:r>
            <a:br>
              <a:rPr lang="en-GB" sz="1200"/>
            </a:br>
            <a:r>
              <a:rPr lang="en-GB" sz="1200"/>
              <a:t>Access to employment services, integration measures, benefits (Bürgergeld), activation vouchers (AVGS §45 SGB III), funding for language and vocational training, and childcare support tied to labour market insertion.</a:t>
            </a:r>
            <a:endParaRPr sz="1200"/>
          </a:p>
          <a:p>
            <a:pPr marL="228600" lvl="0" indent="-228600" algn="l" rtl="0">
              <a:lnSpc>
                <a:spcPct val="100000"/>
              </a:lnSpc>
              <a:spcBef>
                <a:spcPts val="0"/>
              </a:spcBef>
              <a:spcAft>
                <a:spcPts val="0"/>
              </a:spcAft>
              <a:buClr>
                <a:srgbClr val="633547"/>
              </a:buClr>
              <a:buSzPts val="1200"/>
              <a:buNone/>
            </a:pPr>
            <a:r>
              <a:rPr lang="en-GB" sz="1200" b="1"/>
              <a:t>BAMF – Federal Office for Migration and Refugees</a:t>
            </a:r>
            <a:br>
              <a:rPr lang="en-GB" sz="1200"/>
            </a:br>
            <a:r>
              <a:rPr lang="en-GB" sz="1200" u="sng">
                <a:solidFill>
                  <a:schemeClr val="hlink"/>
                </a:solidFill>
                <a:hlinkClick r:id="rId7"/>
              </a:rPr>
              <a:t>https://www.bamf.de/</a:t>
            </a:r>
            <a:br>
              <a:rPr lang="en-GB" sz="1200"/>
            </a:br>
            <a:r>
              <a:rPr lang="en-GB" sz="1200"/>
              <a:t>Central federal authority running integration courses and job-related German language programmes (Deutsch für Beruf), supporting language acquisition up to B1 as a foundation for social and professional participation. </a:t>
            </a:r>
            <a:endParaRPr sz="1200"/>
          </a:p>
          <a:p>
            <a:pPr marL="228600" lvl="0" indent="-228600" algn="l" rtl="0">
              <a:lnSpc>
                <a:spcPct val="100000"/>
              </a:lnSpc>
              <a:spcBef>
                <a:spcPts val="0"/>
              </a:spcBef>
              <a:spcAft>
                <a:spcPts val="0"/>
              </a:spcAft>
              <a:buClr>
                <a:srgbClr val="633547"/>
              </a:buClr>
              <a:buSzPts val="1200"/>
              <a:buNone/>
            </a:pPr>
            <a:r>
              <a:rPr lang="en-GB" sz="1200" b="1"/>
              <a:t>iOR SprachAcademy (Language Academy)</a:t>
            </a:r>
            <a:br>
              <a:rPr lang="en-GB" sz="1200"/>
            </a:br>
            <a:r>
              <a:rPr lang="en-GB" sz="1200" u="sng">
                <a:solidFill>
                  <a:schemeClr val="hlink"/>
                </a:solidFill>
                <a:hlinkClick r:id="rId8"/>
              </a:rPr>
              <a:t>https://www.ior-languageacademy.com/</a:t>
            </a:r>
            <a:br>
              <a:rPr lang="en-GB" sz="1200"/>
            </a:br>
            <a:r>
              <a:rPr lang="en-GB" sz="1200"/>
              <a:t>A major local language school in Freiburg and Lörrach is authorised to deliver </a:t>
            </a:r>
            <a:r>
              <a:rPr lang="en-GB" sz="1200" b="1"/>
              <a:t>BAMF-funded Integrationskurse and vocational language courses (A1–C1)</a:t>
            </a:r>
            <a:r>
              <a:rPr lang="en-GB" sz="1200"/>
              <a:t>, including general German, professional German, orientation courses, and TELC exam preparation — a key regional provider for migrants, including refugees from Ukraine. </a:t>
            </a:r>
            <a:endParaRPr sz="1200"/>
          </a:p>
          <a:p>
            <a:pPr marL="228600" lvl="0" indent="-228600" algn="l" rtl="0">
              <a:lnSpc>
                <a:spcPct val="100000"/>
              </a:lnSpc>
              <a:spcBef>
                <a:spcPts val="0"/>
              </a:spcBef>
              <a:spcAft>
                <a:spcPts val="0"/>
              </a:spcAft>
              <a:buClr>
                <a:srgbClr val="633547"/>
              </a:buClr>
              <a:buSzPts val="1200"/>
              <a:buNone/>
            </a:pPr>
            <a:r>
              <a:rPr lang="en-GB" sz="1200" b="1"/>
              <a:t>Goethe-Institut – German Courses &amp; Intercultural Training</a:t>
            </a:r>
            <a:br>
              <a:rPr lang="en-GB" sz="1200"/>
            </a:br>
            <a:r>
              <a:rPr lang="en-GB" sz="1200" u="sng">
                <a:solidFill>
                  <a:schemeClr val="hlink"/>
                </a:solidFill>
                <a:hlinkClick r:id="rId9"/>
              </a:rPr>
              <a:t>https://www.goethe.de/en/spr/mig.html</a:t>
            </a:r>
            <a:br>
              <a:rPr lang="en-GB" sz="1200"/>
            </a:br>
            <a:r>
              <a:rPr lang="en-GB" sz="1200"/>
              <a:t>Language courses (A1–C2), workplace language preparation, and intercultural communication practice tailored for skilled migrants. </a:t>
            </a:r>
            <a:endParaRPr sz="1200"/>
          </a:p>
          <a:p>
            <a:pPr marL="228600" lvl="0" indent="-228600" algn="l" rtl="0">
              <a:lnSpc>
                <a:spcPct val="103333"/>
              </a:lnSpc>
              <a:spcBef>
                <a:spcPts val="0"/>
              </a:spcBef>
              <a:spcAft>
                <a:spcPts val="0"/>
              </a:spcAft>
              <a:buClr>
                <a:srgbClr val="633547"/>
              </a:buClr>
              <a:buSzPts val="24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dirty="0"/>
              <a:t>Useful Resources</a:t>
            </a:r>
            <a:endParaRPr dirty="0"/>
          </a:p>
        </p:txBody>
      </p:sp>
      <p:sp>
        <p:nvSpPr>
          <p:cNvPr id="447" name="Google Shape;447;p33"/>
          <p:cNvSpPr txBox="1">
            <a:spLocks noGrp="1"/>
          </p:cNvSpPr>
          <p:nvPr>
            <p:ph type="body" idx="2"/>
          </p:nvPr>
        </p:nvSpPr>
        <p:spPr>
          <a:xfrm>
            <a:off x="690880" y="1432561"/>
            <a:ext cx="10266930" cy="480681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633547"/>
              </a:buClr>
              <a:buSzPts val="1000"/>
              <a:buNone/>
            </a:pPr>
            <a:endParaRPr sz="1000"/>
          </a:p>
          <a:p>
            <a:pPr marL="228600" lvl="0" indent="-228600" algn="l" rtl="0">
              <a:lnSpc>
                <a:spcPct val="103333"/>
              </a:lnSpc>
              <a:spcBef>
                <a:spcPts val="0"/>
              </a:spcBef>
              <a:spcAft>
                <a:spcPts val="0"/>
              </a:spcAft>
              <a:buClr>
                <a:srgbClr val="633547"/>
              </a:buClr>
              <a:buSzPts val="2400"/>
              <a:buNone/>
            </a:pPr>
            <a:endParaRPr/>
          </a:p>
        </p:txBody>
      </p:sp>
      <p:sp>
        <p:nvSpPr>
          <p:cNvPr id="448" name="Google Shape;448;p33"/>
          <p:cNvSpPr txBox="1"/>
          <p:nvPr/>
        </p:nvSpPr>
        <p:spPr>
          <a:xfrm>
            <a:off x="904856" y="1432561"/>
            <a:ext cx="10052954" cy="5355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dirty="0">
                <a:solidFill>
                  <a:srgbClr val="633547"/>
                </a:solidFill>
                <a:latin typeface="Calibri"/>
                <a:ea typeface="Calibri"/>
                <a:cs typeface="Calibri"/>
                <a:sym typeface="Calibri"/>
              </a:rPr>
              <a:t>Include</a:t>
            </a:r>
            <a:r>
              <a:rPr lang="en-GB" sz="1200" dirty="0">
                <a:solidFill>
                  <a:srgbClr val="633547"/>
                </a:solidFill>
                <a:latin typeface="Calibri"/>
                <a:ea typeface="Calibri"/>
                <a:cs typeface="Calibri"/>
                <a:sym typeface="Calibri"/>
              </a:rPr>
              <a:t> </a:t>
            </a:r>
            <a:r>
              <a:rPr lang="en-GB" sz="1200" b="1" dirty="0">
                <a:solidFill>
                  <a:srgbClr val="633547"/>
                </a:solidFill>
                <a:latin typeface="Calibri"/>
                <a:ea typeface="Calibri"/>
                <a:cs typeface="Calibri"/>
                <a:sym typeface="Calibri"/>
              </a:rPr>
              <a:t>plain-language and workplace-focused materials</a:t>
            </a:r>
            <a:r>
              <a:rPr lang="en-GB" sz="1200" dirty="0">
                <a:solidFill>
                  <a:srgbClr val="633547"/>
                </a:solidFill>
                <a:latin typeface="Calibri"/>
                <a:ea typeface="Calibri"/>
                <a:cs typeface="Calibri"/>
                <a:sym typeface="Calibri"/>
              </a:rPr>
              <a:t> from Goethe’s </a:t>
            </a:r>
            <a:r>
              <a:rPr lang="en-GB" sz="1200" i="1" dirty="0">
                <a:solidFill>
                  <a:srgbClr val="633547"/>
                </a:solidFill>
                <a:latin typeface="Calibri"/>
                <a:ea typeface="Calibri"/>
                <a:cs typeface="Calibri"/>
                <a:sym typeface="Calibri"/>
              </a:rPr>
              <a:t>Mein Weg </a:t>
            </a:r>
            <a:r>
              <a:rPr lang="en-GB" sz="1200" i="1" dirty="0" err="1">
                <a:solidFill>
                  <a:srgbClr val="633547"/>
                </a:solidFill>
                <a:latin typeface="Calibri"/>
                <a:ea typeface="Calibri"/>
                <a:cs typeface="Calibri"/>
                <a:sym typeface="Calibri"/>
              </a:rPr>
              <a:t>nach</a:t>
            </a:r>
            <a:r>
              <a:rPr lang="en-GB" sz="1200" i="1" dirty="0">
                <a:solidFill>
                  <a:srgbClr val="633547"/>
                </a:solidFill>
                <a:latin typeface="Calibri"/>
                <a:ea typeface="Calibri"/>
                <a:cs typeface="Calibri"/>
                <a:sym typeface="Calibri"/>
              </a:rPr>
              <a:t> Deutschland</a:t>
            </a:r>
            <a:r>
              <a:rPr lang="en-GB" sz="1200" dirty="0">
                <a:solidFill>
                  <a:srgbClr val="633547"/>
                </a:solidFill>
                <a:latin typeface="Calibri"/>
                <a:ea typeface="Calibri"/>
                <a:cs typeface="Calibri"/>
                <a:sym typeface="Calibri"/>
              </a:rPr>
              <a:t> portal on the site for self-study.</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b="1" dirty="0">
                <a:solidFill>
                  <a:srgbClr val="633547"/>
                </a:solidFill>
                <a:latin typeface="Calibri"/>
                <a:ea typeface="Calibri"/>
                <a:cs typeface="Calibri"/>
                <a:sym typeface="Calibri"/>
              </a:rPr>
              <a:t>Educational and Integration Counselling Centres</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https://www.imib-freiburg.de/</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https://www.freiburg.de/pb/,Lde/205420.html</a:t>
            </a:r>
            <a:br>
              <a:rPr lang="en-GB" sz="1200" dirty="0">
                <a:solidFill>
                  <a:srgbClr val="633547"/>
                </a:solidFill>
                <a:latin typeface="Calibri"/>
                <a:ea typeface="Calibri"/>
                <a:cs typeface="Calibri"/>
                <a:sym typeface="Calibri"/>
              </a:rPr>
            </a:br>
            <a:endParaRPr lang="en-GB"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a:solidFill>
                  <a:srgbClr val="633547"/>
                </a:solidFill>
                <a:latin typeface="Calibri"/>
                <a:ea typeface="Calibri"/>
                <a:cs typeface="Calibri"/>
                <a:sym typeface="Calibri"/>
              </a:rPr>
              <a:t>Centres guiding language learning pathways, qualification recognition, and education/career planning for migrants and refugees.</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b="1" dirty="0">
                <a:solidFill>
                  <a:srgbClr val="633547"/>
                </a:solidFill>
                <a:latin typeface="Calibri"/>
                <a:ea typeface="Calibri"/>
                <a:cs typeface="Calibri"/>
                <a:sym typeface="Calibri"/>
              </a:rPr>
              <a:t>Recognition and Social Support Services</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https://www.drk-freiburg.de/</a:t>
            </a:r>
            <a:br>
              <a:rPr lang="en-GB" sz="1200" dirty="0">
                <a:solidFill>
                  <a:srgbClr val="633547"/>
                </a:solidFill>
                <a:latin typeface="Calibri"/>
                <a:ea typeface="Calibri"/>
                <a:cs typeface="Calibri"/>
                <a:sym typeface="Calibri"/>
              </a:rPr>
            </a:br>
            <a:endParaRPr lang="en-GB"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a:solidFill>
                  <a:srgbClr val="633547"/>
                </a:solidFill>
                <a:latin typeface="Calibri"/>
                <a:ea typeface="Calibri"/>
                <a:cs typeface="Calibri"/>
                <a:sym typeface="Calibri"/>
              </a:rPr>
              <a:t>Support with administrative procedures, documentation, and qualification recognition assistance, including help navigating formal processes.</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b="1" dirty="0">
                <a:solidFill>
                  <a:srgbClr val="633547"/>
                </a:solidFill>
                <a:latin typeface="Calibri"/>
                <a:ea typeface="Calibri"/>
                <a:cs typeface="Calibri"/>
                <a:sym typeface="Calibri"/>
              </a:rPr>
              <a:t>Psychosocial Support and Women’s Empowerment Organisations</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https://www.suedwind-freiburg.de/</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https://www.filia-frauenstiftung.de/</a:t>
            </a:r>
            <a:br>
              <a:rPr lang="en-GB" sz="1200" dirty="0">
                <a:solidFill>
                  <a:srgbClr val="633547"/>
                </a:solidFill>
                <a:latin typeface="Calibri"/>
                <a:ea typeface="Calibri"/>
                <a:cs typeface="Calibri"/>
                <a:sym typeface="Calibri"/>
              </a:rPr>
            </a:br>
            <a:endParaRPr lang="en-GB"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a:solidFill>
                  <a:srgbClr val="633547"/>
                </a:solidFill>
                <a:latin typeface="Calibri"/>
                <a:ea typeface="Calibri"/>
                <a:cs typeface="Calibri"/>
                <a:sym typeface="Calibri"/>
              </a:rPr>
              <a:t>Organisations offering psychosocial counselling and empowerment programmes tailored to migrant and refugee women’s wellbeing and participation.</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b="1" dirty="0">
                <a:solidFill>
                  <a:srgbClr val="633547"/>
                </a:solidFill>
                <a:latin typeface="Calibri"/>
                <a:ea typeface="Calibri"/>
                <a:cs typeface="Calibri"/>
                <a:sym typeface="Calibri"/>
              </a:rPr>
              <a:t>Employment Guidance and Networking Initiatives</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https://www.engagiertes-freiburg.de/</a:t>
            </a:r>
            <a:br>
              <a:rPr lang="en-GB" sz="1200" dirty="0">
                <a:solidFill>
                  <a:srgbClr val="633547"/>
                </a:solidFill>
                <a:latin typeface="Calibri"/>
                <a:ea typeface="Calibri"/>
                <a:cs typeface="Calibri"/>
                <a:sym typeface="Calibri"/>
              </a:rPr>
            </a:br>
            <a:r>
              <a:rPr lang="en-GB" sz="1200" u="sng" dirty="0">
                <a:solidFill>
                  <a:srgbClr val="63354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https://www.dug-freiburg.de/</a:t>
            </a:r>
            <a:br>
              <a:rPr lang="en-GB" sz="1200" dirty="0">
                <a:solidFill>
                  <a:srgbClr val="633547"/>
                </a:solidFill>
                <a:latin typeface="Calibri"/>
                <a:ea typeface="Calibri"/>
                <a:cs typeface="Calibri"/>
                <a:sym typeface="Calibri"/>
              </a:rPr>
            </a:br>
            <a:endParaRPr lang="en-GB"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a:solidFill>
                  <a:srgbClr val="633547"/>
                </a:solidFill>
                <a:latin typeface="Calibri"/>
                <a:ea typeface="Calibri"/>
                <a:cs typeface="Calibri"/>
                <a:sym typeface="Calibri"/>
              </a:rPr>
              <a:t>Local initiatives offering application coaching, mentoring, volunteer opportunities, and community-based networking forums, including for Ukrainian–German community integration. </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a:solidFill>
                  <a:srgbClr val="633547"/>
                </a:solidFill>
                <a:latin typeface="Calibri"/>
                <a:ea typeface="Calibri"/>
                <a:cs typeface="Calibri"/>
                <a:sym typeface="Calibri"/>
              </a:rPr>
              <a:t>PracawPolsce.gov.pl – job search and career resources: </a:t>
            </a:r>
            <a:r>
              <a:rPr lang="en-GB" sz="1200" u="sng" dirty="0">
                <a:solidFill>
                  <a:srgbClr val="63354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https://pracawpolsce.gov.pl</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err="1">
                <a:solidFill>
                  <a:srgbClr val="633547"/>
                </a:solidFill>
                <a:latin typeface="Calibri"/>
                <a:ea typeface="Calibri"/>
                <a:cs typeface="Calibri"/>
                <a:sym typeface="Calibri"/>
              </a:rPr>
              <a:t>Fundacja</a:t>
            </a:r>
            <a:r>
              <a:rPr lang="en-GB" sz="1200" dirty="0">
                <a:solidFill>
                  <a:srgbClr val="633547"/>
                </a:solidFill>
                <a:latin typeface="Calibri"/>
                <a:ea typeface="Calibri"/>
                <a:cs typeface="Calibri"/>
                <a:sym typeface="Calibri"/>
              </a:rPr>
              <a:t> SIM – career support for migrants: </a:t>
            </a:r>
            <a:r>
              <a:rPr lang="en-GB" sz="1200" u="sng" dirty="0">
                <a:solidFill>
                  <a:srgbClr val="63354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https://fundacjasim.pl</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dirty="0" err="1">
                <a:solidFill>
                  <a:srgbClr val="633547"/>
                </a:solidFill>
                <a:latin typeface="Calibri"/>
                <a:ea typeface="Calibri"/>
                <a:cs typeface="Calibri"/>
                <a:sym typeface="Calibri"/>
              </a:rPr>
              <a:t>Barometr</a:t>
            </a:r>
            <a:r>
              <a:rPr lang="en-GB" sz="1200" dirty="0">
                <a:solidFill>
                  <a:srgbClr val="633547"/>
                </a:solidFill>
                <a:latin typeface="Calibri"/>
                <a:ea typeface="Calibri"/>
                <a:cs typeface="Calibri"/>
                <a:sym typeface="Calibri"/>
              </a:rPr>
              <a:t> </a:t>
            </a:r>
            <a:r>
              <a:rPr lang="en-GB" sz="1200" dirty="0" err="1">
                <a:solidFill>
                  <a:srgbClr val="633547"/>
                </a:solidFill>
                <a:latin typeface="Calibri"/>
                <a:ea typeface="Calibri"/>
                <a:cs typeface="Calibri"/>
                <a:sym typeface="Calibri"/>
              </a:rPr>
              <a:t>Zawodów</a:t>
            </a:r>
            <a:r>
              <a:rPr lang="en-GB" sz="1200" dirty="0">
                <a:solidFill>
                  <a:srgbClr val="633547"/>
                </a:solidFill>
                <a:latin typeface="Calibri"/>
                <a:ea typeface="Calibri"/>
                <a:cs typeface="Calibri"/>
                <a:sym typeface="Calibri"/>
              </a:rPr>
              <a:t> – labour market demand: </a:t>
            </a:r>
            <a:r>
              <a:rPr lang="en-GB" sz="1200" u="sng" dirty="0">
                <a:solidFill>
                  <a:srgbClr val="633547"/>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https://barometrzawodow.pl</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u="sng" dirty="0">
                <a:solidFill>
                  <a:srgbClr val="633547"/>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https://www.kadryizatrudnienie.pl/</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u="sng" dirty="0">
                <a:solidFill>
                  <a:srgbClr val="633547"/>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https://www.migrant.info.pl/</a:t>
            </a:r>
            <a:endParaRPr sz="1200" dirty="0">
              <a:solidFill>
                <a:srgbClr val="633547"/>
              </a:solidFill>
              <a:latin typeface="Calibri"/>
              <a:ea typeface="Calibri"/>
              <a:cs typeface="Calibri"/>
              <a:sym typeface="Calibri"/>
            </a:endParaRPr>
          </a:p>
          <a:p>
            <a:pPr marL="0" marR="0" lvl="0" indent="0" algn="l" rtl="0">
              <a:lnSpc>
                <a:spcPct val="100000"/>
              </a:lnSpc>
              <a:spcBef>
                <a:spcPts val="0"/>
              </a:spcBef>
              <a:spcAft>
                <a:spcPts val="0"/>
              </a:spcAft>
              <a:buNone/>
            </a:pPr>
            <a:r>
              <a:rPr lang="en-GB" sz="1200" u="sng" dirty="0">
                <a:solidFill>
                  <a:srgbClr val="633547"/>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https://www.eurodesk.pl/</a:t>
            </a:r>
            <a:endParaRPr sz="1200" dirty="0">
              <a:solidFill>
                <a:srgbClr val="633547"/>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4"/>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dirty="0"/>
              <a:t>Useful Resources</a:t>
            </a:r>
            <a:endParaRPr dirty="0"/>
          </a:p>
        </p:txBody>
      </p:sp>
      <p:sp>
        <p:nvSpPr>
          <p:cNvPr id="454" name="Google Shape;454;p34"/>
          <p:cNvSpPr txBox="1">
            <a:spLocks noGrp="1"/>
          </p:cNvSpPr>
          <p:nvPr>
            <p:ph type="body" idx="2"/>
          </p:nvPr>
        </p:nvSpPr>
        <p:spPr>
          <a:xfrm>
            <a:off x="690880" y="1432561"/>
            <a:ext cx="10266930" cy="480681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633547"/>
              </a:buClr>
              <a:buSzPts val="1000"/>
              <a:buNone/>
            </a:pPr>
            <a:endParaRPr sz="1000" dirty="0"/>
          </a:p>
          <a:p>
            <a:pPr marL="228600" lvl="0" indent="-228600" algn="l" rtl="0">
              <a:lnSpc>
                <a:spcPct val="103333"/>
              </a:lnSpc>
              <a:spcBef>
                <a:spcPts val="0"/>
              </a:spcBef>
              <a:spcAft>
                <a:spcPts val="0"/>
              </a:spcAft>
              <a:buClr>
                <a:srgbClr val="633547"/>
              </a:buClr>
              <a:buSzPts val="2400"/>
              <a:buNone/>
            </a:pPr>
            <a:endParaRPr dirty="0"/>
          </a:p>
        </p:txBody>
      </p:sp>
      <p:sp>
        <p:nvSpPr>
          <p:cNvPr id="455" name="Google Shape;455;p34"/>
          <p:cNvSpPr txBox="1"/>
          <p:nvPr/>
        </p:nvSpPr>
        <p:spPr>
          <a:xfrm>
            <a:off x="904856" y="1432561"/>
            <a:ext cx="10052954"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Recruit Refugees Ireland</a:t>
            </a:r>
            <a:r>
              <a:rPr lang="en-GB" sz="1200" dirty="0">
                <a:solidFill>
                  <a:srgbClr val="633547"/>
                </a:solidFill>
                <a:latin typeface="Calibri"/>
                <a:ea typeface="Calibri"/>
                <a:cs typeface="Calibri"/>
                <a:sym typeface="Calibri"/>
              </a:rPr>
              <a:t> — recruitment support for refugees, asylum seekers &amp; migrants: </a:t>
            </a:r>
            <a:r>
              <a:rPr lang="en-GB" sz="1200" u="sng" dirty="0">
                <a:solidFill>
                  <a:srgbClr val="63354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https://recruitrefugeesireland.com/</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Recruit Refugees Ireland</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The Open Doors Initiative</a:t>
            </a:r>
            <a:r>
              <a:rPr lang="en-GB" sz="1200" dirty="0">
                <a:solidFill>
                  <a:srgbClr val="633547"/>
                </a:solidFill>
                <a:latin typeface="Calibri"/>
                <a:ea typeface="Calibri"/>
                <a:cs typeface="Calibri"/>
                <a:sym typeface="Calibri"/>
              </a:rPr>
              <a:t> — supports employment access for underrepresented communities: </a:t>
            </a:r>
            <a:r>
              <a:rPr lang="en-GB" sz="1200" u="sng" dirty="0">
                <a:solidFill>
                  <a:srgbClr val="63354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https://www.opendoorsinitiative.ie/participants</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Open Doors Initiative</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err="1">
                <a:solidFill>
                  <a:srgbClr val="633547"/>
                </a:solidFill>
                <a:latin typeface="Calibri"/>
                <a:ea typeface="Calibri"/>
                <a:cs typeface="Calibri"/>
                <a:sym typeface="Calibri"/>
              </a:rPr>
              <a:t>Women@Work</a:t>
            </a:r>
            <a:r>
              <a:rPr lang="en-GB" sz="1200" b="1" dirty="0">
                <a:solidFill>
                  <a:srgbClr val="633547"/>
                </a:solidFill>
                <a:latin typeface="Calibri"/>
                <a:ea typeface="Calibri"/>
                <a:cs typeface="Calibri"/>
                <a:sym typeface="Calibri"/>
              </a:rPr>
              <a:t> (Business in the Community)</a:t>
            </a:r>
            <a:r>
              <a:rPr lang="en-GB" sz="1200" dirty="0">
                <a:solidFill>
                  <a:srgbClr val="633547"/>
                </a:solidFill>
                <a:latin typeface="Calibri"/>
                <a:ea typeface="Calibri"/>
                <a:cs typeface="Calibri"/>
                <a:sym typeface="Calibri"/>
              </a:rPr>
              <a:t> — programme supporting women in sustainable employment: </a:t>
            </a:r>
            <a:r>
              <a:rPr lang="en-GB" sz="1200" u="sng" dirty="0">
                <a:solidFill>
                  <a:srgbClr val="63354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https://bitc.ie/programmes/jobseekers/women-work/</a:t>
            </a:r>
            <a:r>
              <a:rPr lang="en-GB" sz="1200" dirty="0">
                <a:solidFill>
                  <a:srgbClr val="633547"/>
                </a:solidFill>
                <a:latin typeface="Calibri"/>
                <a:ea typeface="Calibri"/>
                <a:cs typeface="Calibri"/>
                <a:sym typeface="Calibri"/>
              </a:rPr>
              <a:t> (</a:t>
            </a:r>
            <a:r>
              <a:rPr lang="en-GB" sz="1200" u="sng" dirty="0" err="1">
                <a:solidFill>
                  <a:srgbClr val="63354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Bitci</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err="1">
                <a:solidFill>
                  <a:srgbClr val="633547"/>
                </a:solidFill>
                <a:latin typeface="Calibri"/>
                <a:ea typeface="Calibri"/>
                <a:cs typeface="Calibri"/>
                <a:sym typeface="Calibri"/>
              </a:rPr>
              <a:t>Nasc</a:t>
            </a:r>
            <a:r>
              <a:rPr lang="en-GB" sz="1200" b="1" dirty="0">
                <a:solidFill>
                  <a:srgbClr val="633547"/>
                </a:solidFill>
                <a:latin typeface="Calibri"/>
                <a:ea typeface="Calibri"/>
                <a:cs typeface="Calibri"/>
                <a:sym typeface="Calibri"/>
              </a:rPr>
              <a:t> – Migrant Rights Centre Ireland</a:t>
            </a:r>
            <a:r>
              <a:rPr lang="en-GB" sz="1200" dirty="0">
                <a:solidFill>
                  <a:srgbClr val="633547"/>
                </a:solidFill>
                <a:latin typeface="Calibri"/>
                <a:ea typeface="Calibri"/>
                <a:cs typeface="Calibri"/>
                <a:sym typeface="Calibri"/>
              </a:rPr>
              <a:t> — advice &amp; information for migrants: </a:t>
            </a:r>
            <a:r>
              <a:rPr lang="en-GB" sz="1200" u="sng" dirty="0">
                <a:solidFill>
                  <a:srgbClr val="63354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https://nascireland.org/</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en.wikipedia.org</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Doras – Migrant support organisation</a:t>
            </a:r>
            <a:r>
              <a:rPr lang="en-GB" sz="1200" dirty="0">
                <a:solidFill>
                  <a:srgbClr val="633547"/>
                </a:solidFill>
                <a:latin typeface="Calibri"/>
                <a:ea typeface="Calibri"/>
                <a:cs typeface="Calibri"/>
                <a:sym typeface="Calibri"/>
              </a:rPr>
              <a:t> — advice and services for migrants: </a:t>
            </a:r>
            <a:r>
              <a:rPr lang="en-GB" sz="1200" u="sng" dirty="0">
                <a:solidFill>
                  <a:srgbClr val="63354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https://doras.org/</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en.wikipedia.org</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err="1">
                <a:solidFill>
                  <a:srgbClr val="633547"/>
                </a:solidFill>
                <a:latin typeface="Calibri"/>
                <a:ea typeface="Calibri"/>
                <a:cs typeface="Calibri"/>
                <a:sym typeface="Calibri"/>
              </a:rPr>
              <a:t>JobsIreland</a:t>
            </a:r>
            <a:r>
              <a:rPr lang="en-GB" sz="1200" b="1" dirty="0">
                <a:solidFill>
                  <a:srgbClr val="633547"/>
                </a:solidFill>
                <a:latin typeface="Calibri"/>
                <a:ea typeface="Calibri"/>
                <a:cs typeface="Calibri"/>
                <a:sym typeface="Calibri"/>
              </a:rPr>
              <a:t> – Public Employment Service</a:t>
            </a:r>
            <a:r>
              <a:rPr lang="en-GB" sz="1200" dirty="0">
                <a:solidFill>
                  <a:srgbClr val="633547"/>
                </a:solidFill>
                <a:latin typeface="Calibri"/>
                <a:ea typeface="Calibri"/>
                <a:cs typeface="Calibri"/>
                <a:sym typeface="Calibri"/>
              </a:rPr>
              <a:t> — official government job portal: </a:t>
            </a:r>
            <a:r>
              <a:rPr lang="en-GB" sz="1200" u="sng" dirty="0">
                <a:solidFill>
                  <a:srgbClr val="633547"/>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https://jobsireland.ie/</a:t>
            </a:r>
            <a:r>
              <a:rPr lang="en-GB" sz="1200" dirty="0">
                <a:solidFill>
                  <a:srgbClr val="633547"/>
                </a:solidFill>
                <a:latin typeface="Calibri"/>
                <a:ea typeface="Calibri"/>
                <a:cs typeface="Calibri"/>
                <a:sym typeface="Calibri"/>
              </a:rPr>
              <a:t> (</a:t>
            </a:r>
            <a:r>
              <a:rPr lang="en-GB" sz="1200" u="sng" dirty="0" err="1">
                <a:solidFill>
                  <a:srgbClr val="633547"/>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JobsIreland</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Jobs.ie – Jobs in Ireland</a:t>
            </a:r>
            <a:r>
              <a:rPr lang="en-GB" sz="1200" dirty="0">
                <a:solidFill>
                  <a:srgbClr val="633547"/>
                </a:solidFill>
                <a:latin typeface="Calibri"/>
                <a:ea typeface="Calibri"/>
                <a:cs typeface="Calibri"/>
                <a:sym typeface="Calibri"/>
              </a:rPr>
              <a:t> — broad job listings: </a:t>
            </a:r>
            <a:r>
              <a:rPr lang="en-GB" sz="1200" u="sng" dirty="0">
                <a:solidFill>
                  <a:srgbClr val="633547"/>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https://www.jobs.ie/</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www.jobs.ie</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IrishJobs.ie – Ireland jobs &amp; careers</a:t>
            </a:r>
            <a:r>
              <a:rPr lang="en-GB" sz="1200" dirty="0">
                <a:solidFill>
                  <a:srgbClr val="633547"/>
                </a:solidFill>
                <a:latin typeface="Calibri"/>
                <a:ea typeface="Calibri"/>
                <a:cs typeface="Calibri"/>
                <a:sym typeface="Calibri"/>
              </a:rPr>
              <a:t> — popular jobs platform: </a:t>
            </a:r>
            <a:r>
              <a:rPr lang="en-GB" sz="1200" u="sng" dirty="0">
                <a:solidFill>
                  <a:srgbClr val="633547"/>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https://www.irishjobs.ie/</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www.irishjobs.ie</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Indeed Ireland – Job search engine</a:t>
            </a:r>
            <a:r>
              <a:rPr lang="en-GB" sz="1200" dirty="0">
                <a:solidFill>
                  <a:srgbClr val="633547"/>
                </a:solidFill>
                <a:latin typeface="Calibri"/>
                <a:ea typeface="Calibri"/>
                <a:cs typeface="Calibri"/>
                <a:sym typeface="Calibri"/>
              </a:rPr>
              <a:t> — millions of listings: </a:t>
            </a:r>
            <a:r>
              <a:rPr lang="en-GB" sz="1200" u="sng" dirty="0">
                <a:solidFill>
                  <a:srgbClr val="633547"/>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https://ie.indeed.com/</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Indeed</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RecruitIreland.com – Jobs &amp; career resources</a:t>
            </a:r>
            <a:r>
              <a:rPr lang="en-GB" sz="1200" dirty="0">
                <a:solidFill>
                  <a:srgbClr val="633547"/>
                </a:solidFill>
                <a:latin typeface="Calibri"/>
                <a:ea typeface="Calibri"/>
                <a:cs typeface="Calibri"/>
                <a:sym typeface="Calibri"/>
              </a:rPr>
              <a:t> — large Irish job board: </a:t>
            </a:r>
            <a:r>
              <a:rPr lang="en-GB" sz="1200" u="sng" dirty="0">
                <a:solidFill>
                  <a:srgbClr val="633547"/>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https://www.recruitireland.com/</a:t>
            </a:r>
            <a:r>
              <a:rPr lang="en-GB" sz="1200" dirty="0">
                <a:solidFill>
                  <a:srgbClr val="633547"/>
                </a:solidFill>
                <a:latin typeface="Calibri"/>
                <a:ea typeface="Calibri"/>
                <a:cs typeface="Calibri"/>
                <a:sym typeface="Calibri"/>
              </a:rPr>
              <a:t> (</a:t>
            </a:r>
            <a:r>
              <a:rPr lang="en-GB" sz="1200" u="sng" dirty="0" err="1">
                <a:solidFill>
                  <a:srgbClr val="633547"/>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RecruitIreland</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LinkedIn Jobs – Ireland work permit &amp; professional roles</a:t>
            </a:r>
            <a:r>
              <a:rPr lang="en-GB" sz="1200" dirty="0">
                <a:solidFill>
                  <a:srgbClr val="633547"/>
                </a:solidFill>
                <a:latin typeface="Calibri"/>
                <a:ea typeface="Calibri"/>
                <a:cs typeface="Calibri"/>
                <a:sym typeface="Calibri"/>
              </a:rPr>
              <a:t> — jobs via professional network: </a:t>
            </a:r>
            <a:r>
              <a:rPr lang="en-GB" sz="1200" u="sng" dirty="0">
                <a:solidFill>
                  <a:srgbClr val="633547"/>
                </a:solidFill>
                <a:latin typeface="Calibri"/>
                <a:ea typeface="Calibri"/>
                <a:cs typeface="Calibri"/>
                <a:sym typeface="Calibri"/>
                <a:hlinkClick r:id="rId23">
                  <a:extLst>
                    <a:ext uri="{A12FA001-AC4F-418D-AE19-62706E023703}">
                      <ahyp:hlinkClr xmlns:ahyp="http://schemas.microsoft.com/office/drawing/2018/hyperlinkcolor" val="tx"/>
                    </a:ext>
                  </a:extLst>
                </a:hlinkClick>
              </a:rPr>
              <a:t>https://ie.linkedin.com/jobs/</a:t>
            </a:r>
            <a:r>
              <a:rPr lang="en-GB" sz="1200" dirty="0">
                <a:solidFill>
                  <a:srgbClr val="633547"/>
                </a:solidFill>
                <a:latin typeface="Calibri"/>
                <a:ea typeface="Calibri"/>
                <a:cs typeface="Calibri"/>
                <a:sym typeface="Calibri"/>
              </a:rPr>
              <a:t> (</a:t>
            </a:r>
            <a:r>
              <a:rPr lang="en-GB" sz="1200" u="sng" dirty="0">
                <a:solidFill>
                  <a:srgbClr val="633547"/>
                </a:solidFill>
                <a:latin typeface="Calibri"/>
                <a:ea typeface="Calibri"/>
                <a:cs typeface="Calibri"/>
                <a:sym typeface="Calibri"/>
                <a:hlinkClick r:id="rId24">
                  <a:extLst>
                    <a:ext uri="{A12FA001-AC4F-418D-AE19-62706E023703}">
                      <ahyp:hlinkClr xmlns:ahyp="http://schemas.microsoft.com/office/drawing/2018/hyperlinkcolor" val="tx"/>
                    </a:ext>
                  </a:extLst>
                </a:hlinkClick>
              </a:rPr>
              <a:t>LinkedIn</a:t>
            </a:r>
            <a:r>
              <a:rPr lang="en-GB" sz="1200" dirty="0">
                <a:solidFill>
                  <a:srgbClr val="633547"/>
                </a:solidFill>
                <a:latin typeface="Calibri"/>
                <a:ea typeface="Calibri"/>
                <a:cs typeface="Calibri"/>
                <a:sym typeface="Calibri"/>
              </a:rPr>
              <a:t>)</a:t>
            </a:r>
            <a:endParaRPr dirty="0"/>
          </a:p>
          <a:p>
            <a:pPr marL="0" marR="0" lvl="0" indent="0" algn="l" rtl="0">
              <a:spcBef>
                <a:spcPts val="0"/>
              </a:spcBef>
              <a:spcAft>
                <a:spcPts val="0"/>
              </a:spcAft>
              <a:buNone/>
            </a:pPr>
            <a:r>
              <a:rPr lang="en-GB" sz="1200" b="1" dirty="0">
                <a:solidFill>
                  <a:srgbClr val="633547"/>
                </a:solidFill>
                <a:latin typeface="Calibri"/>
                <a:ea typeface="Calibri"/>
                <a:cs typeface="Calibri"/>
                <a:sym typeface="Calibri"/>
              </a:rPr>
              <a:t>EURES – </a:t>
            </a:r>
            <a:r>
              <a:rPr lang="en-GB" sz="1200" b="1"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rPr>
              <a:t>European Job Mobility Portal</a:t>
            </a:r>
            <a:r>
              <a:rPr lang="en-GB" sz="1200"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rPr>
              <a:t> — jobs across Ireland &amp; Europe: </a:t>
            </a:r>
            <a:r>
              <a:rPr lang="en-GB" sz="1200" u="sng"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hlinkClick r:id="rId25">
                  <a:extLst>
                    <a:ext uri="{A12FA001-AC4F-418D-AE19-62706E023703}">
                      <ahyp:hlinkClr xmlns:ahyp="http://schemas.microsoft.com/office/drawing/2018/hyperlinkcolor" val="tx"/>
                    </a:ext>
                  </a:extLst>
                </a:hlinkClick>
              </a:rPr>
              <a:t>https://eures.europa.eu/jobseekers_en</a:t>
            </a:r>
            <a:r>
              <a:rPr lang="en-GB" sz="1200"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rPr>
              <a:t> (</a:t>
            </a:r>
            <a:r>
              <a:rPr lang="en-GB" sz="1200" u="sng" dirty="0">
                <a:solidFill>
                  <a:srgbClr val="87A66E"/>
                </a:solidFill>
                <a:latin typeface="Calibri" panose="020F0502020204030204" pitchFamily="34" charset="0"/>
                <a:ea typeface="Calibri" panose="020F0502020204030204" pitchFamily="34" charset="0"/>
                <a:cs typeface="Calibri" panose="020F0502020204030204" pitchFamily="34" charset="0"/>
                <a:sym typeface="Calibri"/>
                <a:hlinkClick r:id="rId26">
                  <a:extLst>
                    <a:ext uri="{A12FA001-AC4F-418D-AE19-62706E023703}">
                      <ahyp:hlinkClr xmlns:ahyp="http://schemas.microsoft.com/office/drawing/2018/hyperlinkcolor" val="tx"/>
                    </a:ext>
                  </a:extLst>
                </a:hlinkClick>
              </a:rPr>
              <a:t>EURES (</a:t>
            </a:r>
            <a:r>
              <a:rPr lang="en-GB" sz="1200" u="sng" dirty="0" err="1">
                <a:solidFill>
                  <a:srgbClr val="87A66E"/>
                </a:solidFill>
                <a:latin typeface="Calibri" panose="020F0502020204030204" pitchFamily="34" charset="0"/>
                <a:ea typeface="Calibri" panose="020F0502020204030204" pitchFamily="34" charset="0"/>
                <a:cs typeface="Calibri" panose="020F0502020204030204" pitchFamily="34" charset="0"/>
                <a:sym typeface="Calibri"/>
                <a:hlinkClick r:id="rId26">
                  <a:extLst>
                    <a:ext uri="{A12FA001-AC4F-418D-AE19-62706E023703}">
                      <ahyp:hlinkClr xmlns:ahyp="http://schemas.microsoft.com/office/drawing/2018/hyperlinkcolor" val="tx"/>
                    </a:ext>
                  </a:extLst>
                </a:hlinkClick>
              </a:rPr>
              <a:t>EURopean</a:t>
            </a:r>
            <a:r>
              <a:rPr lang="en-GB" sz="1200" u="sng"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hlinkClick r:id="rId26">
                  <a:extLst>
                    <a:ext uri="{A12FA001-AC4F-418D-AE19-62706E023703}">
                      <ahyp:hlinkClr xmlns:ahyp="http://schemas.microsoft.com/office/drawing/2018/hyperlinkcolor" val="tx"/>
                    </a:ext>
                  </a:extLst>
                </a:hlinkClick>
              </a:rPr>
              <a:t> Employment Services)</a:t>
            </a:r>
            <a:endParaRPr lang="en-GB" sz="1200" u="sng"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endParaRPr>
          </a:p>
          <a:p>
            <a:pPr lvl="0"/>
            <a:r>
              <a:rPr lang="en-GB" sz="1200" b="1" dirty="0">
                <a:solidFill>
                  <a:srgbClr val="633547"/>
                </a:solidFill>
                <a:latin typeface="Calibri" panose="020F0502020204030204" pitchFamily="34" charset="0"/>
                <a:ea typeface="Calibri" panose="020F0502020204030204" pitchFamily="34" charset="0"/>
                <a:cs typeface="Calibri" panose="020F0502020204030204" pitchFamily="34" charset="0"/>
                <a:sym typeface="Calibri"/>
              </a:rPr>
              <a:t>Migrant Women Network- </a:t>
            </a:r>
            <a:r>
              <a:rPr lang="en-GB" sz="1200" dirty="0">
                <a:latin typeface="Calibri" panose="020F0502020204030204" pitchFamily="34" charset="0"/>
                <a:ea typeface="Calibri" panose="020F0502020204030204" pitchFamily="34" charset="0"/>
                <a:cs typeface="Calibri" panose="020F0502020204030204" pitchFamily="34" charset="0"/>
                <a:hlinkClick r:id="rId27"/>
              </a:rPr>
              <a:t>ABOUT US - European Network of Migrant Women</a:t>
            </a:r>
            <a:endParaRPr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262DA8A8-2A50-C268-D7E6-C62C517CAF72}"/>
              </a:ext>
            </a:extLst>
          </p:cNvPr>
          <p:cNvSpPr txBox="1"/>
          <p:nvPr/>
        </p:nvSpPr>
        <p:spPr>
          <a:xfrm>
            <a:off x="3048000" y="3275112"/>
            <a:ext cx="6096000" cy="307777"/>
          </a:xfrm>
          <a:prstGeom prst="rect">
            <a:avLst/>
          </a:prstGeom>
          <a:noFill/>
        </p:spPr>
        <p:txBody>
          <a:bodyPr wrap="square">
            <a:spAutoFit/>
          </a:bodyPr>
          <a:lstStyle/>
          <a:p>
            <a:r>
              <a:rPr lang="en-IE" b="0" dirty="0">
                <a:effectLst/>
              </a:rPr>
              <a:t> </a:t>
            </a:r>
            <a:endParaRPr lang="en-I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dirty="0"/>
              <a:t>Learning Outcomes</a:t>
            </a:r>
          </a:p>
        </p:txBody>
      </p:sp>
      <p:sp>
        <p:nvSpPr>
          <p:cNvPr id="182" name="Google Shape;182;p4"/>
          <p:cNvSpPr txBox="1">
            <a:spLocks noGrp="1"/>
          </p:cNvSpPr>
          <p:nvPr>
            <p:ph type="body" idx="2"/>
          </p:nvPr>
        </p:nvSpPr>
        <p:spPr>
          <a:xfrm>
            <a:off x="904856" y="1630548"/>
            <a:ext cx="6136024" cy="4250335"/>
          </a:xfrm>
          <a:prstGeom prst="rect">
            <a:avLst/>
          </a:prstGeom>
          <a:noFill/>
          <a:ln>
            <a:noFill/>
          </a:ln>
        </p:spPr>
        <p:txBody>
          <a:bodyPr spcFirstLastPara="1" wrap="square" lIns="91425" tIns="45700" rIns="91425" bIns="45700" anchor="t" anchorCtr="0">
            <a:noAutofit/>
          </a:bodyPr>
          <a:lstStyle/>
          <a:p>
            <a:pPr marL="0" indent="0"/>
            <a:r>
              <a:rPr lang="en-US" dirty="0"/>
              <a:t>By the end of this module, learners will be able to:</a:t>
            </a:r>
          </a:p>
          <a:p>
            <a:pPr marL="228600" lvl="0" indent="-228600" algn="l" rtl="0">
              <a:lnSpc>
                <a:spcPct val="103333"/>
              </a:lnSpc>
              <a:spcBef>
                <a:spcPts val="0"/>
              </a:spcBef>
              <a:spcAft>
                <a:spcPts val="0"/>
              </a:spcAft>
              <a:buClr>
                <a:srgbClr val="633547"/>
              </a:buClr>
              <a:buSzPts val="2400"/>
              <a:buNone/>
            </a:pPr>
            <a:endParaRPr lang="en-GB" dirty="0"/>
          </a:p>
          <a:p>
            <a:pPr marL="228600" lvl="0" indent="-228600" algn="l" rtl="0">
              <a:lnSpc>
                <a:spcPct val="103333"/>
              </a:lnSpc>
              <a:spcBef>
                <a:spcPts val="0"/>
              </a:spcBef>
              <a:spcAft>
                <a:spcPts val="0"/>
              </a:spcAft>
              <a:buClr>
                <a:srgbClr val="633547"/>
              </a:buClr>
              <a:buSzPts val="2400"/>
              <a:buNone/>
            </a:pPr>
            <a:r>
              <a:rPr lang="en-GB" dirty="0"/>
              <a:t>● How to </a:t>
            </a:r>
            <a:r>
              <a:rPr lang="en-GB" b="1" dirty="0"/>
              <a:t>strengthen</a:t>
            </a:r>
            <a:r>
              <a:rPr lang="en-GB" dirty="0"/>
              <a:t> our confidence, represent ourselves professionally, and communicate about our professional experience. </a:t>
            </a:r>
            <a:endParaRPr dirty="0"/>
          </a:p>
          <a:p>
            <a:pPr marL="228600" lvl="0" indent="-228600" algn="l" rtl="0">
              <a:lnSpc>
                <a:spcPct val="103333"/>
              </a:lnSpc>
              <a:spcBef>
                <a:spcPts val="0"/>
              </a:spcBef>
              <a:spcAft>
                <a:spcPts val="0"/>
              </a:spcAft>
              <a:buClr>
                <a:srgbClr val="633547"/>
              </a:buClr>
              <a:buSzPts val="2400"/>
              <a:buNone/>
            </a:pPr>
            <a:endParaRPr dirty="0"/>
          </a:p>
          <a:p>
            <a:pPr marL="228600" lvl="0" indent="-228600" algn="l" rtl="0">
              <a:lnSpc>
                <a:spcPct val="103333"/>
              </a:lnSpc>
              <a:spcBef>
                <a:spcPts val="0"/>
              </a:spcBef>
              <a:spcAft>
                <a:spcPts val="0"/>
              </a:spcAft>
              <a:buClr>
                <a:srgbClr val="633547"/>
              </a:buClr>
              <a:buSzPts val="2400"/>
              <a:buNone/>
            </a:pPr>
            <a:r>
              <a:rPr lang="en-GB" dirty="0"/>
              <a:t>● </a:t>
            </a:r>
            <a:r>
              <a:rPr lang="en-GB" b="1" dirty="0"/>
              <a:t>Interview, networking, and job-search </a:t>
            </a:r>
            <a:r>
              <a:rPr lang="en-GB" dirty="0"/>
              <a:t>skills. </a:t>
            </a:r>
            <a:endParaRPr dirty="0"/>
          </a:p>
          <a:p>
            <a:pPr marL="228600" lvl="0" indent="-228600" algn="l" rtl="0">
              <a:lnSpc>
                <a:spcPct val="103333"/>
              </a:lnSpc>
              <a:spcBef>
                <a:spcPts val="0"/>
              </a:spcBef>
              <a:spcAft>
                <a:spcPts val="0"/>
              </a:spcAft>
              <a:buClr>
                <a:srgbClr val="633547"/>
              </a:buClr>
              <a:buSzPts val="2400"/>
              <a:buNone/>
            </a:pPr>
            <a:endParaRPr dirty="0"/>
          </a:p>
          <a:p>
            <a:pPr marL="228600" lvl="0" indent="-228600" algn="l" rtl="0">
              <a:lnSpc>
                <a:spcPct val="103333"/>
              </a:lnSpc>
              <a:spcBef>
                <a:spcPts val="0"/>
              </a:spcBef>
              <a:spcAft>
                <a:spcPts val="0"/>
              </a:spcAft>
              <a:buClr>
                <a:srgbClr val="633547"/>
              </a:buClr>
              <a:buSzPts val="2400"/>
              <a:buNone/>
            </a:pPr>
            <a:r>
              <a:rPr lang="en-GB" dirty="0"/>
              <a:t>● How</a:t>
            </a:r>
            <a:r>
              <a:rPr lang="en-GB" b="1" dirty="0"/>
              <a:t> mentorship</a:t>
            </a:r>
            <a:r>
              <a:rPr lang="en-GB" dirty="0"/>
              <a:t> can support my personal and professional development. </a:t>
            </a:r>
            <a:endParaRPr dirty="0"/>
          </a:p>
        </p:txBody>
      </p:sp>
      <p:pic>
        <p:nvPicPr>
          <p:cNvPr id="183" name="Google Shape;183;p4"/>
          <p:cNvPicPr preferRelativeResize="0"/>
          <p:nvPr/>
        </p:nvPicPr>
        <p:blipFill rotWithShape="1">
          <a:blip r:embed="rId3">
            <a:alphaModFix/>
          </a:blip>
          <a:srcRect/>
          <a:stretch/>
        </p:blipFill>
        <p:spPr>
          <a:xfrm>
            <a:off x="7145060" y="1515762"/>
            <a:ext cx="3208929" cy="480677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1">
            <a:extLst>
              <a:ext uri="{FF2B5EF4-FFF2-40B4-BE49-F238E27FC236}">
                <a16:creationId xmlns:a16="http://schemas.microsoft.com/office/drawing/2014/main" id="{C465E787-4A0F-0B4F-B28C-2E75B80C1F01}"/>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5537" b="25537"/>
          <a:stretch/>
        </p:blipFill>
        <p:spPr/>
      </p:pic>
      <p:sp>
        <p:nvSpPr>
          <p:cNvPr id="11" name="Freeform 10">
            <a:extLst>
              <a:ext uri="{FF2B5EF4-FFF2-40B4-BE49-F238E27FC236}">
                <a16:creationId xmlns:a16="http://schemas.microsoft.com/office/drawing/2014/main" id="{1E73F846-D658-146A-DF82-E9E88D9269EB}"/>
              </a:ext>
            </a:extLst>
          </p:cNvPr>
          <p:cNvSpPr/>
          <p:nvPr/>
        </p:nvSpPr>
        <p:spPr>
          <a:xfrm>
            <a:off x="0" y="2180492"/>
            <a:ext cx="12192000" cy="3088548"/>
          </a:xfrm>
          <a:custGeom>
            <a:avLst/>
            <a:gdLst>
              <a:gd name="connsiteX0" fmla="*/ 0 w 12192000"/>
              <a:gd name="connsiteY0" fmla="*/ 0 h 3977264"/>
              <a:gd name="connsiteX1" fmla="*/ 12192000 w 12192000"/>
              <a:gd name="connsiteY1" fmla="*/ 0 h 3977264"/>
              <a:gd name="connsiteX2" fmla="*/ 12192000 w 12192000"/>
              <a:gd name="connsiteY2" fmla="*/ 377184 h 3977264"/>
              <a:gd name="connsiteX3" fmla="*/ 12192000 w 12192000"/>
              <a:gd name="connsiteY3" fmla="*/ 2874714 h 3977264"/>
              <a:gd name="connsiteX4" fmla="*/ 12192000 w 12192000"/>
              <a:gd name="connsiteY4" fmla="*/ 3817808 h 3977264"/>
              <a:gd name="connsiteX5" fmla="*/ 12192000 w 12192000"/>
              <a:gd name="connsiteY5" fmla="*/ 3977264 h 3977264"/>
              <a:gd name="connsiteX6" fmla="*/ 12191999 w 12192000"/>
              <a:gd name="connsiteY6" fmla="*/ 3977264 h 3977264"/>
              <a:gd name="connsiteX7" fmla="*/ 12191999 w 12192000"/>
              <a:gd name="connsiteY7" fmla="*/ 3788045 h 3977264"/>
              <a:gd name="connsiteX8" fmla="*/ 7396842 w 12192000"/>
              <a:gd name="connsiteY8" fmla="*/ 3788045 h 3977264"/>
              <a:gd name="connsiteX9" fmla="*/ 7396842 w 12192000"/>
              <a:gd name="connsiteY9" fmla="*/ 3977264 h 3977264"/>
              <a:gd name="connsiteX10" fmla="*/ 1 w 12192000"/>
              <a:gd name="connsiteY10" fmla="*/ 3977264 h 3977264"/>
              <a:gd name="connsiteX11" fmla="*/ 1 w 12192000"/>
              <a:gd name="connsiteY11" fmla="*/ 1900014 h 3977264"/>
              <a:gd name="connsiteX12" fmla="*/ 0 w 12192000"/>
              <a:gd name="connsiteY12" fmla="*/ 1900014 h 3977264"/>
              <a:gd name="connsiteX13" fmla="*/ 0 w 12192000"/>
              <a:gd name="connsiteY13" fmla="*/ 956920 h 3977264"/>
              <a:gd name="connsiteX14" fmla="*/ 0 w 12192000"/>
              <a:gd name="connsiteY14" fmla="*/ 377184 h 39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977264">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gradFill>
            <a:gsLst>
              <a:gs pos="82000">
                <a:srgbClr val="633547"/>
              </a:gs>
              <a:gs pos="39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p:txBody>
          <a:bodyPr/>
          <a:lstStyle/>
          <a:p>
            <a:pPr marL="0" indent="0" algn="ctr">
              <a:buNone/>
            </a:pPr>
            <a:r>
              <a:rPr lang="en-US" sz="3000" dirty="0" err="1">
                <a:solidFill>
                  <a:schemeClr val="bg1"/>
                </a:solidFill>
              </a:rPr>
              <a:t>www.</a:t>
            </a:r>
            <a:r>
              <a:rPr lang="en-US" sz="3000" b="1" dirty="0" err="1">
                <a:solidFill>
                  <a:schemeClr val="bg1"/>
                </a:solidFill>
              </a:rPr>
              <a:t>promoteproject.</a:t>
            </a:r>
            <a:r>
              <a:rPr lang="en-US" sz="3000" dirty="0" err="1">
                <a:solidFill>
                  <a:schemeClr val="bg1"/>
                </a:solidFill>
              </a:rPr>
              <a:t>eu</a:t>
            </a:r>
            <a:endParaRPr lang="en-US" sz="3000" dirty="0">
              <a:solidFill>
                <a:schemeClr val="bg1"/>
              </a:solidFill>
            </a:endParaRP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prstGeom prst="rect">
            <a:avLst/>
          </a:prstGeom>
        </p:spPr>
        <p:txBody>
          <a:bodyPr>
            <a:normAutofit lnSpcReduction="10000"/>
          </a:bodyPr>
          <a:lstStyle/>
          <a:p>
            <a:r>
              <a:rPr lang="en-US" dirty="0"/>
              <a:t>Follow our journey</a:t>
            </a:r>
          </a:p>
        </p:txBody>
      </p:sp>
      <p:grpSp>
        <p:nvGrpSpPr>
          <p:cNvPr id="33" name="Group 32">
            <a:extLst>
              <a:ext uri="{FF2B5EF4-FFF2-40B4-BE49-F238E27FC236}">
                <a16:creationId xmlns:a16="http://schemas.microsoft.com/office/drawing/2014/main" id="{24702A45-5C80-8008-6A1F-1A93C1ADE164}"/>
              </a:ext>
            </a:extLst>
          </p:cNvPr>
          <p:cNvGrpSpPr/>
          <p:nvPr/>
        </p:nvGrpSpPr>
        <p:grpSpPr>
          <a:xfrm>
            <a:off x="565116" y="4874118"/>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4">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181273" y="4874118"/>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in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
          <p:cNvPicPr preferRelativeResize="0">
            <a:picLocks noGrp="1"/>
          </p:cNvPicPr>
          <p:nvPr>
            <p:ph type="pic" idx="2"/>
          </p:nvPr>
        </p:nvPicPr>
        <p:blipFill rotWithShape="1">
          <a:blip r:embed="rId3">
            <a:alphaModFix/>
          </a:blip>
          <a:srcRect t="16966" b="16966"/>
          <a:stretch/>
        </p:blipFill>
        <p:spPr>
          <a:xfrm flipH="1">
            <a:off x="238772" y="2626822"/>
            <a:ext cx="7708195" cy="3396829"/>
          </a:xfrm>
          <a:prstGeom prst="rect">
            <a:avLst/>
          </a:prstGeom>
          <a:solidFill>
            <a:srgbClr val="BFBFBF"/>
          </a:solidFill>
          <a:ln>
            <a:noFill/>
          </a:ln>
        </p:spPr>
      </p:pic>
      <p:sp>
        <p:nvSpPr>
          <p:cNvPr id="174" name="Google Shape;174;p3"/>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GB"/>
              <a:t>01</a:t>
            </a:r>
            <a:endParaRPr/>
          </a:p>
        </p:txBody>
      </p:sp>
      <p:sp>
        <p:nvSpPr>
          <p:cNvPr id="175" name="Google Shape;175;p3"/>
          <p:cNvSpPr/>
          <p:nvPr/>
        </p:nvSpPr>
        <p:spPr>
          <a:xfrm>
            <a:off x="5774637" y="3481298"/>
            <a:ext cx="4738477"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176" name="Google Shape;176;p3"/>
          <p:cNvSpPr txBox="1"/>
          <p:nvPr/>
        </p:nvSpPr>
        <p:spPr>
          <a:xfrm>
            <a:off x="5906320" y="3481298"/>
            <a:ext cx="47384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Learning Objectives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5"/>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a:t>Core Topics</a:t>
            </a:r>
            <a:endParaRPr/>
          </a:p>
          <a:p>
            <a:pPr marL="0" lvl="0" indent="0" algn="l" rtl="0">
              <a:lnSpc>
                <a:spcPct val="90000"/>
              </a:lnSpc>
              <a:spcBef>
                <a:spcPts val="1000"/>
              </a:spcBef>
              <a:spcAft>
                <a:spcPts val="0"/>
              </a:spcAft>
              <a:buClr>
                <a:srgbClr val="E36C34"/>
              </a:buClr>
              <a:buSzPts val="3600"/>
              <a:buNone/>
            </a:pPr>
            <a:endParaRPr/>
          </a:p>
        </p:txBody>
      </p:sp>
      <p:sp>
        <p:nvSpPr>
          <p:cNvPr id="190" name="Google Shape;190;p5"/>
          <p:cNvSpPr txBox="1">
            <a:spLocks noGrp="1"/>
          </p:cNvSpPr>
          <p:nvPr>
            <p:ph type="body" idx="3"/>
          </p:nvPr>
        </p:nvSpPr>
        <p:spPr>
          <a:xfrm>
            <a:off x="6406725" y="1309825"/>
            <a:ext cx="5723100" cy="43875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633547"/>
              </a:buClr>
              <a:buSzPts val="2400"/>
              <a:buNone/>
            </a:pPr>
            <a:r>
              <a:rPr lang="en-GB" b="1"/>
              <a:t>1. Confidence Building: </a:t>
            </a:r>
            <a:r>
              <a:rPr lang="en-GB"/>
              <a:t>Tackling imposter syndrome and cultural expectations.</a:t>
            </a:r>
            <a:endParaRPr/>
          </a:p>
          <a:p>
            <a:pPr marL="0" lvl="0" indent="0" algn="l" rtl="0">
              <a:lnSpc>
                <a:spcPct val="103333"/>
              </a:lnSpc>
              <a:spcBef>
                <a:spcPts val="0"/>
              </a:spcBef>
              <a:spcAft>
                <a:spcPts val="0"/>
              </a:spcAft>
              <a:buClr>
                <a:srgbClr val="633547"/>
              </a:buClr>
              <a:buSzPts val="2400"/>
              <a:buNone/>
            </a:pPr>
            <a:endParaRPr/>
          </a:p>
          <a:p>
            <a:pPr marL="228600" lvl="0" indent="-228600" algn="l" rtl="0">
              <a:lnSpc>
                <a:spcPct val="103333"/>
              </a:lnSpc>
              <a:spcBef>
                <a:spcPts val="0"/>
              </a:spcBef>
              <a:spcAft>
                <a:spcPts val="0"/>
              </a:spcAft>
              <a:buClr>
                <a:srgbClr val="633547"/>
              </a:buClr>
              <a:buSzPts val="2400"/>
              <a:buNone/>
            </a:pPr>
            <a:r>
              <a:rPr lang="en-GB" b="1"/>
              <a:t>2. Interview Skills: </a:t>
            </a:r>
            <a:r>
              <a:rPr lang="en-GB"/>
              <a:t>Answering behavioural questions and demonstrating competence confidently. Using professional language. </a:t>
            </a:r>
            <a:endParaRPr/>
          </a:p>
          <a:p>
            <a:pPr marL="228600" lvl="0" indent="-228600" algn="l" rtl="0">
              <a:lnSpc>
                <a:spcPct val="103333"/>
              </a:lnSpc>
              <a:spcBef>
                <a:spcPts val="0"/>
              </a:spcBef>
              <a:spcAft>
                <a:spcPts val="0"/>
              </a:spcAft>
              <a:buClr>
                <a:srgbClr val="633547"/>
              </a:buClr>
              <a:buSzPts val="2400"/>
              <a:buNone/>
            </a:pPr>
            <a:endParaRPr/>
          </a:p>
          <a:p>
            <a:pPr marL="228600" lvl="0" indent="-228600" algn="l" rtl="0">
              <a:lnSpc>
                <a:spcPct val="103333"/>
              </a:lnSpc>
              <a:spcBef>
                <a:spcPts val="0"/>
              </a:spcBef>
              <a:spcAft>
                <a:spcPts val="0"/>
              </a:spcAft>
              <a:buClr>
                <a:srgbClr val="633547"/>
              </a:buClr>
              <a:buSzPts val="2400"/>
              <a:buNone/>
            </a:pPr>
            <a:r>
              <a:rPr lang="en-GB" b="1"/>
              <a:t>3. Networking: </a:t>
            </a:r>
            <a:r>
              <a:rPr lang="en-GB"/>
              <a:t>Where and how to find connections?</a:t>
            </a:r>
            <a:endParaRPr/>
          </a:p>
          <a:p>
            <a:pPr marL="228600" lvl="0" indent="-228600" algn="l" rtl="0">
              <a:lnSpc>
                <a:spcPct val="103333"/>
              </a:lnSpc>
              <a:spcBef>
                <a:spcPts val="0"/>
              </a:spcBef>
              <a:spcAft>
                <a:spcPts val="0"/>
              </a:spcAft>
              <a:buClr>
                <a:srgbClr val="633547"/>
              </a:buClr>
              <a:buSzPts val="2400"/>
              <a:buNone/>
            </a:pPr>
            <a:endParaRPr/>
          </a:p>
          <a:p>
            <a:pPr marL="228600" lvl="0" indent="-228600" algn="l" rtl="0">
              <a:lnSpc>
                <a:spcPct val="103333"/>
              </a:lnSpc>
              <a:spcBef>
                <a:spcPts val="0"/>
              </a:spcBef>
              <a:spcAft>
                <a:spcPts val="0"/>
              </a:spcAft>
              <a:buClr>
                <a:srgbClr val="633547"/>
              </a:buClr>
              <a:buSzPts val="2400"/>
              <a:buNone/>
            </a:pPr>
            <a:r>
              <a:rPr lang="en-GB" b="1"/>
              <a:t>4. Mentorship: </a:t>
            </a:r>
            <a:r>
              <a:rPr lang="en-GB"/>
              <a:t>Understanding mentor-mentee relationships, how to find a mentor, and how to mentor others.</a:t>
            </a:r>
            <a:endParaRPr/>
          </a:p>
          <a:p>
            <a:pPr marL="228600" lvl="0" indent="-228600" algn="l" rtl="0">
              <a:lnSpc>
                <a:spcPct val="103333"/>
              </a:lnSpc>
              <a:spcBef>
                <a:spcPts val="0"/>
              </a:spcBef>
              <a:spcAft>
                <a:spcPts val="0"/>
              </a:spcAft>
              <a:buClr>
                <a:srgbClr val="633547"/>
              </a:buClr>
              <a:buSzPts val="2400"/>
              <a:buNone/>
            </a:pPr>
            <a:endParaRPr/>
          </a:p>
        </p:txBody>
      </p:sp>
      <p:pic>
        <p:nvPicPr>
          <p:cNvPr id="191" name="Google Shape;191;p5" descr="Woman in business attire giving a thumbs up"/>
          <p:cNvPicPr preferRelativeResize="0">
            <a:picLocks noGrp="1"/>
          </p:cNvPicPr>
          <p:nvPr>
            <p:ph type="pic" idx="2"/>
          </p:nvPr>
        </p:nvPicPr>
        <p:blipFill>
          <a:blip r:embed="rId3">
            <a:alphaModFix/>
          </a:blip>
          <a:srcRect l="6273" r="6273"/>
          <a:stretch/>
        </p:blipFill>
        <p:spPr>
          <a:xfrm>
            <a:off x="838567" y="2042830"/>
            <a:ext cx="4791696" cy="3654558"/>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6"/>
          <p:cNvPicPr preferRelativeResize="0">
            <a:picLocks noGrp="1"/>
          </p:cNvPicPr>
          <p:nvPr>
            <p:ph type="pic" idx="2"/>
          </p:nvPr>
        </p:nvPicPr>
        <p:blipFill rotWithShape="1">
          <a:blip r:embed="rId3">
            <a:alphaModFix/>
          </a:blip>
          <a:srcRect t="19169" b="19169"/>
          <a:stretch/>
        </p:blipFill>
        <p:spPr>
          <a:xfrm flipH="1">
            <a:off x="238772" y="2626822"/>
            <a:ext cx="7708195" cy="3396829"/>
          </a:xfrm>
          <a:prstGeom prst="rect">
            <a:avLst/>
          </a:prstGeom>
          <a:solidFill>
            <a:srgbClr val="BFBFBF"/>
          </a:solidFill>
          <a:ln>
            <a:noFill/>
          </a:ln>
        </p:spPr>
      </p:pic>
      <p:sp>
        <p:nvSpPr>
          <p:cNvPr id="198" name="Google Shape;198;p6"/>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GB"/>
              <a:t>02</a:t>
            </a:r>
            <a:endParaRPr/>
          </a:p>
        </p:txBody>
      </p:sp>
      <p:sp>
        <p:nvSpPr>
          <p:cNvPr id="199" name="Google Shape;199;p6"/>
          <p:cNvSpPr/>
          <p:nvPr/>
        </p:nvSpPr>
        <p:spPr>
          <a:xfrm>
            <a:off x="5722298" y="3429000"/>
            <a:ext cx="5052794"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200" name="Google Shape;200;p6"/>
          <p:cNvSpPr txBox="1"/>
          <p:nvPr/>
        </p:nvSpPr>
        <p:spPr>
          <a:xfrm>
            <a:off x="5906320" y="3481298"/>
            <a:ext cx="479637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E36C34"/>
                </a:solidFill>
                <a:latin typeface="Calibri"/>
                <a:ea typeface="Calibri"/>
                <a:cs typeface="Calibri"/>
                <a:sym typeface="Calibri"/>
              </a:rPr>
              <a:t>Building Confidence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633547"/>
              </a:buClr>
              <a:buSzPts val="2400"/>
              <a:buNone/>
            </a:pPr>
            <a:r>
              <a:rPr lang="en-GB"/>
              <a:t>	This is an important topic, especially for Ukrainian and migrant women rebuilding careers after displacement, caregiving, or career gaps. Confidence loss is often not about competence, but about disrupted identity, unfamiliar systems, and language/cultural barriers.</a:t>
            </a:r>
            <a:endParaRPr/>
          </a:p>
          <a:p>
            <a:pPr marL="228600" lvl="0" indent="-228600" algn="l" rtl="0">
              <a:lnSpc>
                <a:spcPct val="103333"/>
              </a:lnSpc>
              <a:spcBef>
                <a:spcPts val="0"/>
              </a:spcBef>
              <a:spcAft>
                <a:spcPts val="0"/>
              </a:spcAft>
              <a:buClr>
                <a:srgbClr val="633547"/>
              </a:buClr>
              <a:buSzPts val="2400"/>
              <a:buNone/>
            </a:pPr>
            <a:endParaRPr/>
          </a:p>
          <a:p>
            <a:pPr marL="228600" lvl="0" indent="-228600" algn="l" rtl="0">
              <a:lnSpc>
                <a:spcPct val="103333"/>
              </a:lnSpc>
              <a:spcBef>
                <a:spcPts val="0"/>
              </a:spcBef>
              <a:spcAft>
                <a:spcPts val="0"/>
              </a:spcAft>
              <a:buClr>
                <a:srgbClr val="633547"/>
              </a:buClr>
              <a:buSzPts val="2400"/>
              <a:buNone/>
            </a:pPr>
            <a:r>
              <a:rPr lang="en-GB"/>
              <a:t>	Ask yourself the question, </a:t>
            </a:r>
            <a:endParaRPr/>
          </a:p>
          <a:p>
            <a:pPr marL="228600" lvl="0" indent="-228600" algn="l" rtl="0">
              <a:lnSpc>
                <a:spcPct val="103333"/>
              </a:lnSpc>
              <a:spcBef>
                <a:spcPts val="0"/>
              </a:spcBef>
              <a:spcAft>
                <a:spcPts val="0"/>
              </a:spcAft>
              <a:buClr>
                <a:srgbClr val="633547"/>
              </a:buClr>
              <a:buSzPts val="2400"/>
              <a:buNone/>
            </a:pPr>
            <a:r>
              <a:rPr lang="en-GB" i="1"/>
              <a:t>	“When did you last feel capable at work?” </a:t>
            </a:r>
            <a:endParaRPr/>
          </a:p>
          <a:p>
            <a:pPr marL="228600" lvl="0" indent="-228600" algn="l" rtl="0">
              <a:lnSpc>
                <a:spcPct val="103333"/>
              </a:lnSpc>
              <a:spcBef>
                <a:spcPts val="0"/>
              </a:spcBef>
              <a:spcAft>
                <a:spcPts val="0"/>
              </a:spcAft>
              <a:buClr>
                <a:srgbClr val="633547"/>
              </a:buClr>
              <a:buSzPts val="2400"/>
              <a:buNone/>
            </a:pPr>
            <a:r>
              <a:rPr lang="en-GB" i="1"/>
              <a:t>	</a:t>
            </a:r>
            <a:r>
              <a:rPr lang="en-GB"/>
              <a:t>(1 minute reflection, then share in pairs.)</a:t>
            </a:r>
            <a:endParaRPr/>
          </a:p>
          <a:p>
            <a:pPr marL="228600" lvl="0" indent="-228600" algn="l" rtl="0">
              <a:lnSpc>
                <a:spcPct val="103333"/>
              </a:lnSpc>
              <a:spcBef>
                <a:spcPts val="0"/>
              </a:spcBef>
              <a:spcAft>
                <a:spcPts val="0"/>
              </a:spcAft>
              <a:buClr>
                <a:srgbClr val="633547"/>
              </a:buClr>
              <a:buSzPts val="2400"/>
              <a:buNone/>
            </a:pPr>
            <a:endParaRPr/>
          </a:p>
          <a:p>
            <a:pPr marL="228600" lvl="0" indent="-228600" algn="l" rtl="0">
              <a:lnSpc>
                <a:spcPct val="103333"/>
              </a:lnSpc>
              <a:spcBef>
                <a:spcPts val="0"/>
              </a:spcBef>
              <a:spcAft>
                <a:spcPts val="0"/>
              </a:spcAft>
              <a:buClr>
                <a:srgbClr val="633547"/>
              </a:buClr>
              <a:buSzPts val="2400"/>
              <a:buNone/>
            </a:pPr>
            <a:r>
              <a:rPr lang="en-GB"/>
              <a:t>	Here are some practical confidence- building techniques to practice. </a:t>
            </a:r>
            <a:endParaRPr/>
          </a:p>
        </p:txBody>
      </p:sp>
      <p:sp>
        <p:nvSpPr>
          <p:cNvPr id="206" name="Google Shape;206;p7"/>
          <p:cNvSpPr/>
          <p:nvPr/>
        </p:nvSpPr>
        <p:spPr>
          <a:xfrm>
            <a:off x="0" y="969155"/>
            <a:ext cx="4277428"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Montserrat"/>
              <a:ea typeface="Montserrat"/>
              <a:cs typeface="Montserrat"/>
              <a:sym typeface="Montserrat"/>
            </a:endParaRPr>
          </a:p>
        </p:txBody>
      </p:sp>
      <p:sp>
        <p:nvSpPr>
          <p:cNvPr id="207" name="Google Shape;207;p7"/>
          <p:cNvSpPr txBox="1"/>
          <p:nvPr/>
        </p:nvSpPr>
        <p:spPr>
          <a:xfrm>
            <a:off x="264450" y="1021453"/>
            <a:ext cx="41017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rgbClr val="E36C34"/>
                </a:solidFill>
                <a:latin typeface="Calibri"/>
                <a:ea typeface="Calibri"/>
                <a:cs typeface="Calibri"/>
                <a:sym typeface="Calibri"/>
              </a:rPr>
              <a:t>Where to start?  </a:t>
            </a:r>
            <a:endParaRPr dirty="0"/>
          </a:p>
        </p:txBody>
      </p:sp>
      <p:sp>
        <p:nvSpPr>
          <p:cNvPr id="208" name="Google Shape;208;p7"/>
          <p:cNvSpPr txBox="1"/>
          <p:nvPr/>
        </p:nvSpPr>
        <p:spPr>
          <a:xfrm>
            <a:off x="81280" y="1893500"/>
            <a:ext cx="4388081" cy="42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dirty="0">
                <a:solidFill>
                  <a:schemeClr val="lt1"/>
                </a:solidFill>
              </a:rPr>
              <a:t>Success Stories</a:t>
            </a:r>
            <a:endParaRPr sz="2000" dirty="0">
              <a:solidFill>
                <a:schemeClr val="lt1"/>
              </a:solidFill>
            </a:endParaRPr>
          </a:p>
          <a:p>
            <a:pPr marL="0" lvl="0" indent="0" algn="ctr" rtl="0">
              <a:spcBef>
                <a:spcPts val="0"/>
              </a:spcBef>
              <a:spcAft>
                <a:spcPts val="0"/>
              </a:spcAft>
              <a:buNone/>
            </a:pPr>
            <a:r>
              <a:rPr lang="en-GB" sz="1600" dirty="0">
                <a:solidFill>
                  <a:schemeClr val="lt1"/>
                </a:solidFill>
              </a:rPr>
              <a:t>Ireland: </a:t>
            </a:r>
            <a:endParaRPr sz="1600" dirty="0">
              <a:solidFill>
                <a:schemeClr val="lt1"/>
              </a:solidFill>
            </a:endParaRPr>
          </a:p>
          <a:p>
            <a:pPr marL="0" lvl="0" indent="0" algn="ctr" rtl="0">
              <a:spcBef>
                <a:spcPts val="0"/>
              </a:spcBef>
              <a:spcAft>
                <a:spcPts val="0"/>
              </a:spcAft>
              <a:buNone/>
            </a:pPr>
            <a:r>
              <a:rPr lang="en-GB" u="sng" dirty="0">
                <a:solidFill>
                  <a:schemeClr val="dk2"/>
                </a:solidFill>
                <a:hlinkClick r:id="rId3">
                  <a:extLst>
                    <a:ext uri="{A12FA001-AC4F-418D-AE19-62706E023703}">
                      <ahyp:hlinkClr xmlns:ahyp="http://schemas.microsoft.com/office/drawing/2018/hyperlinkcolor" val="tx"/>
                    </a:ext>
                  </a:extLst>
                </a:hlinkClick>
              </a:rPr>
              <a:t>MI-WOW Success Stories | New Communities Partnership</a:t>
            </a:r>
            <a:endParaRPr sz="1600" dirty="0">
              <a:solidFill>
                <a:schemeClr val="dk2"/>
              </a:solidFill>
            </a:endParaRPr>
          </a:p>
          <a:p>
            <a:pPr marL="0" lvl="0" indent="0" algn="ctr" rtl="0">
              <a:spcBef>
                <a:spcPts val="0"/>
              </a:spcBef>
              <a:spcAft>
                <a:spcPts val="0"/>
              </a:spcAft>
              <a:buNone/>
            </a:pPr>
            <a:endParaRPr sz="1600" dirty="0">
              <a:solidFill>
                <a:schemeClr val="dk2"/>
              </a:solidFill>
            </a:endParaRPr>
          </a:p>
          <a:p>
            <a:pPr marL="0" lvl="0" indent="0" algn="ctr" rtl="0">
              <a:spcBef>
                <a:spcPts val="0"/>
              </a:spcBef>
              <a:spcAft>
                <a:spcPts val="0"/>
              </a:spcAft>
              <a:buNone/>
            </a:pPr>
            <a:r>
              <a:rPr lang="en-GB" sz="1600" dirty="0">
                <a:solidFill>
                  <a:schemeClr val="dk2"/>
                </a:solidFill>
              </a:rPr>
              <a:t>Germany: </a:t>
            </a:r>
            <a:endParaRPr sz="1600" dirty="0">
              <a:solidFill>
                <a:schemeClr val="dk2"/>
              </a:solidFill>
            </a:endParaRPr>
          </a:p>
          <a:p>
            <a:pPr marL="0" lvl="0" indent="0" algn="ctr" rtl="0">
              <a:spcBef>
                <a:spcPts val="0"/>
              </a:spcBef>
              <a:spcAft>
                <a:spcPts val="0"/>
              </a:spcAft>
              <a:buNone/>
            </a:pPr>
            <a:r>
              <a:rPr lang="en-GB" u="sng" dirty="0">
                <a:solidFill>
                  <a:schemeClr val="dk2"/>
                </a:solidFill>
                <a:hlinkClick r:id="rId4">
                  <a:extLst>
                    <a:ext uri="{A12FA001-AC4F-418D-AE19-62706E023703}">
                      <ahyp:hlinkClr xmlns:ahyp="http://schemas.microsoft.com/office/drawing/2018/hyperlinkcolor" val="tx"/>
                    </a:ext>
                  </a:extLst>
                </a:hlinkClick>
              </a:rPr>
              <a:t>Empowering Journeys: Success Stories of Migrant Women in Germany</a:t>
            </a:r>
            <a:endParaRPr sz="1600" dirty="0">
              <a:solidFill>
                <a:schemeClr val="dk2"/>
              </a:solidFill>
            </a:endParaRPr>
          </a:p>
          <a:p>
            <a:pPr marL="0" lvl="0" indent="0" algn="ctr" rtl="0">
              <a:spcBef>
                <a:spcPts val="0"/>
              </a:spcBef>
              <a:spcAft>
                <a:spcPts val="0"/>
              </a:spcAft>
              <a:buNone/>
            </a:pPr>
            <a:endParaRPr sz="1600" dirty="0">
              <a:solidFill>
                <a:schemeClr val="dk2"/>
              </a:solidFill>
            </a:endParaRPr>
          </a:p>
          <a:p>
            <a:pPr marL="0" lvl="0" indent="0" algn="ctr" rtl="0">
              <a:spcBef>
                <a:spcPts val="0"/>
              </a:spcBef>
              <a:spcAft>
                <a:spcPts val="0"/>
              </a:spcAft>
              <a:buNone/>
            </a:pPr>
            <a:r>
              <a:rPr lang="en-GB" sz="1600" dirty="0">
                <a:solidFill>
                  <a:schemeClr val="dk2"/>
                </a:solidFill>
              </a:rPr>
              <a:t>Poland: </a:t>
            </a:r>
            <a:endParaRPr sz="1600" dirty="0">
              <a:solidFill>
                <a:schemeClr val="dk2"/>
              </a:solidFill>
            </a:endParaRPr>
          </a:p>
          <a:p>
            <a:pPr marL="0" lvl="0" indent="0" algn="ctr" rtl="0">
              <a:spcBef>
                <a:spcPts val="0"/>
              </a:spcBef>
              <a:spcAft>
                <a:spcPts val="0"/>
              </a:spcAft>
              <a:buNone/>
            </a:pPr>
            <a:r>
              <a:rPr lang="en-GB" u="sng" dirty="0">
                <a:solidFill>
                  <a:schemeClr val="dk2"/>
                </a:solidFill>
                <a:hlinkClick r:id="rId5">
                  <a:extLst>
                    <a:ext uri="{A12FA001-AC4F-418D-AE19-62706E023703}">
                      <ahyp:hlinkClr xmlns:ahyp="http://schemas.microsoft.com/office/drawing/2018/hyperlinkcolor" val="tx"/>
                    </a:ext>
                  </a:extLst>
                </a:hlinkClick>
              </a:rPr>
              <a:t>One Woman’s Mission Turns Compassion Into Action for Migrants in Poland | IOM Storyteller</a:t>
            </a:r>
            <a:endParaRPr sz="1600" dirty="0">
              <a:solidFill>
                <a:schemeClr val="dk2"/>
              </a:solidFill>
            </a:endParaRPr>
          </a:p>
          <a:p>
            <a:pPr marL="0" lvl="0" indent="0" algn="ctr" rtl="0">
              <a:spcBef>
                <a:spcPts val="0"/>
              </a:spcBef>
              <a:spcAft>
                <a:spcPts val="0"/>
              </a:spcAft>
              <a:buNone/>
            </a:pPr>
            <a:endParaRPr sz="1600" dirty="0">
              <a:solidFill>
                <a:schemeClr val="dk2"/>
              </a:solidFill>
            </a:endParaRPr>
          </a:p>
          <a:p>
            <a:pPr marL="0" lvl="0" indent="0" algn="ctr" rtl="0">
              <a:spcBef>
                <a:spcPts val="0"/>
              </a:spcBef>
              <a:spcAft>
                <a:spcPts val="0"/>
              </a:spcAft>
              <a:buNone/>
            </a:pPr>
            <a:r>
              <a:rPr lang="en-GB" sz="1600" dirty="0">
                <a:solidFill>
                  <a:schemeClr val="dk2"/>
                </a:solidFill>
              </a:rPr>
              <a:t>Spain: </a:t>
            </a:r>
            <a:endParaRPr sz="1600" dirty="0">
              <a:solidFill>
                <a:schemeClr val="dk2"/>
              </a:solidFill>
            </a:endParaRPr>
          </a:p>
          <a:p>
            <a:pPr marL="0" lvl="0" indent="0" algn="ctr" rtl="0">
              <a:spcBef>
                <a:spcPts val="0"/>
              </a:spcBef>
              <a:spcAft>
                <a:spcPts val="0"/>
              </a:spcAft>
              <a:buNone/>
            </a:pPr>
            <a:r>
              <a:rPr lang="en-GB" u="sng" dirty="0">
                <a:solidFill>
                  <a:schemeClr val="dk2"/>
                </a:solidFill>
                <a:hlinkClick r:id="rId6">
                  <a:extLst>
                    <a:ext uri="{A12FA001-AC4F-418D-AE19-62706E023703}">
                      <ahyp:hlinkClr xmlns:ahyp="http://schemas.microsoft.com/office/drawing/2018/hyperlinkcolor" val="tx"/>
                    </a:ext>
                  </a:extLst>
                </a:hlinkClick>
              </a:rPr>
              <a:t>WAFIRA project in Spain - Migration and Home Affairs - European Commission</a:t>
            </a:r>
            <a:endParaRPr sz="1600" dirty="0">
              <a:solidFill>
                <a:schemeClr val="dk2"/>
              </a:solidFill>
            </a:endParaRPr>
          </a:p>
          <a:p>
            <a:pPr marL="0" lvl="0" indent="0" algn="ctr" rtl="0">
              <a:spcBef>
                <a:spcPts val="0"/>
              </a:spcBef>
              <a:spcAft>
                <a:spcPts val="0"/>
              </a:spcAft>
              <a:buNone/>
            </a:pPr>
            <a:endParaRPr sz="1600" dirty="0">
              <a:solidFill>
                <a:schemeClr val="dk2"/>
              </a:solidFill>
            </a:endParaRPr>
          </a:p>
          <a:p>
            <a:pPr marL="0" lvl="0" indent="0" algn="ctr" rtl="0">
              <a:spcBef>
                <a:spcPts val="0"/>
              </a:spcBef>
              <a:spcAft>
                <a:spcPts val="0"/>
              </a:spcAft>
              <a:buNone/>
            </a:pPr>
            <a:r>
              <a:rPr lang="en-GB" sz="1600" dirty="0">
                <a:solidFill>
                  <a:schemeClr val="dk2"/>
                </a:solidFill>
              </a:rPr>
              <a:t>Sweden: </a:t>
            </a:r>
            <a:endParaRPr sz="1600" dirty="0">
              <a:solidFill>
                <a:schemeClr val="dk2"/>
              </a:solidFill>
            </a:endParaRPr>
          </a:p>
          <a:p>
            <a:pPr marL="0" lvl="0" indent="0" algn="ctr" rtl="0">
              <a:spcBef>
                <a:spcPts val="0"/>
              </a:spcBef>
              <a:spcAft>
                <a:spcPts val="0"/>
              </a:spcAft>
              <a:buNone/>
            </a:pPr>
            <a:r>
              <a:rPr lang="en-GB" u="sng" dirty="0">
                <a:solidFill>
                  <a:schemeClr val="dk2"/>
                </a:solidFill>
                <a:hlinkClick r:id="rId7">
                  <a:extLst>
                    <a:ext uri="{A12FA001-AC4F-418D-AE19-62706E023703}">
                      <ahyp:hlinkClr xmlns:ahyp="http://schemas.microsoft.com/office/drawing/2018/hyperlinkcolor" val="tx"/>
                    </a:ext>
                  </a:extLst>
                </a:hlinkClick>
              </a:rPr>
              <a:t>Work and refugee integration in Sweden - Forced Migration Review</a:t>
            </a:r>
            <a:endParaRPr sz="1600" dirty="0">
              <a:solidFill>
                <a:schemeClr val="dk2"/>
              </a:solidFill>
            </a:endParaRPr>
          </a:p>
          <a:p>
            <a:pPr marL="0" lvl="0" indent="0" algn="ctr" rtl="0">
              <a:spcBef>
                <a:spcPts val="0"/>
              </a:spcBef>
              <a:spcAft>
                <a:spcPts val="0"/>
              </a:spcAft>
              <a:buNone/>
            </a:pPr>
            <a:endParaRPr sz="1600" dirty="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36C34"/>
              </a:buClr>
              <a:buSzPts val="2400"/>
              <a:buNone/>
            </a:pPr>
            <a:r>
              <a:rPr lang="en-GB"/>
              <a:t>Body Confidence – Power Posture</a:t>
            </a:r>
            <a:endParaRPr/>
          </a:p>
        </p:txBody>
      </p:sp>
      <p:sp>
        <p:nvSpPr>
          <p:cNvPr id="214" name="Google Shape;214;p8"/>
          <p:cNvSpPr txBox="1">
            <a:spLocks noGrp="1"/>
          </p:cNvSpPr>
          <p:nvPr>
            <p:ph type="body" idx="2"/>
          </p:nvPr>
        </p:nvSpPr>
        <p:spPr>
          <a:xfrm>
            <a:off x="4783676" y="1233156"/>
            <a:ext cx="6553234" cy="99938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633547"/>
              </a:buClr>
              <a:buSzPts val="2200"/>
              <a:buFont typeface="Arial"/>
              <a:buChar char="•"/>
            </a:pPr>
            <a:r>
              <a:rPr lang="en-GB"/>
              <a:t>Stand upright, shoulders open, feet grounded.</a:t>
            </a:r>
            <a:endParaRPr/>
          </a:p>
          <a:p>
            <a:pPr marL="342900" lvl="0" indent="-342900" algn="l" rtl="0">
              <a:lnSpc>
                <a:spcPct val="100000"/>
              </a:lnSpc>
              <a:spcBef>
                <a:spcPts val="0"/>
              </a:spcBef>
              <a:spcAft>
                <a:spcPts val="0"/>
              </a:spcAft>
              <a:buClr>
                <a:srgbClr val="633547"/>
              </a:buClr>
              <a:buSzPts val="2200"/>
              <a:buFont typeface="Arial"/>
              <a:buChar char="•"/>
            </a:pPr>
            <a:r>
              <a:rPr lang="en-GB"/>
              <a:t>Breathe deeply for 2 minutes.</a:t>
            </a:r>
            <a:endParaRPr/>
          </a:p>
          <a:p>
            <a:pPr marL="342900" lvl="0" indent="-342900" algn="l" rtl="0">
              <a:lnSpc>
                <a:spcPct val="100000"/>
              </a:lnSpc>
              <a:spcBef>
                <a:spcPts val="0"/>
              </a:spcBef>
              <a:spcAft>
                <a:spcPts val="0"/>
              </a:spcAft>
              <a:buClr>
                <a:srgbClr val="633547"/>
              </a:buClr>
              <a:buSzPts val="2200"/>
              <a:buFont typeface="Arial"/>
              <a:buChar char="•"/>
            </a:pPr>
            <a:r>
              <a:rPr lang="en-GB"/>
              <a:t>Practice introducing yourself slowly and clearly.</a:t>
            </a:r>
            <a:endParaRPr/>
          </a:p>
        </p:txBody>
      </p:sp>
      <p:sp>
        <p:nvSpPr>
          <p:cNvPr id="215" name="Google Shape;215;p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GB"/>
              <a:t>01</a:t>
            </a:r>
            <a:endParaRPr/>
          </a:p>
        </p:txBody>
      </p:sp>
      <p:sp>
        <p:nvSpPr>
          <p:cNvPr id="216" name="Google Shape;216;p8"/>
          <p:cNvSpPr txBox="1">
            <a:spLocks noGrp="1"/>
          </p:cNvSpPr>
          <p:nvPr>
            <p:ph type="body" idx="4"/>
          </p:nvPr>
        </p:nvSpPr>
        <p:spPr>
          <a:xfrm>
            <a:off x="4907571" y="251371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36C34"/>
              </a:buClr>
              <a:buSzPts val="2400"/>
              <a:buNone/>
            </a:pPr>
            <a:r>
              <a:rPr lang="en-GB"/>
              <a:t>My Professional Identity</a:t>
            </a:r>
            <a:endParaRPr/>
          </a:p>
          <a:p>
            <a:pPr marL="0" lvl="0" indent="0" algn="l" rtl="0">
              <a:lnSpc>
                <a:spcPct val="100000"/>
              </a:lnSpc>
              <a:spcBef>
                <a:spcPts val="0"/>
              </a:spcBef>
              <a:spcAft>
                <a:spcPts val="0"/>
              </a:spcAft>
              <a:buClr>
                <a:srgbClr val="E36C34"/>
              </a:buClr>
              <a:buSzPts val="2400"/>
              <a:buNone/>
            </a:pPr>
            <a:endParaRPr/>
          </a:p>
        </p:txBody>
      </p:sp>
      <p:sp>
        <p:nvSpPr>
          <p:cNvPr id="217" name="Google Shape;217;p8"/>
          <p:cNvSpPr txBox="1">
            <a:spLocks noGrp="1"/>
          </p:cNvSpPr>
          <p:nvPr>
            <p:ph type="body" idx="5"/>
          </p:nvPr>
        </p:nvSpPr>
        <p:spPr>
          <a:xfrm>
            <a:off x="4783676" y="2929308"/>
            <a:ext cx="6858047" cy="99938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633547"/>
              </a:buClr>
              <a:buSzPts val="2200"/>
              <a:buFont typeface="Arial"/>
              <a:buChar char="•"/>
            </a:pPr>
            <a:r>
              <a:rPr lang="en-GB"/>
              <a:t>List 5 skills from previous roles, 3 strengths &amp; 3 life skills gained from migration </a:t>
            </a:r>
            <a:endParaRPr/>
          </a:p>
          <a:p>
            <a:pPr marL="342900" lvl="0" indent="-342900" algn="l" rtl="0">
              <a:lnSpc>
                <a:spcPct val="100000"/>
              </a:lnSpc>
              <a:spcBef>
                <a:spcPts val="0"/>
              </a:spcBef>
              <a:spcAft>
                <a:spcPts val="0"/>
              </a:spcAft>
              <a:buClr>
                <a:srgbClr val="633547"/>
              </a:buClr>
              <a:buSzPts val="2200"/>
              <a:buFont typeface="Arial"/>
              <a:buChar char="•"/>
            </a:pPr>
            <a:r>
              <a:rPr lang="en-GB"/>
              <a:t>Write, I am statements e.g. I am punctual and efficient. </a:t>
            </a:r>
            <a:endParaRPr/>
          </a:p>
        </p:txBody>
      </p:sp>
      <p:sp>
        <p:nvSpPr>
          <p:cNvPr id="218" name="Google Shape;218;p8"/>
          <p:cNvSpPr txBox="1">
            <a:spLocks noGrp="1"/>
          </p:cNvSpPr>
          <p:nvPr>
            <p:ph type="body" idx="6"/>
          </p:nvPr>
        </p:nvSpPr>
        <p:spPr>
          <a:xfrm>
            <a:off x="4863740" y="4464125"/>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36C34"/>
              </a:buClr>
              <a:buSzPts val="2400"/>
              <a:buNone/>
            </a:pPr>
            <a:r>
              <a:rPr lang="en-GB"/>
              <a:t>Turn your Gap into Growth</a:t>
            </a:r>
            <a:endParaRPr/>
          </a:p>
          <a:p>
            <a:pPr marL="0" lvl="0" indent="0" algn="l" rtl="0">
              <a:lnSpc>
                <a:spcPct val="100000"/>
              </a:lnSpc>
              <a:spcBef>
                <a:spcPts val="0"/>
              </a:spcBef>
              <a:spcAft>
                <a:spcPts val="0"/>
              </a:spcAft>
              <a:buClr>
                <a:srgbClr val="E36C34"/>
              </a:buClr>
              <a:buSzPts val="2400"/>
              <a:buNone/>
            </a:pPr>
            <a:endParaRPr/>
          </a:p>
        </p:txBody>
      </p:sp>
      <p:sp>
        <p:nvSpPr>
          <p:cNvPr id="219" name="Google Shape;219;p8"/>
          <p:cNvSpPr txBox="1">
            <a:spLocks noGrp="1"/>
          </p:cNvSpPr>
          <p:nvPr>
            <p:ph type="body" idx="7"/>
          </p:nvPr>
        </p:nvSpPr>
        <p:spPr>
          <a:xfrm>
            <a:off x="4876014" y="4856693"/>
            <a:ext cx="6673656" cy="108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633547"/>
              </a:buClr>
              <a:buSzPts val="2200"/>
              <a:buFont typeface="Arial"/>
              <a:buChar char="•"/>
            </a:pPr>
            <a:r>
              <a:rPr lang="en-GB"/>
              <a:t>Write your ‘gap story’: “I supported my family’s transition and managed our finances.” “I learned…X” </a:t>
            </a:r>
            <a:endParaRPr/>
          </a:p>
          <a:p>
            <a:pPr marL="342900" lvl="0" indent="-342900" algn="l" rtl="0">
              <a:lnSpc>
                <a:spcPct val="100000"/>
              </a:lnSpc>
              <a:spcBef>
                <a:spcPts val="0"/>
              </a:spcBef>
              <a:spcAft>
                <a:spcPts val="0"/>
              </a:spcAft>
              <a:buClr>
                <a:srgbClr val="633547"/>
              </a:buClr>
              <a:buSzPts val="2200"/>
              <a:buFont typeface="Arial"/>
              <a:buChar char="•"/>
            </a:pPr>
            <a:r>
              <a:rPr lang="en-GB"/>
              <a:t>Practice saying it out loud to a small group</a:t>
            </a:r>
            <a:endParaRPr/>
          </a:p>
          <a:p>
            <a:pPr marL="342900" lvl="0" indent="-342900" algn="l" rtl="0">
              <a:lnSpc>
                <a:spcPct val="100000"/>
              </a:lnSpc>
              <a:spcBef>
                <a:spcPts val="0"/>
              </a:spcBef>
              <a:spcAft>
                <a:spcPts val="0"/>
              </a:spcAft>
              <a:buClr>
                <a:srgbClr val="633547"/>
              </a:buClr>
              <a:buSzPts val="2200"/>
              <a:buFont typeface="Arial"/>
              <a:buChar char="•"/>
            </a:pPr>
            <a:r>
              <a:rPr lang="en-GB"/>
              <a:t>Be open to supportive feedback </a:t>
            </a:r>
            <a:endParaRPr/>
          </a:p>
        </p:txBody>
      </p:sp>
      <p:sp>
        <p:nvSpPr>
          <p:cNvPr id="220" name="Google Shape;220;p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GB"/>
              <a:t>02</a:t>
            </a:r>
            <a:endParaRPr/>
          </a:p>
        </p:txBody>
      </p:sp>
      <p:sp>
        <p:nvSpPr>
          <p:cNvPr id="221" name="Google Shape;221;p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GB"/>
              <a:t>03</a:t>
            </a:r>
            <a:endParaRPr/>
          </a:p>
        </p:txBody>
      </p:sp>
      <p:sp>
        <p:nvSpPr>
          <p:cNvPr id="222" name="Google Shape;222;p8"/>
          <p:cNvSpPr/>
          <p:nvPr/>
        </p:nvSpPr>
        <p:spPr>
          <a:xfrm>
            <a:off x="4013527" y="2336218"/>
            <a:ext cx="7452000" cy="30761"/>
          </a:xfrm>
          <a:prstGeom prst="rect">
            <a:avLst/>
          </a:prstGeom>
          <a:solidFill>
            <a:srgbClr val="E1A4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223" name="Google Shape;223;p8"/>
          <p:cNvSpPr/>
          <p:nvPr/>
        </p:nvSpPr>
        <p:spPr>
          <a:xfrm>
            <a:off x="3880331" y="4245771"/>
            <a:ext cx="7452000" cy="30761"/>
          </a:xfrm>
          <a:prstGeom prst="rect">
            <a:avLst/>
          </a:prstGeom>
          <a:solidFill>
            <a:srgbClr val="E1A4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pic>
        <p:nvPicPr>
          <p:cNvPr id="224" name="Google Shape;224;p8"/>
          <p:cNvPicPr preferRelativeResize="0">
            <a:picLocks noGrp="1"/>
          </p:cNvPicPr>
          <p:nvPr>
            <p:ph type="pic" idx="8"/>
          </p:nvPr>
        </p:nvPicPr>
        <p:blipFill rotWithShape="1">
          <a:blip r:embed="rId3">
            <a:alphaModFix/>
          </a:blip>
          <a:srcRect l="32646" r="32646"/>
          <a:stretch/>
        </p:blipFill>
        <p:spPr>
          <a:xfrm>
            <a:off x="0" y="0"/>
            <a:ext cx="3570477" cy="6858000"/>
          </a:xfrm>
          <a:prstGeom prst="rect">
            <a:avLst/>
          </a:prstGeom>
          <a:solidFill>
            <a:srgbClr val="D8D8D8"/>
          </a:solid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3440</Words>
  <Application>Microsoft Office PowerPoint</Application>
  <PresentationFormat>Widescreen</PresentationFormat>
  <Paragraphs>374</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Noto Sans Symbols</vt:lpstr>
      <vt:lpstr>Calibri</vt:lpstr>
      <vt:lpstr>Montserrat Light</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Sanja Ivandic</cp:lastModifiedBy>
  <cp:revision>10</cp:revision>
  <dcterms:created xsi:type="dcterms:W3CDTF">2020-10-14T13:32:04Z</dcterms:created>
  <dcterms:modified xsi:type="dcterms:W3CDTF">2026-04-26T17:31:06Z</dcterms:modified>
</cp:coreProperties>
</file>