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y="6858000" cx="12192000"/>
  <p:notesSz cx="6858000" cy="9144000"/>
  <p:embeddedFontLst>
    <p:embeddedFont>
      <p:font typeface="Montserrat"/>
      <p:regular r:id="rId47"/>
      <p:bold r:id="rId48"/>
      <p:italic r:id="rId49"/>
      <p:boldItalic r:id="rId50"/>
    </p:embeddedFont>
    <p:embeddedFont>
      <p:font typeface="Montserrat Light"/>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5" roundtripDataSignature="AMtx7mjzEtYsJxRsDlGrnKrM+xCfgzB/u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0" name="Dorota Swieck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271DE4E-CEA3-4C91-B07C-4493AA029FA9}">
  <a:tblStyle styleId="{C271DE4E-CEA3-4C91-B07C-4493AA029FA9}"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font" Target="fonts/Montserrat-bold.fntdata"/><Relationship Id="rId47" Type="http://schemas.openxmlformats.org/officeDocument/2006/relationships/font" Target="fonts/Montserrat-regular.fntdata"/><Relationship Id="rId49" Type="http://schemas.openxmlformats.org/officeDocument/2006/relationships/font" Target="fonts/Montserrat-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MontserratLight-regular.fntdata"/><Relationship Id="rId50" Type="http://schemas.openxmlformats.org/officeDocument/2006/relationships/font" Target="fonts/Montserrat-boldItalic.fntdata"/><Relationship Id="rId53" Type="http://schemas.openxmlformats.org/officeDocument/2006/relationships/font" Target="fonts/MontserratLight-italic.fntdata"/><Relationship Id="rId52" Type="http://schemas.openxmlformats.org/officeDocument/2006/relationships/font" Target="fonts/MontserratLight-bold.fntdata"/><Relationship Id="rId11" Type="http://schemas.openxmlformats.org/officeDocument/2006/relationships/slide" Target="slides/slide4.xml"/><Relationship Id="rId55" Type="http://customschemas.google.com/relationships/presentationmetadata" Target="metadata"/><Relationship Id="rId10" Type="http://schemas.openxmlformats.org/officeDocument/2006/relationships/slide" Target="slides/slide3.xml"/><Relationship Id="rId54" Type="http://schemas.openxmlformats.org/officeDocument/2006/relationships/font" Target="fonts/MontserratLight-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3-26T08:55:54.913">
    <p:pos x="6000" y="0"/>
    <p:text>Good use of EU framework. To improve usability, consider adding a short instruction for participants (e.g. “Which of these do you already use?”) to activate engagement.</p:text>
    <p:extLst>
      <p:ext uri="{C676402C-5697-4E1C-873F-D02D1690AC5C}">
        <p15:threadingInfo timeZoneBias="0"/>
      </p:ext>
      <p:ext uri="http://customooxmlschemas.google.com/">
        <go:slidesCustomData xmlns:go="http://customooxmlschemas.google.com/" commentPostId="AAAB2i9bYI0"/>
      </p:ext>
    </p:extLs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6-03-26T09:31:15.119">
    <p:pos x="6000" y="0"/>
    <p:text>Overall, this is a very strong and well-developed module. For final alignment with WP3 pls make these changes as added in comments and clean/add speaker's notes everywhere so it's ready to use for all. These adjustments will significantly improve usability in a workshop setting.</p:text>
    <p:extLst>
      <p:ext uri="{C676402C-5697-4E1C-873F-D02D1690AC5C}">
        <p15:threadingInfo timeZoneBias="0"/>
      </p:ext>
      <p:ext uri="http://customooxmlschemas.google.com/">
        <go:slidesCustomData xmlns:go="http://customooxmlschemas.google.com/" commentPostId="AAAB2jVTsLo"/>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6-03-26T08:56:45.262">
    <p:pos x="6000" y="0"/>
    <p:text>Clear structure. You could simplify by reducing examples per level and focusing on those most relevant for participants’ profiles.</p:text>
    <p:extLst>
      <p:ext uri="{C676402C-5697-4E1C-873F-D02D1690AC5C}">
        <p15:threadingInfo timeZoneBias="0"/>
      </p:ext>
      <p:ext uri="http://customooxmlschemas.google.com/">
        <go:slidesCustomData xmlns:go="http://customooxmlschemas.google.com/" commentPostId="AAAB2i9bYI4"/>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6-03-26T08:58:12.572">
    <p:pos x="6000" y="0"/>
    <p:text>Important content, but slightly abstract. Suggest adding 1–2 concrete examples (e.g. from admin, healthcare, IT) to increase relevance.</p:text>
    <p:extLst>
      <p:ext uri="{C676402C-5697-4E1C-873F-D02D1690AC5C}">
        <p15:threadingInfo timeZoneBias="0"/>
      </p:ext>
      <p:ext uri="http://customooxmlschemas.google.com/">
        <go:slidesCustomData xmlns:go="http://customooxmlschemas.google.com/" commentPostId="AAAB2i9bYJA"/>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6-03-26T08:58:49.356">
    <p:pos x="6000" y="0"/>
    <p:text>Strong exercise. You could strengthen it by adding a follow-up question: “How can you present this in your CV?” to connect directly to employability.</p:text>
    <p:extLst>
      <p:ext uri="{C676402C-5697-4E1C-873F-D02D1690AC5C}">
        <p15:threadingInfo timeZoneBias="0"/>
      </p:ext>
      <p:ext uri="http://customooxmlschemas.google.com/">
        <go:slidesCustomData xmlns:go="http://customooxmlschemas.google.com/" commentPostId="AAAB2jGmiPA"/>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6-03-26T09:01:39.718">
    <p:pos x="6000" y="0"/>
    <p:text>Very valuable section! Consider adding a concrete example/ examples or a mini case study.</p:text>
    <p:extLst>
      <p:ext uri="{C676402C-5697-4E1C-873F-D02D1690AC5C}">
        <p15:threadingInfo timeZoneBias="0"/>
      </p:ext>
      <p:ext uri="http://customooxmlschemas.google.com/">
        <go:slidesCustomData xmlns:go="http://customooxmlschemas.google.com/" commentPostId="AAAB2jGmiPE"/>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6-03-26T09:03:33.231">
    <p:pos x="6000" y="0"/>
    <p:text>Good and practical. For better usability, consider adding icons or grouping (EU / national / online platforms)</p:text>
    <p:extLst>
      <p:ext uri="{C676402C-5697-4E1C-873F-D02D1690AC5C}">
        <p15:threadingInfo timeZoneBias="0"/>
      </p:ext>
      <p:ext uri="http://customooxmlschemas.google.com/">
        <go:slidesCustomData xmlns:go="http://customooxmlschemas.google.com/" commentPostId="AAAB2jGmiPI"/>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6-03-26T09:13:04.660">
    <p:pos x="6000" y="0"/>
    <p:text>Excellent example. You could strengthen it by inviting participants to create their own “before/after” version (short exercise).</p:text>
    <p:extLst>
      <p:ext uri="{C676402C-5697-4E1C-873F-D02D1690AC5C}">
        <p15:threadingInfo timeZoneBias="0"/>
      </p:ext>
      <p:ext uri="http://customooxmlschemas.google.com/">
        <go:slidesCustomData xmlns:go="http://customooxmlschemas.google.com/" commentPostId="AAAB2idKgvE"/>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6-03-26T09:21:06.453">
    <p:pos x="6000" y="0"/>
    <p:text>Strong and empowering messages here, great :)</p:text>
    <p:extLst>
      <p:ext uri="{C676402C-5697-4E1C-873F-D02D1690AC5C}">
        <p15:threadingInfo timeZoneBias="0"/>
      </p:ext>
      <p:ext uri="http://customooxmlschemas.google.com/">
        <go:slidesCustomData xmlns:go="http://customooxmlschemas.google.com/" commentPostId="AAAB2idKgvU"/>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6-03-26T09:21:32.272">
    <p:pos x="6000" y="0"/>
    <p:text>Very good framing. This is highly relevant and motivating for participants!</p:text>
    <p:extLst>
      <p:ext uri="{C676402C-5697-4E1C-873F-D02D1690AC5C}">
        <p15:threadingInfo timeZoneBias="0"/>
      </p:ext>
      <p:ext uri="http://customooxmlschemas.google.com/">
        <go:slidesCustomData xmlns:go="http://customooxmlschemas.google.com/" commentPostId="AAAB2idKgv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c6fa7fc315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3c6fa7fc315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g3c6fa7fc315_0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86a5ab97a1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386a5ab97a1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latin typeface="Arial"/>
                <a:ea typeface="Arial"/>
                <a:cs typeface="Arial"/>
                <a:sym typeface="Arial"/>
              </a:rPr>
              <a:t>The EU Digital Competence Framework, or DigComp, provides a structured way of thinking about digital skills across Europe.</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It identifies five key areas:</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Information and data literacy – finding, evaluating, and using digital information effectively.</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Communication and collaboration – interacting through digital channels, managing online teamwork, and engaging in professional networks.</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Digital content creation – producing or editing digital content, including documents, presentations, and multimedia.</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Safety – understanding cybersecurity, data protection, and responsible digital behaviour.</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Problem solving – using digital tools to address challenges, troubleshoot, and innovate.</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Most professionals already operate within these areas, often without explicitly naming them. Recognising these competencies helps identify skills gaps, guide targeted upskilling, and demonstrate capability in a structured way that is increasingly valued by employers.</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Importantly, in the context of the Twin Transition — Europe’s green and digital transformation — these competencies are no longer optional. They underpin the digital capability that supports sustainability reporting, process automation, energy management, and compliance with evolving regulations. In short, DigComp provides the digital foundation that complements green skills across all sectors.</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European Commission Joint Research Centre (2022) DigComp 2.2: The Digital Competence Framework for Citizens. Luxembourg: Publications Office of the European Union.</a:t>
            </a:r>
            <a:endParaRPr sz="1100">
              <a:latin typeface="Arial"/>
              <a:ea typeface="Arial"/>
              <a:cs typeface="Arial"/>
              <a:sym typeface="Arial"/>
            </a:endParaRPr>
          </a:p>
        </p:txBody>
      </p:sp>
      <p:sp>
        <p:nvSpPr>
          <p:cNvPr id="390" name="Google Shape;390;g386a5ab97a1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86a5ab97a1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1400"/>
              <a:buNone/>
            </a:pPr>
            <a:r>
              <a:rPr lang="en-US" sz="1100">
                <a:latin typeface="Arial"/>
                <a:ea typeface="Arial"/>
                <a:cs typeface="Arial"/>
                <a:sym typeface="Arial"/>
              </a:rPr>
              <a:t>Digital skills in the labour market can be broadly categorised into three levels:</a:t>
            </a:r>
            <a:endParaRPr sz="1100">
              <a:latin typeface="Arial"/>
              <a:ea typeface="Arial"/>
              <a:cs typeface="Arial"/>
              <a:sym typeface="Arial"/>
            </a:endParaRPr>
          </a:p>
          <a:p>
            <a:pPr indent="0" lvl="0" marL="0" rtl="0" algn="l">
              <a:lnSpc>
                <a:spcPct val="115000"/>
              </a:lnSpc>
              <a:spcBef>
                <a:spcPts val="1200"/>
              </a:spcBef>
              <a:spcAft>
                <a:spcPts val="0"/>
              </a:spcAft>
              <a:buSzPts val="1400"/>
              <a:buNone/>
            </a:pPr>
            <a:r>
              <a:rPr lang="en-US" sz="1100">
                <a:latin typeface="Arial"/>
                <a:ea typeface="Arial"/>
                <a:cs typeface="Arial"/>
                <a:sym typeface="Arial"/>
              </a:rPr>
              <a:t>Foundational skills – These include everyday digital competencies such as using online collaboration tools, managing digital documents, and handling information efficiently. They form the baseline for all professional roles.</a:t>
            </a:r>
            <a:endParaRPr sz="1100">
              <a:latin typeface="Arial"/>
              <a:ea typeface="Arial"/>
              <a:cs typeface="Arial"/>
              <a:sym typeface="Arial"/>
            </a:endParaRPr>
          </a:p>
          <a:p>
            <a:pPr indent="0" lvl="0" marL="0" rtl="0" algn="l">
              <a:lnSpc>
                <a:spcPct val="115000"/>
              </a:lnSpc>
              <a:spcBef>
                <a:spcPts val="1200"/>
              </a:spcBef>
              <a:spcAft>
                <a:spcPts val="0"/>
              </a:spcAft>
              <a:buSzPts val="1400"/>
              <a:buNone/>
            </a:pPr>
            <a:r>
              <a:rPr lang="en-US" sz="1100">
                <a:latin typeface="Arial"/>
                <a:ea typeface="Arial"/>
                <a:cs typeface="Arial"/>
                <a:sym typeface="Arial"/>
              </a:rPr>
              <a:t>Applied skills – These are more specialised and often used in professional or managerial contexts. Examples include working with CRM systems, performing data analysis, using ERP systems, and optimising digital workflows. Highly educated migrant professionals often fall into this category, bringing transferable skills from previous roles while adapting to local systems and processes.</a:t>
            </a:r>
            <a:endParaRPr sz="1100">
              <a:latin typeface="Arial"/>
              <a:ea typeface="Arial"/>
              <a:cs typeface="Arial"/>
              <a:sym typeface="Arial"/>
            </a:endParaRPr>
          </a:p>
          <a:p>
            <a:pPr indent="0" lvl="0" marL="0" rtl="0" algn="l">
              <a:lnSpc>
                <a:spcPct val="115000"/>
              </a:lnSpc>
              <a:spcBef>
                <a:spcPts val="1200"/>
              </a:spcBef>
              <a:spcAft>
                <a:spcPts val="0"/>
              </a:spcAft>
              <a:buSzPts val="1400"/>
              <a:buNone/>
            </a:pPr>
            <a:r>
              <a:rPr lang="en-US" sz="1100">
                <a:latin typeface="Arial"/>
                <a:ea typeface="Arial"/>
                <a:cs typeface="Arial"/>
                <a:sym typeface="Arial"/>
              </a:rPr>
              <a:t>Advanced skills – These involve high-level technical capabilities such as AI integration, programming, cybersecurity, and cloud architecture. Roles requiring these skills are typically highly specialised and in high demand.</a:t>
            </a:r>
            <a:endParaRPr sz="1100">
              <a:latin typeface="Arial"/>
              <a:ea typeface="Arial"/>
              <a:cs typeface="Arial"/>
              <a:sym typeface="Arial"/>
            </a:endParaRPr>
          </a:p>
          <a:p>
            <a:pPr indent="0" lvl="0" marL="0" rtl="0" algn="l">
              <a:lnSpc>
                <a:spcPct val="115000"/>
              </a:lnSpc>
              <a:spcBef>
                <a:spcPts val="1200"/>
              </a:spcBef>
              <a:spcAft>
                <a:spcPts val="0"/>
              </a:spcAft>
              <a:buSzPts val="1400"/>
              <a:buNone/>
            </a:pPr>
            <a:r>
              <a:rPr lang="en-US" sz="1100">
                <a:latin typeface="Arial"/>
                <a:ea typeface="Arial"/>
                <a:cs typeface="Arial"/>
                <a:sym typeface="Arial"/>
              </a:rPr>
              <a:t>Understanding these levels helps professionals and employers identify where further training or upskilling may be needed. It also emphasises that digital competence is increasingly a continuum, not a binary skill set.</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rPr lang="en-US" sz="1100">
                <a:latin typeface="Arial"/>
                <a:ea typeface="Arial"/>
                <a:cs typeface="Arial"/>
                <a:sym typeface="Arial"/>
              </a:rPr>
              <a:t>European Commission (2021) </a:t>
            </a:r>
            <a:r>
              <a:rPr i="1" lang="en-US" sz="1100">
                <a:latin typeface="Arial"/>
                <a:ea typeface="Arial"/>
                <a:cs typeface="Arial"/>
                <a:sym typeface="Arial"/>
              </a:rPr>
              <a:t>Digital Skills and Jobs in the EU Labour Market: European Digital Competence Framework</a:t>
            </a:r>
            <a:r>
              <a:rPr lang="en-US" sz="1100">
                <a:latin typeface="Arial"/>
                <a:ea typeface="Arial"/>
                <a:cs typeface="Arial"/>
                <a:sym typeface="Arial"/>
              </a:rPr>
              <a:t>. Brussels: European Commission.</a:t>
            </a:r>
            <a:endParaRPr/>
          </a:p>
        </p:txBody>
      </p:sp>
      <p:sp>
        <p:nvSpPr>
          <p:cNvPr id="397" name="Google Shape;397;g386a5ab97a1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86a5ab97a1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386a5ab97a1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Answering these questions helps you understand your digital value — the tangible ways your skills contribute to organisational performance. This is particularly relevant in today’s labour market, where employers increasingly value not just digital literacy, but the measurable impact of digital skills.</a:t>
            </a:r>
            <a:endParaRPr/>
          </a:p>
        </p:txBody>
      </p:sp>
      <p:sp>
        <p:nvSpPr>
          <p:cNvPr id="415" name="Google Shape;415;g386a5ab97a1_0_1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c6fa7fc315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3c6fa7fc315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g3c6fa7fc315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86a5ab97a1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386a5ab97a1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EU labour market analysis, green skills are defined as the knowledge, abilities, and attitudes that enable professionals to support sustainability and environmental goals across sectors.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Key examples include: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Resource efficiency management – using materials and energy more effectively.</a:t>
            </a:r>
            <a:endParaRPr/>
          </a:p>
          <a:p>
            <a:pPr indent="0" lvl="0" marL="0" rtl="0" algn="l">
              <a:lnSpc>
                <a:spcPct val="100000"/>
              </a:lnSpc>
              <a:spcBef>
                <a:spcPts val="0"/>
              </a:spcBef>
              <a:spcAft>
                <a:spcPts val="0"/>
              </a:spcAft>
              <a:buSzPts val="1400"/>
              <a:buNone/>
            </a:pPr>
            <a:r>
              <a:rPr lang="en-US"/>
              <a:t>Environmental compliance – ensuring operations meet regulations and standards.</a:t>
            </a:r>
            <a:endParaRPr/>
          </a:p>
          <a:p>
            <a:pPr indent="0" lvl="0" marL="0" rtl="0" algn="l">
              <a:lnSpc>
                <a:spcPct val="100000"/>
              </a:lnSpc>
              <a:spcBef>
                <a:spcPts val="0"/>
              </a:spcBef>
              <a:spcAft>
                <a:spcPts val="0"/>
              </a:spcAft>
              <a:buSzPts val="1400"/>
              <a:buNone/>
            </a:pPr>
            <a:r>
              <a:rPr lang="en-US"/>
              <a:t>ESG reporting – measuring and communicating environmental, social, and governance performance.</a:t>
            </a:r>
            <a:endParaRPr/>
          </a:p>
          <a:p>
            <a:pPr indent="0" lvl="0" marL="0" rtl="0" algn="l">
              <a:lnSpc>
                <a:spcPct val="100000"/>
              </a:lnSpc>
              <a:spcBef>
                <a:spcPts val="0"/>
              </a:spcBef>
              <a:spcAft>
                <a:spcPts val="0"/>
              </a:spcAft>
              <a:buSzPts val="1400"/>
              <a:buNone/>
            </a:pPr>
            <a:r>
              <a:rPr lang="en-US"/>
              <a:t>Risk analysis linked to sustainability – identifying potential environmental or regulatory risks.</a:t>
            </a:r>
            <a:endParaRPr/>
          </a:p>
          <a:p>
            <a:pPr indent="0" lvl="0" marL="0" rtl="0" algn="l">
              <a:lnSpc>
                <a:spcPct val="100000"/>
              </a:lnSpc>
              <a:spcBef>
                <a:spcPts val="0"/>
              </a:spcBef>
              <a:spcAft>
                <a:spcPts val="0"/>
              </a:spcAft>
              <a:buSzPts val="1400"/>
              <a:buNone/>
            </a:pPr>
            <a:r>
              <a:rPr lang="en-US"/>
              <a:t>Sustainable procurement – sourcing goods and services with minimal environmental impact.</a:t>
            </a:r>
            <a:endParaRPr/>
          </a:p>
          <a:p>
            <a:pPr indent="0" lvl="0" marL="0" rtl="0" algn="l">
              <a:lnSpc>
                <a:spcPct val="100000"/>
              </a:lnSpc>
              <a:spcBef>
                <a:spcPts val="0"/>
              </a:spcBef>
              <a:spcAft>
                <a:spcPts val="0"/>
              </a:spcAft>
              <a:buSzPts val="1400"/>
              <a:buNone/>
            </a:pPr>
            <a:r>
              <a:rPr lang="en-US"/>
              <a:t>Energy efficiency optimisation – reducing energy use and improving operational performance.</a:t>
            </a:r>
            <a:endParaRPr/>
          </a:p>
          <a:p>
            <a:pPr indent="0" lvl="0" marL="0" rtl="0" algn="l">
              <a:lnSpc>
                <a:spcPct val="100000"/>
              </a:lnSpc>
              <a:spcBef>
                <a:spcPts val="0"/>
              </a:spcBef>
              <a:spcAft>
                <a:spcPts val="0"/>
              </a:spcAft>
              <a:buSzPts val="1400"/>
              <a:buNone/>
            </a:pPr>
            <a:r>
              <a:rPr lang="en-US"/>
              <a:t>Circular economy implementation – designing processes that minimise waste and maximise reuse and recycling.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Importantly, these skills are cross-sectoral. They are not limited to traditional environmental roles — professionals in finance, manufacturing, IT, logistics, and management increasingly need green competencies to contribute to organisational sustainability and regulatory compliance.</a:t>
            </a:r>
            <a:endParaRPr/>
          </a:p>
        </p:txBody>
      </p:sp>
      <p:sp>
        <p:nvSpPr>
          <p:cNvPr id="432" name="Google Shape;432;g386a5ab97a1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86a5ab97a1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386a5ab97a1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0" name="Google Shape;440;g386a5ab97a1_0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86a5ab97a1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386a5ab97a1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you combine efficiency, compliance, and optimisation, you are already building the foundations of green skills that are increasingly valued across sectors. Recognising these skills helps you translate everyday work into measurable sustainability value, which is essential for career development in today’s labour market.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European Centre for the Development of Vocational Training (Cedefop) (2020) Green Skills and Environmental Competences in the EU Labour Market. Luxembourg: Publications Office of the European Union.</a:t>
            </a:r>
            <a:endParaRPr/>
          </a:p>
          <a:p>
            <a:pPr indent="0" lvl="0" marL="0" rtl="0" algn="l">
              <a:lnSpc>
                <a:spcPct val="100000"/>
              </a:lnSpc>
              <a:spcBef>
                <a:spcPts val="0"/>
              </a:spcBef>
              <a:spcAft>
                <a:spcPts val="0"/>
              </a:spcAft>
              <a:buSzPts val="1400"/>
              <a:buNone/>
            </a:pPr>
            <a:r>
              <a:t/>
            </a:r>
            <a:endParaRPr/>
          </a:p>
        </p:txBody>
      </p:sp>
      <p:sp>
        <p:nvSpPr>
          <p:cNvPr id="448" name="Google Shape;448;g386a5ab97a1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c6fa7fc315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3c6fa7fc315_0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g3c6fa7fc315_0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Twin Transition — the EU’s combined digital and green transformation — is creating high-demand roles across multiple sectors.</a:t>
            </a:r>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It’s important to note that digital and green elements are increasingly embedded in traditional roles. For example, a financial analyst may now need to understand ESG reporting, or a project manager may use AI tools to optimise resource efficiency. The demand is not limited to “specialist” positions — these competencies are transversal and relevant across the workforce.</a:t>
            </a:r>
            <a:endParaRPr/>
          </a:p>
        </p:txBody>
      </p:sp>
      <p:sp>
        <p:nvSpPr>
          <p:cNvPr id="464" name="Google Shape;46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86a5ab97a1_0_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 position yourself effectively in today’s labour market, you need strategic labour intelligence rather than relying on random applications.</a:t>
            </a:r>
            <a:endParaRPr/>
          </a:p>
          <a:p>
            <a:pPr indent="0" lvl="0" marL="0" rtl="0" algn="l">
              <a:lnSpc>
                <a:spcPct val="100000"/>
              </a:lnSpc>
              <a:spcBef>
                <a:spcPts val="0"/>
              </a:spcBef>
              <a:spcAft>
                <a:spcPts val="0"/>
              </a:spcAft>
              <a:buSzPts val="1400"/>
              <a:buNone/>
            </a:pPr>
            <a:r>
              <a:rPr lang="en-US"/>
              <a:t>Key tools include:</a:t>
            </a:r>
            <a:endParaRPr/>
          </a:p>
          <a:p>
            <a:pPr indent="0" lvl="0" marL="0" rtl="0" algn="l">
              <a:lnSpc>
                <a:spcPct val="100000"/>
              </a:lnSpc>
              <a:spcBef>
                <a:spcPts val="0"/>
              </a:spcBef>
              <a:spcAft>
                <a:spcPts val="0"/>
              </a:spcAft>
              <a:buSzPts val="1400"/>
              <a:buNone/>
            </a:pPr>
            <a:r>
              <a:rPr lang="en-US"/>
              <a:t>EURES Job Mobility Portal – provides information on job vacancies across EU Member States and facilitates cross-border mobility.</a:t>
            </a:r>
            <a:endParaRPr/>
          </a:p>
          <a:p>
            <a:pPr indent="0" lvl="0" marL="0" rtl="0" algn="l">
              <a:lnSpc>
                <a:spcPct val="100000"/>
              </a:lnSpc>
              <a:spcBef>
                <a:spcPts val="0"/>
              </a:spcBef>
              <a:spcAft>
                <a:spcPts val="0"/>
              </a:spcAft>
              <a:buSzPts val="1400"/>
              <a:buNone/>
            </a:pPr>
            <a:r>
              <a:rPr lang="en-US"/>
              <a:t>Cedefop Skills Forecast – projects sectoral employment trends and emerging skills needs across Europe.</a:t>
            </a:r>
            <a:endParaRPr/>
          </a:p>
          <a:p>
            <a:pPr indent="0" lvl="0" marL="0" rtl="0" algn="l">
              <a:lnSpc>
                <a:spcPct val="100000"/>
              </a:lnSpc>
              <a:spcBef>
                <a:spcPts val="0"/>
              </a:spcBef>
              <a:spcAft>
                <a:spcPts val="0"/>
              </a:spcAft>
              <a:buSzPts val="1400"/>
              <a:buNone/>
            </a:pPr>
            <a:r>
              <a:rPr lang="en-US"/>
              <a:t>National Shortage Occupation Lists – identify roles in high demand within specific countries.</a:t>
            </a:r>
            <a:endParaRPr/>
          </a:p>
          <a:p>
            <a:pPr indent="0" lvl="0" marL="0" rtl="0" algn="l">
              <a:lnSpc>
                <a:spcPct val="100000"/>
              </a:lnSpc>
              <a:spcBef>
                <a:spcPts val="0"/>
              </a:spcBef>
              <a:spcAft>
                <a:spcPts val="0"/>
              </a:spcAft>
              <a:buSzPts val="1400"/>
              <a:buNone/>
            </a:pPr>
            <a:r>
              <a:rPr lang="en-US"/>
              <a:t>LinkedIn job analytics – insights into employer demand, trending skills, and professional network opportunities.</a:t>
            </a:r>
            <a:endParaRPr/>
          </a:p>
          <a:p>
            <a:pPr indent="0" lvl="0" marL="0" rtl="0" algn="l">
              <a:lnSpc>
                <a:spcPct val="100000"/>
              </a:lnSpc>
              <a:spcBef>
                <a:spcPts val="0"/>
              </a:spcBef>
              <a:spcAft>
                <a:spcPts val="0"/>
              </a:spcAft>
              <a:buSzPts val="1400"/>
              <a:buNone/>
            </a:pPr>
            <a:r>
              <a:rPr lang="en-US"/>
              <a:t>Industry professional bodies – offer sector-specific guidance, certifications, and networking opportunities.</a:t>
            </a:r>
            <a:endParaRPr/>
          </a:p>
          <a:p>
            <a:pPr indent="0" lvl="0" marL="0" rtl="0" algn="l">
              <a:lnSpc>
                <a:spcPct val="100000"/>
              </a:lnSpc>
              <a:spcBef>
                <a:spcPts val="0"/>
              </a:spcBef>
              <a:spcAft>
                <a:spcPts val="0"/>
              </a:spcAft>
              <a:buSzPts val="1400"/>
              <a:buNone/>
            </a:pPr>
            <a:r>
              <a:rPr lang="en-US"/>
              <a:t>Sector Skills Councils – provide labour market intelligence and identify skills gaps at a regional or national level.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Using these resources allows you to align your skills and experience with labour market demand, understand which roles are emerging, and target applications more strategically. This is particularly valuable for highly qualified professionals entering new sectors or countries.</a:t>
            </a:r>
            <a:endParaRPr/>
          </a:p>
        </p:txBody>
      </p:sp>
      <p:sp>
        <p:nvSpPr>
          <p:cNvPr id="476" name="Google Shape;476;g386a5ab97a1_0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86a5ab97a1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386a5ab97a1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g386a5ab97a1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93" name="Google Shape;49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02" name="Google Shape;50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19" name="Google Shape;51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86a5ab97a1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386a5ab97a1_0_2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Add measurable outcomes where possible.</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a:p>
        </p:txBody>
      </p:sp>
      <p:sp>
        <p:nvSpPr>
          <p:cNvPr id="554" name="Google Shape;554;g386a5ab97a1_0_2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c6fa7fc315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3c6fa7fc315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1" name="Google Shape;561;g3c6fa7fc315_0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86a5ab97a1_0_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Professional recognition is a crucial step for migrants or anyone moving across EU countries, as it unlocks access to regulated professions and career pathways.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When considering recognition, ask:</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Is my profession regulated? Some roles require formal licensing or certification.</a:t>
            </a:r>
            <a:endParaRPr/>
          </a:p>
          <a:p>
            <a:pPr indent="0" lvl="0" marL="0" rtl="0" algn="l">
              <a:lnSpc>
                <a:spcPct val="100000"/>
              </a:lnSpc>
              <a:spcBef>
                <a:spcPts val="0"/>
              </a:spcBef>
              <a:spcAft>
                <a:spcPts val="0"/>
              </a:spcAft>
              <a:buSzPts val="1400"/>
              <a:buNone/>
            </a:pPr>
            <a:r>
              <a:rPr lang="en-US"/>
              <a:t>Do I need formal recognition? Even if not fully regulated, recognition can enhance employability.</a:t>
            </a:r>
            <a:endParaRPr/>
          </a:p>
          <a:p>
            <a:pPr indent="0" lvl="0" marL="0" rtl="0" algn="l">
              <a:lnSpc>
                <a:spcPct val="100000"/>
              </a:lnSpc>
              <a:spcBef>
                <a:spcPts val="0"/>
              </a:spcBef>
              <a:spcAft>
                <a:spcPts val="0"/>
              </a:spcAft>
              <a:buSzPts val="1400"/>
              <a:buNone/>
            </a:pPr>
            <a:r>
              <a:rPr lang="en-US"/>
              <a:t>Can I access partial recognition? Sometimes your qualifications are partially recognised, allowing you to work under supervision or with some additional training.</a:t>
            </a:r>
            <a:endParaRPr/>
          </a:p>
          <a:p>
            <a:pPr indent="0" lvl="0" marL="0" rtl="0" algn="l">
              <a:lnSpc>
                <a:spcPct val="100000"/>
              </a:lnSpc>
              <a:spcBef>
                <a:spcPts val="0"/>
              </a:spcBef>
              <a:spcAft>
                <a:spcPts val="0"/>
              </a:spcAft>
              <a:buSzPts val="1400"/>
              <a:buNone/>
            </a:pPr>
            <a:r>
              <a:rPr lang="en-US"/>
              <a:t>Are bridging programmes available? These can help address gaps in skills or local regulations.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Key resources to check include: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ENIC-NARIC centres – provide information on the recognition of foreign qualifications across the EU.</a:t>
            </a:r>
            <a:endParaRPr/>
          </a:p>
          <a:p>
            <a:pPr indent="0" lvl="0" marL="0" rtl="0" algn="l">
              <a:lnSpc>
                <a:spcPct val="100000"/>
              </a:lnSpc>
              <a:spcBef>
                <a:spcPts val="0"/>
              </a:spcBef>
              <a:spcAft>
                <a:spcPts val="0"/>
              </a:spcAft>
              <a:buSzPts val="1400"/>
              <a:buNone/>
            </a:pPr>
            <a:r>
              <a:rPr lang="en-US"/>
              <a:t>Professional regulatory bodies – responsible for licensing, certification, and registration in specific sectors.</a:t>
            </a:r>
            <a:endParaRPr/>
          </a:p>
          <a:p>
            <a:pPr indent="0" lvl="0" marL="0" rtl="0" algn="l">
              <a:lnSpc>
                <a:spcPct val="100000"/>
              </a:lnSpc>
              <a:spcBef>
                <a:spcPts val="0"/>
              </a:spcBef>
              <a:spcAft>
                <a:spcPts val="0"/>
              </a:spcAft>
              <a:buSzPts val="1400"/>
              <a:buNone/>
            </a:pPr>
            <a:r>
              <a:rPr lang="en-US"/>
              <a:t>National qualification frameworks – outline how foreign qualifications map to the host country’s system.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Understanding and pursuing recognition ensures that your skills, experience, and qualifications are fully acknowledged, opening doors to professional roles and supporting career mobility within the EU.</a:t>
            </a:r>
            <a:endParaRPr/>
          </a:p>
        </p:txBody>
      </p:sp>
      <p:sp>
        <p:nvSpPr>
          <p:cNvPr id="569" name="Google Shape;569;g386a5ab97a1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planning professional development, it’s important not to restart your education unnecessarily. Highly qualified professionals benefit most from targeted upskilling that addresses the smallest gaps with the highest employability return.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Examples of strategic skill development include: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ESG reporting certificate – strengthens green competence and supports sustainability reporting roles.</a:t>
            </a:r>
            <a:endParaRPr/>
          </a:p>
          <a:p>
            <a:pPr indent="0" lvl="0" marL="0" rtl="0" algn="l">
              <a:lnSpc>
                <a:spcPct val="100000"/>
              </a:lnSpc>
              <a:spcBef>
                <a:spcPts val="0"/>
              </a:spcBef>
              <a:spcAft>
                <a:spcPts val="0"/>
              </a:spcAft>
              <a:buSzPts val="1400"/>
              <a:buNone/>
            </a:pPr>
            <a:r>
              <a:rPr lang="en-US"/>
              <a:t>Data analytics micro-credential – enhances the ability to interpret data and support evidence-based decisions.</a:t>
            </a:r>
            <a:endParaRPr/>
          </a:p>
          <a:p>
            <a:pPr indent="0" lvl="0" marL="0" rtl="0" algn="l">
              <a:lnSpc>
                <a:spcPct val="100000"/>
              </a:lnSpc>
              <a:spcBef>
                <a:spcPts val="0"/>
              </a:spcBef>
              <a:spcAft>
                <a:spcPts val="0"/>
              </a:spcAft>
              <a:buSzPts val="1400"/>
              <a:buNone/>
            </a:pPr>
            <a:r>
              <a:rPr lang="en-US"/>
              <a:t>AI for business course – builds applied digital skills relevant across sectors.</a:t>
            </a:r>
            <a:endParaRPr/>
          </a:p>
          <a:p>
            <a:pPr indent="0" lvl="0" marL="0" rtl="0" algn="l">
              <a:lnSpc>
                <a:spcPct val="100000"/>
              </a:lnSpc>
              <a:spcBef>
                <a:spcPts val="0"/>
              </a:spcBef>
              <a:spcAft>
                <a:spcPts val="0"/>
              </a:spcAft>
              <a:buSzPts val="1400"/>
              <a:buNone/>
            </a:pPr>
            <a:r>
              <a:rPr lang="en-US"/>
              <a:t>Sustainability compliance training – ensures awareness of regulations and corporate responsibility requirements.</a:t>
            </a:r>
            <a:endParaRPr/>
          </a:p>
          <a:p>
            <a:pPr indent="0" lvl="0" marL="0" rtl="0" algn="l">
              <a:lnSpc>
                <a:spcPct val="100000"/>
              </a:lnSpc>
              <a:spcBef>
                <a:spcPts val="0"/>
              </a:spcBef>
              <a:spcAft>
                <a:spcPts val="0"/>
              </a:spcAft>
              <a:buSzPts val="1400"/>
              <a:buNone/>
            </a:pPr>
            <a:r>
              <a:rPr lang="en-US"/>
              <a:t>Digital project management certification – develops skills to lead digital and hybrid projects efficiently.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By focusing on these high-impact, short-cycle learning opportunities, professionals can quickly align their competencies with labour market demand, improve employability, and demonstrate value in both digital and green contexts.</a:t>
            </a:r>
            <a:endParaRPr/>
          </a:p>
        </p:txBody>
      </p:sp>
      <p:sp>
        <p:nvSpPr>
          <p:cNvPr id="581" name="Google Shape;58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86a5ab97a1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386a5ab97a1_0_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key takeaway is that upskilling should be strategic, focusing on the skills that offer the highest impact for employability and career progression. This approach allows professionals to remain agile and relevant in a labour market shaped by the Twin Transition.</a:t>
            </a:r>
            <a:endParaRPr/>
          </a:p>
        </p:txBody>
      </p:sp>
      <p:sp>
        <p:nvSpPr>
          <p:cNvPr id="589" name="Google Shape;589;g386a5ab97a1_0_3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86a5ab97a1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386a5ab97a1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100"/>
              <a:t>Welcome &amp; Overview </a:t>
            </a:r>
            <a:endParaRPr b="1" sz="1100"/>
          </a:p>
          <a:p>
            <a:pPr indent="0" lvl="0" marL="0" rtl="0" algn="l">
              <a:lnSpc>
                <a:spcPct val="100000"/>
              </a:lnSpc>
              <a:spcBef>
                <a:spcPts val="0"/>
              </a:spcBef>
              <a:spcAft>
                <a:spcPts val="0"/>
              </a:spcAft>
              <a:buSzPts val="1400"/>
              <a:buNone/>
            </a:pPr>
            <a:r>
              <a:t/>
            </a:r>
            <a:endParaRPr b="1" sz="1100"/>
          </a:p>
          <a:p>
            <a:pPr indent="-298450" lvl="0" marL="457200" rtl="0" algn="l">
              <a:lnSpc>
                <a:spcPct val="100000"/>
              </a:lnSpc>
              <a:spcBef>
                <a:spcPts val="0"/>
              </a:spcBef>
              <a:spcAft>
                <a:spcPts val="0"/>
              </a:spcAft>
              <a:buSzPts val="1100"/>
              <a:buFont typeface="Calibri"/>
              <a:buChar char="●"/>
            </a:pPr>
            <a:r>
              <a:rPr lang="en-US" sz="1100"/>
              <a:t>Introduction to today’s session</a:t>
            </a:r>
            <a:endParaRPr sz="1100"/>
          </a:p>
          <a:p>
            <a:pPr indent="-298450" lvl="0" marL="457200" rtl="0" algn="l">
              <a:lnSpc>
                <a:spcPct val="100000"/>
              </a:lnSpc>
              <a:spcBef>
                <a:spcPts val="0"/>
              </a:spcBef>
              <a:spcAft>
                <a:spcPts val="0"/>
              </a:spcAft>
              <a:buSzPts val="1100"/>
              <a:buFont typeface="Calibri"/>
              <a:buChar char="●"/>
            </a:pPr>
            <a:r>
              <a:rPr lang="en-US" sz="1100"/>
              <a:t>Activating confidence in your digital skills</a:t>
            </a:r>
            <a:endParaRPr sz="1100"/>
          </a:p>
          <a:p>
            <a:pPr indent="0" lvl="0" marL="0" rtl="0" algn="l">
              <a:lnSpc>
                <a:spcPct val="100000"/>
              </a:lnSpc>
              <a:spcBef>
                <a:spcPts val="1200"/>
              </a:spcBef>
              <a:spcAft>
                <a:spcPts val="0"/>
              </a:spcAft>
              <a:buSzPts val="1400"/>
              <a:buNone/>
            </a:pPr>
            <a:r>
              <a:rPr b="1" lang="en-US" sz="1100"/>
              <a:t>Digital Identity</a:t>
            </a:r>
            <a:r>
              <a:rPr lang="en-US" sz="1100"/>
              <a:t> </a:t>
            </a:r>
            <a:endParaRPr sz="1100"/>
          </a:p>
          <a:p>
            <a:pPr indent="-298450" lvl="0" marL="457200" rtl="0" algn="l">
              <a:lnSpc>
                <a:spcPct val="100000"/>
              </a:lnSpc>
              <a:spcBef>
                <a:spcPts val="1200"/>
              </a:spcBef>
              <a:spcAft>
                <a:spcPts val="0"/>
              </a:spcAft>
              <a:buClr>
                <a:schemeClr val="dk1"/>
              </a:buClr>
              <a:buSzPts val="1100"/>
              <a:buFont typeface="Calibri"/>
              <a:buChar char="●"/>
            </a:pPr>
            <a:r>
              <a:rPr lang="en-US" sz="1100"/>
              <a:t>What is a digital identity?</a:t>
            </a:r>
            <a:endParaRPr sz="1100"/>
          </a:p>
          <a:p>
            <a:pPr indent="-298450" lvl="0" marL="457200" rtl="0" algn="l">
              <a:lnSpc>
                <a:spcPct val="100000"/>
              </a:lnSpc>
              <a:spcBef>
                <a:spcPts val="0"/>
              </a:spcBef>
              <a:spcAft>
                <a:spcPts val="0"/>
              </a:spcAft>
              <a:buClr>
                <a:schemeClr val="dk1"/>
              </a:buClr>
              <a:buSzPts val="1100"/>
              <a:buFont typeface="Calibri"/>
              <a:buChar char="●"/>
            </a:pPr>
            <a:r>
              <a:rPr lang="en-US" sz="1100"/>
              <a:t>LinkedIn, Europass, online portfolios</a:t>
            </a:r>
            <a:endParaRPr sz="1100"/>
          </a:p>
          <a:p>
            <a:pPr indent="-298450" lvl="0" marL="457200" rtl="0" algn="l">
              <a:lnSpc>
                <a:spcPct val="100000"/>
              </a:lnSpc>
              <a:spcBef>
                <a:spcPts val="0"/>
              </a:spcBef>
              <a:spcAft>
                <a:spcPts val="0"/>
              </a:spcAft>
              <a:buClr>
                <a:schemeClr val="dk1"/>
              </a:buClr>
              <a:buSzPts val="1100"/>
              <a:buFont typeface="Calibri"/>
              <a:buChar char="●"/>
            </a:pPr>
            <a:r>
              <a:rPr lang="en-US" sz="1100"/>
              <a:t>Why online presence matters</a:t>
            </a:r>
            <a:endParaRPr sz="1100"/>
          </a:p>
          <a:p>
            <a:pPr indent="0" lvl="0" marL="0" rtl="0" algn="l">
              <a:lnSpc>
                <a:spcPct val="115000"/>
              </a:lnSpc>
              <a:spcBef>
                <a:spcPts val="1200"/>
              </a:spcBef>
              <a:spcAft>
                <a:spcPts val="0"/>
              </a:spcAft>
              <a:buSzPts val="1400"/>
              <a:buNone/>
            </a:pPr>
            <a:r>
              <a:rPr b="1" lang="en-US" sz="1100"/>
              <a:t>Professional Visibility</a:t>
            </a:r>
            <a:r>
              <a:rPr lang="en-US" sz="1100"/>
              <a:t> </a:t>
            </a:r>
            <a:endParaRPr sz="1100"/>
          </a:p>
          <a:p>
            <a:pPr indent="-298450" lvl="0" marL="457200" rtl="0" algn="l">
              <a:lnSpc>
                <a:spcPct val="115000"/>
              </a:lnSpc>
              <a:spcBef>
                <a:spcPts val="1200"/>
              </a:spcBef>
              <a:spcAft>
                <a:spcPts val="0"/>
              </a:spcAft>
              <a:buClr>
                <a:schemeClr val="dk1"/>
              </a:buClr>
              <a:buSzPts val="1100"/>
              <a:buFont typeface="Calibri"/>
              <a:buChar char="●"/>
            </a:pPr>
            <a:r>
              <a:rPr lang="en-US" sz="1100"/>
              <a:t>Writing a strong “About Me”</a:t>
            </a:r>
            <a:endParaRPr sz="1100"/>
          </a:p>
          <a:p>
            <a:pPr indent="-298450" lvl="0" marL="457200" rtl="0" algn="l">
              <a:lnSpc>
                <a:spcPct val="115000"/>
              </a:lnSpc>
              <a:spcBef>
                <a:spcPts val="0"/>
              </a:spcBef>
              <a:spcAft>
                <a:spcPts val="0"/>
              </a:spcAft>
              <a:buClr>
                <a:schemeClr val="dk1"/>
              </a:buClr>
              <a:buSzPts val="1100"/>
              <a:buFont typeface="Calibri"/>
              <a:buChar char="●"/>
            </a:pPr>
            <a:r>
              <a:rPr lang="en-US" sz="1100"/>
              <a:t>Using keywords to match job descriptions</a:t>
            </a:r>
            <a:endParaRPr sz="1100"/>
          </a:p>
          <a:p>
            <a:pPr indent="0" lvl="0" marL="0" rtl="0" algn="l">
              <a:lnSpc>
                <a:spcPct val="115000"/>
              </a:lnSpc>
              <a:spcBef>
                <a:spcPts val="1200"/>
              </a:spcBef>
              <a:spcAft>
                <a:spcPts val="0"/>
              </a:spcAft>
              <a:buSzPts val="1400"/>
              <a:buNone/>
            </a:pPr>
            <a:r>
              <a:rPr b="1" lang="en-US" sz="1100"/>
              <a:t>Digital Tools for Employment</a:t>
            </a:r>
            <a:r>
              <a:rPr lang="en-US" sz="1100"/>
              <a:t> </a:t>
            </a:r>
            <a:endParaRPr sz="1100"/>
          </a:p>
          <a:p>
            <a:pPr indent="-298450" lvl="0" marL="457200" rtl="0" algn="l">
              <a:lnSpc>
                <a:spcPct val="115000"/>
              </a:lnSpc>
              <a:spcBef>
                <a:spcPts val="1200"/>
              </a:spcBef>
              <a:spcAft>
                <a:spcPts val="0"/>
              </a:spcAft>
              <a:buClr>
                <a:schemeClr val="dk1"/>
              </a:buClr>
              <a:buSzPts val="1100"/>
              <a:buFont typeface="Calibri"/>
              <a:buChar char="●"/>
            </a:pPr>
            <a:r>
              <a:rPr lang="en-US" sz="1100"/>
              <a:t>Job portals &amp; CV builders</a:t>
            </a:r>
            <a:endParaRPr sz="1100"/>
          </a:p>
          <a:p>
            <a:pPr indent="0" lvl="0" marL="0" rtl="0" algn="l">
              <a:lnSpc>
                <a:spcPct val="115000"/>
              </a:lnSpc>
              <a:spcBef>
                <a:spcPts val="1200"/>
              </a:spcBef>
              <a:spcAft>
                <a:spcPts val="0"/>
              </a:spcAft>
              <a:buSzPts val="1400"/>
              <a:buNone/>
            </a:pPr>
            <a:r>
              <a:rPr b="1" lang="en-US" sz="1100"/>
              <a:t>Digital Inclusion</a:t>
            </a:r>
            <a:r>
              <a:rPr lang="en-US" sz="1100"/>
              <a:t> </a:t>
            </a:r>
            <a:endParaRPr sz="1100"/>
          </a:p>
          <a:p>
            <a:pPr indent="-298450" lvl="0" marL="457200" rtl="0" algn="l">
              <a:lnSpc>
                <a:spcPct val="115000"/>
              </a:lnSpc>
              <a:spcBef>
                <a:spcPts val="1200"/>
              </a:spcBef>
              <a:spcAft>
                <a:spcPts val="0"/>
              </a:spcAft>
              <a:buClr>
                <a:schemeClr val="dk1"/>
              </a:buClr>
              <a:buSzPts val="1100"/>
              <a:buFont typeface="Calibri"/>
              <a:buChar char="●"/>
            </a:pPr>
            <a:r>
              <a:rPr lang="en-US" sz="1100"/>
              <a:t>Accessing devices &amp; internet</a:t>
            </a:r>
            <a:endParaRPr sz="1100"/>
          </a:p>
          <a:p>
            <a:pPr indent="-298450" lvl="0" marL="457200" rtl="0" algn="l">
              <a:lnSpc>
                <a:spcPct val="115000"/>
              </a:lnSpc>
              <a:spcBef>
                <a:spcPts val="0"/>
              </a:spcBef>
              <a:spcAft>
                <a:spcPts val="0"/>
              </a:spcAft>
              <a:buClr>
                <a:schemeClr val="dk1"/>
              </a:buClr>
              <a:buSzPts val="1100"/>
              <a:buFont typeface="Calibri"/>
              <a:buChar char="●"/>
            </a:pPr>
            <a:r>
              <a:rPr lang="en-US" sz="1100"/>
              <a:t>Free online courses &amp; community support</a:t>
            </a:r>
            <a:endParaRPr sz="1100"/>
          </a:p>
          <a:p>
            <a:pPr indent="0" lvl="0" marL="0" rtl="0" algn="l">
              <a:lnSpc>
                <a:spcPct val="115000"/>
              </a:lnSpc>
              <a:spcBef>
                <a:spcPts val="1200"/>
              </a:spcBef>
              <a:spcAft>
                <a:spcPts val="0"/>
              </a:spcAft>
              <a:buSzPts val="1400"/>
              <a:buNone/>
            </a:pPr>
            <a:r>
              <a:rPr b="1" lang="en-US" sz="1100"/>
              <a:t>Sustainability &amp; Green Skills</a:t>
            </a:r>
            <a:endParaRPr sz="1100"/>
          </a:p>
          <a:p>
            <a:pPr indent="-298450" lvl="0" marL="457200" rtl="0" algn="l">
              <a:lnSpc>
                <a:spcPct val="115000"/>
              </a:lnSpc>
              <a:spcBef>
                <a:spcPts val="1200"/>
              </a:spcBef>
              <a:spcAft>
                <a:spcPts val="0"/>
              </a:spcAft>
              <a:buClr>
                <a:schemeClr val="dk1"/>
              </a:buClr>
              <a:buSzPts val="1100"/>
              <a:buFont typeface="Calibri"/>
              <a:buChar char="●"/>
            </a:pPr>
            <a:r>
              <a:rPr lang="en-US" sz="1100"/>
              <a:t>Understanding green skills</a:t>
            </a:r>
            <a:endParaRPr sz="1100"/>
          </a:p>
          <a:p>
            <a:pPr indent="-298450" lvl="0" marL="457200" rtl="0" algn="l">
              <a:lnSpc>
                <a:spcPct val="115000"/>
              </a:lnSpc>
              <a:spcBef>
                <a:spcPts val="0"/>
              </a:spcBef>
              <a:spcAft>
                <a:spcPts val="0"/>
              </a:spcAft>
              <a:buClr>
                <a:schemeClr val="dk1"/>
              </a:buClr>
              <a:buSzPts val="1100"/>
              <a:buFont typeface="Calibri"/>
              <a:buChar char="●"/>
            </a:pPr>
            <a:r>
              <a:rPr lang="en-US" sz="1100"/>
              <a:t>Applying sustainability in your profession</a:t>
            </a:r>
            <a:endParaRPr sz="1100"/>
          </a:p>
          <a:p>
            <a:pPr indent="-298450" lvl="0" marL="457200" rtl="0" algn="l">
              <a:lnSpc>
                <a:spcPct val="115000"/>
              </a:lnSpc>
              <a:spcBef>
                <a:spcPts val="0"/>
              </a:spcBef>
              <a:spcAft>
                <a:spcPts val="0"/>
              </a:spcAft>
              <a:buClr>
                <a:schemeClr val="dk1"/>
              </a:buClr>
              <a:buSzPts val="1100"/>
              <a:buFont typeface="Calibri"/>
              <a:buChar char="●"/>
            </a:pPr>
            <a:r>
              <a:rPr lang="en-US" sz="1100"/>
              <a:t>Linking skills to employer expectations</a:t>
            </a:r>
            <a:endParaRPr sz="1100"/>
          </a:p>
          <a:p>
            <a:pPr indent="0" lvl="0" marL="0" rtl="0" algn="l">
              <a:lnSpc>
                <a:spcPct val="115000"/>
              </a:lnSpc>
              <a:spcBef>
                <a:spcPts val="1200"/>
              </a:spcBef>
              <a:spcAft>
                <a:spcPts val="0"/>
              </a:spcAft>
              <a:buSzPts val="1400"/>
              <a:buNone/>
            </a:pPr>
            <a:r>
              <a:t/>
            </a:r>
            <a:endParaRPr sz="1100"/>
          </a:p>
          <a:p>
            <a:pPr indent="0" lvl="0" marL="0" rtl="0" algn="l">
              <a:lnSpc>
                <a:spcPct val="115000"/>
              </a:lnSpc>
              <a:spcBef>
                <a:spcPts val="1200"/>
              </a:spcBef>
              <a:spcAft>
                <a:spcPts val="0"/>
              </a:spcAft>
              <a:buSzPts val="1400"/>
              <a:buNone/>
            </a:pPr>
            <a:r>
              <a:t/>
            </a:r>
            <a:endParaRPr sz="1100"/>
          </a:p>
          <a:p>
            <a:pPr indent="0" lvl="0" marL="0" rtl="0" algn="l">
              <a:lnSpc>
                <a:spcPct val="100000"/>
              </a:lnSpc>
              <a:spcBef>
                <a:spcPts val="1200"/>
              </a:spcBef>
              <a:spcAft>
                <a:spcPts val="0"/>
              </a:spcAft>
              <a:buSzPts val="1400"/>
              <a:buNone/>
            </a:pPr>
            <a:r>
              <a:t/>
            </a:r>
            <a:endParaRPr sz="1100"/>
          </a:p>
          <a:p>
            <a:pPr indent="0" lvl="0" marL="457200" rtl="0" algn="l">
              <a:lnSpc>
                <a:spcPct val="100000"/>
              </a:lnSpc>
              <a:spcBef>
                <a:spcPts val="1200"/>
              </a:spcBef>
              <a:spcAft>
                <a:spcPts val="0"/>
              </a:spcAft>
              <a:buSzPts val="1400"/>
              <a:buNone/>
            </a:pPr>
            <a:r>
              <a:t/>
            </a:r>
            <a:endParaRPr sz="1100"/>
          </a:p>
          <a:p>
            <a:pPr indent="0" lvl="0" marL="0" rtl="0" algn="l">
              <a:lnSpc>
                <a:spcPct val="100000"/>
              </a:lnSpc>
              <a:spcBef>
                <a:spcPts val="0"/>
              </a:spcBef>
              <a:spcAft>
                <a:spcPts val="0"/>
              </a:spcAft>
              <a:buSzPts val="1400"/>
              <a:buNone/>
            </a:pPr>
            <a:r>
              <a:t/>
            </a:r>
            <a:endParaRPr sz="1100"/>
          </a:p>
        </p:txBody>
      </p:sp>
      <p:sp>
        <p:nvSpPr>
          <p:cNvPr id="300" name="Google Shape;300;g386a5ab97a1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86a5ab97a1_0_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g386a5ab97a1_0_3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86a5ab97a1_0_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386a5ab97a1_0_3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4" name="Google Shape;614;g386a5ab97a1_0_3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Migration is not just a personal journey — it can also be strategic professional capital. The experience of relocating and adapting to a new country develops highly transferable skills that employers value across sectors.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European Commission (2021) </a:t>
            </a:r>
            <a:r>
              <a:rPr i="1" lang="en-US" sz="1100">
                <a:latin typeface="Arial"/>
                <a:ea typeface="Arial"/>
                <a:cs typeface="Arial"/>
                <a:sym typeface="Arial"/>
              </a:rPr>
              <a:t>Skills and Migration: Recognising Migrant Competences in the European Labour Market</a:t>
            </a:r>
            <a:r>
              <a:rPr lang="en-US" sz="1100">
                <a:latin typeface="Arial"/>
                <a:ea typeface="Arial"/>
                <a:cs typeface="Arial"/>
                <a:sym typeface="Arial"/>
              </a:rPr>
              <a:t>. Brussels: European Commission.</a:t>
            </a:r>
            <a:endParaRPr/>
          </a:p>
        </p:txBody>
      </p:sp>
      <p:sp>
        <p:nvSpPr>
          <p:cNvPr id="622" name="Google Shape;62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One of the common barriers for migrant professionals is the perception of “no local experience.” The key is to reframe your international experience as a competitive advantage.</a:t>
            </a:r>
            <a:endParaRPr/>
          </a:p>
          <a:p>
            <a:pPr indent="0" lvl="0" marL="0" rtl="0" algn="l">
              <a:lnSpc>
                <a:spcPct val="100000"/>
              </a:lnSpc>
              <a:spcBef>
                <a:spcPts val="0"/>
              </a:spcBef>
              <a:spcAft>
                <a:spcPts val="0"/>
              </a:spcAft>
              <a:buSzPts val="1400"/>
              <a:buNone/>
            </a:pPr>
            <a:r>
              <a:rPr lang="en-US"/>
              <a:t>Broader regulatory understanding – familiarity with multiple legal and organisational frameworks.</a:t>
            </a:r>
            <a:endParaRPr/>
          </a:p>
          <a:p>
            <a:pPr indent="0" lvl="0" marL="0" rtl="0" algn="l">
              <a:lnSpc>
                <a:spcPct val="100000"/>
              </a:lnSpc>
              <a:spcBef>
                <a:spcPts val="0"/>
              </a:spcBef>
              <a:spcAft>
                <a:spcPts val="0"/>
              </a:spcAft>
              <a:buSzPts val="1400"/>
              <a:buNone/>
            </a:pPr>
            <a:r>
              <a:rPr lang="en-US"/>
              <a:t>Multi-system comparison – insight into different processes, standards, and best practices.</a:t>
            </a:r>
            <a:endParaRPr/>
          </a:p>
          <a:p>
            <a:pPr indent="0" lvl="0" marL="0" rtl="0" algn="l">
              <a:lnSpc>
                <a:spcPct val="100000"/>
              </a:lnSpc>
              <a:spcBef>
                <a:spcPts val="0"/>
              </a:spcBef>
              <a:spcAft>
                <a:spcPts val="0"/>
              </a:spcAft>
              <a:buSzPts val="1400"/>
              <a:buNone/>
            </a:pPr>
            <a:r>
              <a:rPr lang="en-US"/>
              <a:t>Global professional perspective – awareness of international market trends and professional norms.</a:t>
            </a:r>
            <a:endParaRPr/>
          </a:p>
          <a:p>
            <a:pPr indent="0" lvl="0" marL="0" rtl="0" algn="l">
              <a:lnSpc>
                <a:spcPct val="100000"/>
              </a:lnSpc>
              <a:spcBef>
                <a:spcPts val="0"/>
              </a:spcBef>
              <a:spcAft>
                <a:spcPts val="0"/>
              </a:spcAft>
              <a:buSzPts val="1400"/>
              <a:buNone/>
            </a:pPr>
            <a:r>
              <a:rPr lang="en-US"/>
              <a:t>Cultural intelligence – ability to work effectively across diverse teams and contexts.</a:t>
            </a:r>
            <a:endParaRPr/>
          </a:p>
          <a:p>
            <a:pPr indent="0" lvl="0" marL="0" rtl="0" algn="l">
              <a:lnSpc>
                <a:spcPct val="100000"/>
              </a:lnSpc>
              <a:spcBef>
                <a:spcPts val="0"/>
              </a:spcBef>
              <a:spcAft>
                <a:spcPts val="0"/>
              </a:spcAft>
              <a:buSzPts val="1400"/>
              <a:buNone/>
            </a:pPr>
            <a:r>
              <a:rPr lang="en-US"/>
              <a:t>Employers increasingly recognise that these competencies enhance innovation, problem-solving, and adaptability, particularly in sectors driven by digital and green transformation. Positioning your experience this way can help overcome the “local experience” barrier and demonstrate strategic value.</a:t>
            </a:r>
            <a:endParaRPr/>
          </a:p>
        </p:txBody>
      </p:sp>
      <p:sp>
        <p:nvSpPr>
          <p:cNvPr id="635" name="Google Shape;63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86a5ab97a1_0_3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g386a5ab97a1_0_3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3" name="Google Shape;643;g386a5ab97a1_0_3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86a5ab97a1_0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Identify your strongest digital competency and green-related competency — these are your current professional assets.</a:t>
            </a:r>
            <a:endParaRPr/>
          </a:p>
          <a:p>
            <a:pPr indent="0" lvl="0" marL="0" rtl="0" algn="l">
              <a:lnSpc>
                <a:spcPct val="100000"/>
              </a:lnSpc>
              <a:spcBef>
                <a:spcPts val="0"/>
              </a:spcBef>
              <a:spcAft>
                <a:spcPts val="0"/>
              </a:spcAft>
              <a:buSzPts val="1400"/>
              <a:buNone/>
            </a:pPr>
            <a:r>
              <a:rPr lang="en-US"/>
              <a:t>Consider a sector aligned with your expertise and one role you could realistically target — this keeps your focus achievable.</a:t>
            </a:r>
            <a:endParaRPr/>
          </a:p>
          <a:p>
            <a:pPr indent="0" lvl="0" marL="0" rtl="0" algn="l">
              <a:lnSpc>
                <a:spcPct val="100000"/>
              </a:lnSpc>
              <a:spcBef>
                <a:spcPts val="0"/>
              </a:spcBef>
              <a:spcAft>
                <a:spcPts val="0"/>
              </a:spcAft>
              <a:buSzPts val="1400"/>
              <a:buNone/>
            </a:pPr>
            <a:r>
              <a:rPr lang="en-US"/>
              <a:t>Highlight one skill gap you need to address, which helps prioritise upskilling.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Next, translate this assessment into a 30-Day Professional Activation Plan. Within a month, you can: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Research five relevant job descriptions to understand employer expectations.</a:t>
            </a:r>
            <a:endParaRPr/>
          </a:p>
          <a:p>
            <a:pPr indent="0" lvl="0" marL="0" rtl="0" algn="l">
              <a:lnSpc>
                <a:spcPct val="100000"/>
              </a:lnSpc>
              <a:spcBef>
                <a:spcPts val="0"/>
              </a:spcBef>
              <a:spcAft>
                <a:spcPts val="0"/>
              </a:spcAft>
              <a:buSzPts val="1400"/>
              <a:buNone/>
            </a:pPr>
            <a:r>
              <a:rPr lang="en-US"/>
              <a:t>Update your CV using competency language to highlight impact and results.</a:t>
            </a:r>
            <a:endParaRPr/>
          </a:p>
          <a:p>
            <a:pPr indent="0" lvl="0" marL="0" rtl="0" algn="l">
              <a:lnSpc>
                <a:spcPct val="100000"/>
              </a:lnSpc>
              <a:spcBef>
                <a:spcPts val="0"/>
              </a:spcBef>
              <a:spcAft>
                <a:spcPts val="0"/>
              </a:spcAft>
              <a:buSzPts val="1400"/>
              <a:buNone/>
            </a:pPr>
            <a:r>
              <a:rPr lang="en-US"/>
              <a:t>Identify one targeted micro-credential to close a priority skills gap.</a:t>
            </a:r>
            <a:endParaRPr/>
          </a:p>
          <a:p>
            <a:pPr indent="0" lvl="0" marL="0" rtl="0" algn="l">
              <a:lnSpc>
                <a:spcPct val="100000"/>
              </a:lnSpc>
              <a:spcBef>
                <a:spcPts val="0"/>
              </a:spcBef>
              <a:spcAft>
                <a:spcPts val="0"/>
              </a:spcAft>
              <a:buSzPts val="1400"/>
              <a:buNone/>
            </a:pPr>
            <a:r>
              <a:rPr lang="en-US"/>
              <a:t>Connect with two professionals in your sector to expand your network and gather insights.</a:t>
            </a:r>
            <a:endParaRPr/>
          </a:p>
          <a:p>
            <a:pPr indent="0" lvl="0" marL="0" rtl="0" algn="l">
              <a:lnSpc>
                <a:spcPct val="100000"/>
              </a:lnSpc>
              <a:spcBef>
                <a:spcPts val="0"/>
              </a:spcBef>
              <a:spcAft>
                <a:spcPts val="0"/>
              </a:spcAft>
              <a:buSzPts val="1400"/>
              <a:buNone/>
            </a:pPr>
            <a:r>
              <a:rPr lang="en-US"/>
              <a:t>Register on at least one EU job mobility platform to access job opportunities and labour market intelligence.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By combining self-awareness, skill mapping, and targeted action, this approach enables professionals to position themselves strategically in the EU labour market — maximising the value of their existing competencies while addressing key gaps.</a:t>
            </a:r>
            <a:endParaRPr/>
          </a:p>
        </p:txBody>
      </p:sp>
      <p:sp>
        <p:nvSpPr>
          <p:cNvPr id="651" name="Google Shape;651;g386a5ab97a1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386a5ab97a1_0_3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Take a moment to reflect strategically:</a:t>
            </a:r>
            <a:endParaRPr/>
          </a:p>
          <a:p>
            <a:pPr indent="0" lvl="0" marL="0" rtl="0" algn="l">
              <a:lnSpc>
                <a:spcPct val="100000"/>
              </a:lnSpc>
              <a:spcBef>
                <a:spcPts val="0"/>
              </a:spcBef>
              <a:spcAft>
                <a:spcPts val="0"/>
              </a:spcAft>
              <a:buSzPts val="1400"/>
              <a:buNone/>
            </a:pPr>
            <a:r>
              <a:rPr lang="en-US"/>
              <a:t>What did I underestimate about my skills? Many of your digital, green, and professional competencies may already be highly relevant, even if you haven’t labelled them as such.</a:t>
            </a:r>
            <a:endParaRPr/>
          </a:p>
          <a:p>
            <a:pPr indent="0" lvl="0" marL="0" rtl="0" algn="l">
              <a:lnSpc>
                <a:spcPct val="100000"/>
              </a:lnSpc>
              <a:spcBef>
                <a:spcPts val="0"/>
              </a:spcBef>
              <a:spcAft>
                <a:spcPts val="0"/>
              </a:spcAft>
              <a:buSzPts val="1400"/>
              <a:buNone/>
            </a:pPr>
            <a:r>
              <a:rPr lang="en-US"/>
              <a:t>What structural opportunities exist in my sector? Consider emerging roles, labour market shifts, and EU-funded initiatives like the Twin Transition.</a:t>
            </a:r>
            <a:endParaRPr/>
          </a:p>
          <a:p>
            <a:pPr indent="0" lvl="0" marL="0" rtl="0" algn="l">
              <a:lnSpc>
                <a:spcPct val="100000"/>
              </a:lnSpc>
              <a:spcBef>
                <a:spcPts val="0"/>
              </a:spcBef>
              <a:spcAft>
                <a:spcPts val="0"/>
              </a:spcAft>
              <a:buSzPts val="1400"/>
              <a:buNone/>
            </a:pPr>
            <a:r>
              <a:rPr lang="en-US"/>
              <a:t>What is my next strategic move? Identify the immediate steps you can take to leverage your existing expertise and close any high-impact skill gaps.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Key Takeaways</a:t>
            </a:r>
            <a:endParaRPr/>
          </a:p>
          <a:p>
            <a:pPr indent="0" lvl="0" marL="0" rtl="0" algn="l">
              <a:lnSpc>
                <a:spcPct val="100000"/>
              </a:lnSpc>
              <a:spcBef>
                <a:spcPts val="0"/>
              </a:spcBef>
              <a:spcAft>
                <a:spcPts val="0"/>
              </a:spcAft>
              <a:buSzPts val="1400"/>
              <a:buNone/>
            </a:pPr>
            <a:r>
              <a:rPr lang="en-US"/>
              <a:t>You are not starting again — you are repositioning your existing professional capital to align with labour market needs.</a:t>
            </a:r>
            <a:endParaRPr/>
          </a:p>
          <a:p>
            <a:pPr indent="0" lvl="0" marL="0" rtl="0" algn="l">
              <a:lnSpc>
                <a:spcPct val="100000"/>
              </a:lnSpc>
              <a:spcBef>
                <a:spcPts val="0"/>
              </a:spcBef>
              <a:spcAft>
                <a:spcPts val="0"/>
              </a:spcAft>
              <a:buSzPts val="1400"/>
              <a:buNone/>
            </a:pPr>
            <a:r>
              <a:rPr lang="en-US"/>
              <a:t>The digital and green transitions create demand for experienced professionals who can adapt, integrate, and lead within evolving sectors.</a:t>
            </a:r>
            <a:endParaRPr/>
          </a:p>
          <a:p>
            <a:pPr indent="0" lvl="0" marL="0" rtl="0" algn="l">
              <a:lnSpc>
                <a:spcPct val="100000"/>
              </a:lnSpc>
              <a:spcBef>
                <a:spcPts val="0"/>
              </a:spcBef>
              <a:spcAft>
                <a:spcPts val="0"/>
              </a:spcAft>
              <a:buSzPts val="1400"/>
              <a:buNone/>
            </a:pPr>
            <a:r>
              <a:rPr lang="en-US"/>
              <a:t>Your existing expertise has transferable value in Europe, and with targeted upskilling or strategic positioning, you can access rewarding professional opportunities.</a:t>
            </a:r>
            <a:endParaRPr/>
          </a:p>
        </p:txBody>
      </p:sp>
      <p:sp>
        <p:nvSpPr>
          <p:cNvPr id="663" name="Google Shape;663;g386a5ab97a1_0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86a5ab97a1_0_4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1" name="Google Shape;681;g386a5ab97a1_0_4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9" name="Google Shape;68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100"/>
              <a:t>Welcome &amp; Overview </a:t>
            </a:r>
            <a:endParaRPr b="1" sz="1100"/>
          </a:p>
          <a:p>
            <a:pPr indent="0" lvl="0" marL="0" rtl="0" algn="l">
              <a:lnSpc>
                <a:spcPct val="100000"/>
              </a:lnSpc>
              <a:spcBef>
                <a:spcPts val="0"/>
              </a:spcBef>
              <a:spcAft>
                <a:spcPts val="0"/>
              </a:spcAft>
              <a:buSzPts val="1400"/>
              <a:buNone/>
            </a:pPr>
            <a:r>
              <a:t/>
            </a:r>
            <a:endParaRPr b="1" sz="1100"/>
          </a:p>
          <a:p>
            <a:pPr indent="-298450" lvl="0" marL="457200" rtl="0" algn="l">
              <a:lnSpc>
                <a:spcPct val="100000"/>
              </a:lnSpc>
              <a:spcBef>
                <a:spcPts val="0"/>
              </a:spcBef>
              <a:spcAft>
                <a:spcPts val="0"/>
              </a:spcAft>
              <a:buSzPts val="1100"/>
              <a:buFont typeface="Calibri"/>
              <a:buChar char="●"/>
            </a:pPr>
            <a:r>
              <a:rPr lang="en-US" sz="1100"/>
              <a:t>Introduction to today’s session</a:t>
            </a:r>
            <a:endParaRPr sz="1100"/>
          </a:p>
          <a:p>
            <a:pPr indent="-298450" lvl="0" marL="457200" rtl="0" algn="l">
              <a:lnSpc>
                <a:spcPct val="100000"/>
              </a:lnSpc>
              <a:spcBef>
                <a:spcPts val="0"/>
              </a:spcBef>
              <a:spcAft>
                <a:spcPts val="0"/>
              </a:spcAft>
              <a:buSzPts val="1100"/>
              <a:buFont typeface="Calibri"/>
              <a:buChar char="●"/>
            </a:pPr>
            <a:r>
              <a:rPr lang="en-US" sz="1100"/>
              <a:t>Activating confidence in your digital skills</a:t>
            </a:r>
            <a:endParaRPr sz="1100"/>
          </a:p>
          <a:p>
            <a:pPr indent="0" lvl="0" marL="0" rtl="0" algn="l">
              <a:lnSpc>
                <a:spcPct val="100000"/>
              </a:lnSpc>
              <a:spcBef>
                <a:spcPts val="1200"/>
              </a:spcBef>
              <a:spcAft>
                <a:spcPts val="0"/>
              </a:spcAft>
              <a:buSzPts val="1400"/>
              <a:buNone/>
            </a:pPr>
            <a:r>
              <a:rPr b="1" lang="en-US" sz="1100"/>
              <a:t>Digital Identity</a:t>
            </a:r>
            <a:r>
              <a:rPr lang="en-US" sz="1100"/>
              <a:t> </a:t>
            </a:r>
            <a:endParaRPr sz="1100"/>
          </a:p>
          <a:p>
            <a:pPr indent="-298450" lvl="0" marL="457200" rtl="0" algn="l">
              <a:lnSpc>
                <a:spcPct val="100000"/>
              </a:lnSpc>
              <a:spcBef>
                <a:spcPts val="1200"/>
              </a:spcBef>
              <a:spcAft>
                <a:spcPts val="0"/>
              </a:spcAft>
              <a:buClr>
                <a:schemeClr val="dk1"/>
              </a:buClr>
              <a:buSzPts val="1100"/>
              <a:buFont typeface="Calibri"/>
              <a:buChar char="●"/>
            </a:pPr>
            <a:r>
              <a:rPr lang="en-US" sz="1100"/>
              <a:t>What is a digital identity?</a:t>
            </a:r>
            <a:endParaRPr sz="1100"/>
          </a:p>
          <a:p>
            <a:pPr indent="-298450" lvl="0" marL="457200" rtl="0" algn="l">
              <a:lnSpc>
                <a:spcPct val="100000"/>
              </a:lnSpc>
              <a:spcBef>
                <a:spcPts val="0"/>
              </a:spcBef>
              <a:spcAft>
                <a:spcPts val="0"/>
              </a:spcAft>
              <a:buClr>
                <a:schemeClr val="dk1"/>
              </a:buClr>
              <a:buSzPts val="1100"/>
              <a:buFont typeface="Calibri"/>
              <a:buChar char="●"/>
            </a:pPr>
            <a:r>
              <a:rPr lang="en-US" sz="1100"/>
              <a:t>LinkedIn, Europass, online portfolios</a:t>
            </a:r>
            <a:endParaRPr sz="1100"/>
          </a:p>
          <a:p>
            <a:pPr indent="-298450" lvl="0" marL="457200" rtl="0" algn="l">
              <a:lnSpc>
                <a:spcPct val="100000"/>
              </a:lnSpc>
              <a:spcBef>
                <a:spcPts val="0"/>
              </a:spcBef>
              <a:spcAft>
                <a:spcPts val="0"/>
              </a:spcAft>
              <a:buClr>
                <a:schemeClr val="dk1"/>
              </a:buClr>
              <a:buSzPts val="1100"/>
              <a:buFont typeface="Calibri"/>
              <a:buChar char="●"/>
            </a:pPr>
            <a:r>
              <a:rPr lang="en-US" sz="1100"/>
              <a:t>Why online presence matters</a:t>
            </a:r>
            <a:endParaRPr sz="1100"/>
          </a:p>
          <a:p>
            <a:pPr indent="0" lvl="0" marL="0" rtl="0" algn="l">
              <a:lnSpc>
                <a:spcPct val="115000"/>
              </a:lnSpc>
              <a:spcBef>
                <a:spcPts val="1200"/>
              </a:spcBef>
              <a:spcAft>
                <a:spcPts val="0"/>
              </a:spcAft>
              <a:buSzPts val="1400"/>
              <a:buNone/>
            </a:pPr>
            <a:r>
              <a:rPr b="1" lang="en-US" sz="1100"/>
              <a:t>Professional Visibility</a:t>
            </a:r>
            <a:r>
              <a:rPr lang="en-US" sz="1100"/>
              <a:t> </a:t>
            </a:r>
            <a:endParaRPr sz="1100"/>
          </a:p>
          <a:p>
            <a:pPr indent="-298450" lvl="0" marL="457200" rtl="0" algn="l">
              <a:lnSpc>
                <a:spcPct val="115000"/>
              </a:lnSpc>
              <a:spcBef>
                <a:spcPts val="1200"/>
              </a:spcBef>
              <a:spcAft>
                <a:spcPts val="0"/>
              </a:spcAft>
              <a:buClr>
                <a:schemeClr val="dk1"/>
              </a:buClr>
              <a:buSzPts val="1100"/>
              <a:buFont typeface="Calibri"/>
              <a:buChar char="●"/>
            </a:pPr>
            <a:r>
              <a:rPr lang="en-US" sz="1100"/>
              <a:t>Writing a strong “About Me”</a:t>
            </a:r>
            <a:endParaRPr sz="1100"/>
          </a:p>
          <a:p>
            <a:pPr indent="-298450" lvl="0" marL="457200" rtl="0" algn="l">
              <a:lnSpc>
                <a:spcPct val="115000"/>
              </a:lnSpc>
              <a:spcBef>
                <a:spcPts val="0"/>
              </a:spcBef>
              <a:spcAft>
                <a:spcPts val="0"/>
              </a:spcAft>
              <a:buClr>
                <a:schemeClr val="dk1"/>
              </a:buClr>
              <a:buSzPts val="1100"/>
              <a:buFont typeface="Calibri"/>
              <a:buChar char="●"/>
            </a:pPr>
            <a:r>
              <a:rPr lang="en-US" sz="1100"/>
              <a:t>Using keywords to match job descriptions</a:t>
            </a:r>
            <a:endParaRPr sz="1100"/>
          </a:p>
          <a:p>
            <a:pPr indent="0" lvl="0" marL="0" rtl="0" algn="l">
              <a:lnSpc>
                <a:spcPct val="115000"/>
              </a:lnSpc>
              <a:spcBef>
                <a:spcPts val="1200"/>
              </a:spcBef>
              <a:spcAft>
                <a:spcPts val="0"/>
              </a:spcAft>
              <a:buSzPts val="1400"/>
              <a:buNone/>
            </a:pPr>
            <a:r>
              <a:rPr b="1" lang="en-US" sz="1100"/>
              <a:t>Digital Tools for Employment</a:t>
            </a:r>
            <a:r>
              <a:rPr lang="en-US" sz="1100"/>
              <a:t> </a:t>
            </a:r>
            <a:endParaRPr sz="1100"/>
          </a:p>
          <a:p>
            <a:pPr indent="-298450" lvl="0" marL="457200" rtl="0" algn="l">
              <a:lnSpc>
                <a:spcPct val="115000"/>
              </a:lnSpc>
              <a:spcBef>
                <a:spcPts val="1200"/>
              </a:spcBef>
              <a:spcAft>
                <a:spcPts val="0"/>
              </a:spcAft>
              <a:buClr>
                <a:schemeClr val="dk1"/>
              </a:buClr>
              <a:buSzPts val="1100"/>
              <a:buFont typeface="Calibri"/>
              <a:buChar char="●"/>
            </a:pPr>
            <a:r>
              <a:rPr lang="en-US" sz="1100"/>
              <a:t>Job portals &amp; CV builders</a:t>
            </a:r>
            <a:endParaRPr sz="1100"/>
          </a:p>
          <a:p>
            <a:pPr indent="0" lvl="0" marL="0" rtl="0" algn="l">
              <a:lnSpc>
                <a:spcPct val="115000"/>
              </a:lnSpc>
              <a:spcBef>
                <a:spcPts val="1200"/>
              </a:spcBef>
              <a:spcAft>
                <a:spcPts val="0"/>
              </a:spcAft>
              <a:buSzPts val="1400"/>
              <a:buNone/>
            </a:pPr>
            <a:r>
              <a:rPr b="1" lang="en-US" sz="1100"/>
              <a:t>Digital Inclusion</a:t>
            </a:r>
            <a:r>
              <a:rPr lang="en-US" sz="1100"/>
              <a:t> </a:t>
            </a:r>
            <a:endParaRPr sz="1100"/>
          </a:p>
          <a:p>
            <a:pPr indent="-298450" lvl="0" marL="457200" rtl="0" algn="l">
              <a:lnSpc>
                <a:spcPct val="115000"/>
              </a:lnSpc>
              <a:spcBef>
                <a:spcPts val="1200"/>
              </a:spcBef>
              <a:spcAft>
                <a:spcPts val="0"/>
              </a:spcAft>
              <a:buClr>
                <a:schemeClr val="dk1"/>
              </a:buClr>
              <a:buSzPts val="1100"/>
              <a:buFont typeface="Calibri"/>
              <a:buChar char="●"/>
            </a:pPr>
            <a:r>
              <a:rPr lang="en-US" sz="1100"/>
              <a:t>Accessing devices &amp; internet</a:t>
            </a:r>
            <a:endParaRPr sz="1100"/>
          </a:p>
          <a:p>
            <a:pPr indent="-298450" lvl="0" marL="457200" rtl="0" algn="l">
              <a:lnSpc>
                <a:spcPct val="115000"/>
              </a:lnSpc>
              <a:spcBef>
                <a:spcPts val="0"/>
              </a:spcBef>
              <a:spcAft>
                <a:spcPts val="0"/>
              </a:spcAft>
              <a:buClr>
                <a:schemeClr val="dk1"/>
              </a:buClr>
              <a:buSzPts val="1100"/>
              <a:buFont typeface="Calibri"/>
              <a:buChar char="●"/>
            </a:pPr>
            <a:r>
              <a:rPr lang="en-US" sz="1100"/>
              <a:t>Free online courses &amp; community support</a:t>
            </a:r>
            <a:endParaRPr sz="1100"/>
          </a:p>
          <a:p>
            <a:pPr indent="0" lvl="0" marL="0" rtl="0" algn="l">
              <a:lnSpc>
                <a:spcPct val="115000"/>
              </a:lnSpc>
              <a:spcBef>
                <a:spcPts val="1200"/>
              </a:spcBef>
              <a:spcAft>
                <a:spcPts val="0"/>
              </a:spcAft>
              <a:buSzPts val="1400"/>
              <a:buNone/>
            </a:pPr>
            <a:r>
              <a:rPr b="1" lang="en-US" sz="1100"/>
              <a:t>Sustainability &amp; Green Skills</a:t>
            </a:r>
            <a:endParaRPr sz="1100"/>
          </a:p>
          <a:p>
            <a:pPr indent="-298450" lvl="0" marL="457200" rtl="0" algn="l">
              <a:lnSpc>
                <a:spcPct val="115000"/>
              </a:lnSpc>
              <a:spcBef>
                <a:spcPts val="1200"/>
              </a:spcBef>
              <a:spcAft>
                <a:spcPts val="0"/>
              </a:spcAft>
              <a:buClr>
                <a:schemeClr val="dk1"/>
              </a:buClr>
              <a:buSzPts val="1100"/>
              <a:buFont typeface="Calibri"/>
              <a:buChar char="●"/>
            </a:pPr>
            <a:r>
              <a:rPr lang="en-US" sz="1100"/>
              <a:t>Understanding green skills</a:t>
            </a:r>
            <a:endParaRPr sz="1100"/>
          </a:p>
          <a:p>
            <a:pPr indent="-298450" lvl="0" marL="457200" rtl="0" algn="l">
              <a:lnSpc>
                <a:spcPct val="115000"/>
              </a:lnSpc>
              <a:spcBef>
                <a:spcPts val="0"/>
              </a:spcBef>
              <a:spcAft>
                <a:spcPts val="0"/>
              </a:spcAft>
              <a:buClr>
                <a:schemeClr val="dk1"/>
              </a:buClr>
              <a:buSzPts val="1100"/>
              <a:buFont typeface="Calibri"/>
              <a:buChar char="●"/>
            </a:pPr>
            <a:r>
              <a:rPr lang="en-US" sz="1100"/>
              <a:t>Applying sustainability in your profession</a:t>
            </a:r>
            <a:endParaRPr sz="1100"/>
          </a:p>
          <a:p>
            <a:pPr indent="-298450" lvl="0" marL="457200" rtl="0" algn="l">
              <a:lnSpc>
                <a:spcPct val="115000"/>
              </a:lnSpc>
              <a:spcBef>
                <a:spcPts val="0"/>
              </a:spcBef>
              <a:spcAft>
                <a:spcPts val="0"/>
              </a:spcAft>
              <a:buClr>
                <a:schemeClr val="dk1"/>
              </a:buClr>
              <a:buSzPts val="1100"/>
              <a:buFont typeface="Calibri"/>
              <a:buChar char="●"/>
            </a:pPr>
            <a:r>
              <a:rPr lang="en-US" sz="1100"/>
              <a:t>Linking skills to employer expectations</a:t>
            </a:r>
            <a:endParaRPr sz="1100"/>
          </a:p>
          <a:p>
            <a:pPr indent="0" lvl="0" marL="0" rtl="0" algn="l">
              <a:lnSpc>
                <a:spcPct val="115000"/>
              </a:lnSpc>
              <a:spcBef>
                <a:spcPts val="1200"/>
              </a:spcBef>
              <a:spcAft>
                <a:spcPts val="0"/>
              </a:spcAft>
              <a:buSzPts val="1400"/>
              <a:buNone/>
            </a:pPr>
            <a:r>
              <a:t/>
            </a:r>
            <a:endParaRPr sz="1100"/>
          </a:p>
          <a:p>
            <a:pPr indent="0" lvl="0" marL="0" rtl="0" algn="l">
              <a:lnSpc>
                <a:spcPct val="115000"/>
              </a:lnSpc>
              <a:spcBef>
                <a:spcPts val="1200"/>
              </a:spcBef>
              <a:spcAft>
                <a:spcPts val="0"/>
              </a:spcAft>
              <a:buSzPts val="1400"/>
              <a:buNone/>
            </a:pPr>
            <a:r>
              <a:t/>
            </a:r>
            <a:endParaRPr sz="1100"/>
          </a:p>
          <a:p>
            <a:pPr indent="0" lvl="0" marL="0" rtl="0" algn="l">
              <a:lnSpc>
                <a:spcPct val="100000"/>
              </a:lnSpc>
              <a:spcBef>
                <a:spcPts val="1200"/>
              </a:spcBef>
              <a:spcAft>
                <a:spcPts val="0"/>
              </a:spcAft>
              <a:buSzPts val="1400"/>
              <a:buNone/>
            </a:pPr>
            <a:r>
              <a:t/>
            </a:r>
            <a:endParaRPr sz="1100"/>
          </a:p>
          <a:p>
            <a:pPr indent="0" lvl="0" marL="457200" rtl="0" algn="l">
              <a:lnSpc>
                <a:spcPct val="100000"/>
              </a:lnSpc>
              <a:spcBef>
                <a:spcPts val="1200"/>
              </a:spcBef>
              <a:spcAft>
                <a:spcPts val="0"/>
              </a:spcAft>
              <a:buSzPts val="1400"/>
              <a:buNone/>
            </a:pPr>
            <a:r>
              <a:t/>
            </a:r>
            <a:endParaRPr sz="1100"/>
          </a:p>
          <a:p>
            <a:pPr indent="0" lvl="0" marL="0" rtl="0" algn="l">
              <a:lnSpc>
                <a:spcPct val="100000"/>
              </a:lnSpc>
              <a:spcBef>
                <a:spcPts val="0"/>
              </a:spcBef>
              <a:spcAft>
                <a:spcPts val="0"/>
              </a:spcAft>
              <a:buSzPts val="1400"/>
              <a:buNone/>
            </a:pPr>
            <a:r>
              <a:t/>
            </a:r>
            <a:endParaRPr sz="1100"/>
          </a:p>
        </p:txBody>
      </p:sp>
      <p:sp>
        <p:nvSpPr>
          <p:cNvPr id="321" name="Google Shape;32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6" name="Google Shape;33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c6fa7fc315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g3c6fa7fc315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c6fa7fc315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3c6fa7fc315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g3c6fa7fc315_0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86a5ab97a1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latin typeface="Arial"/>
                <a:ea typeface="Arial"/>
                <a:cs typeface="Arial"/>
                <a:sym typeface="Arial"/>
              </a:rPr>
              <a:t>When we talk about the Twin Transition, we’re referring to the European Union’s coordinated push toward both green transformation and digital transformation.</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Under the European Green Deal, the EU has committed to becoming climate neutral by 2050. This is driving investment in renewable energy, circular economy models, sustainable infrastructure, and expanded ESG reporting requirements. These policy commitments are already reshaping sectors such as construction, manufacturing, transport, and finance.</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At the same time, the Digital Decade Strategy focuses on accelerating Europe’s digital capacity — expanding digital public services, strengthening AI and data innovation, increasing digital skills, supporting SME digitalisation, and growing the platform economy.</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It’s important to stress: these are not temporary trends or market fashions. They are long-term, funded structural priorities backed by EU legislation and financial instruments. As a result, they are directly shaping labour market demand across Member States and influencing the skills employers now prioritise.</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European Commission (2020) The European Green Deal. Brussels: European Commission.</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European Commission (2021) 2030 Digital Compass: The European way for the Digital Decade. Brussels: European Commission.</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
        <p:nvSpPr>
          <p:cNvPr id="359" name="Google Shape;359;g386a5ab97a1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86a5ab97a1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386a5ab97a1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latin typeface="Arial"/>
                <a:ea typeface="Arial"/>
                <a:cs typeface="Arial"/>
                <a:sym typeface="Arial"/>
              </a:rPr>
              <a:t>What does this mean for professionals across sectors? First, employers increasingly expect data-informed decision-making. This goes beyond basic digital literacy. Professionals are expected to interpret data, understand performance indicators, and use evidence to guide strategy and operational choices.</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There is also growing emphasis on process efficiency. Organisations are looking for individuals who can improve workflows, engage with digital systems, and contribute to productivity and innovation.</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Sustainability awareness is now mainstream. Professionals are expected to understand how environmental and ESG priorities affect their sector — whether through reporting requirements, procurement standards, or organisational reputation.</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Similarly, regulatory literacy is becoming essential. As green and digital regulations expand across the EU, professionals need to understand compliance frameworks and their practical implications.</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Digital collaboration is now standard practice — working effectively across platforms, virtual teams, and cross-border environments.</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Finally, continuous upskilling is no longer optional. The pace of technological and policy change means that maintaining employability requires ongoing professional development.</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Digital and green skills are no longer specialist domains. They are transversal competencies embedded across roles, sectors, and career levels.</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
        <p:nvSpPr>
          <p:cNvPr id="374" name="Google Shape;374;g386a5ab97a1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02" showMasterSp="0">
  <p:cSld name="1_Cover 02">
    <p:spTree>
      <p:nvGrpSpPr>
        <p:cNvPr id="12" name="Shape 12"/>
        <p:cNvGrpSpPr/>
        <p:nvPr/>
      </p:nvGrpSpPr>
      <p:grpSpPr>
        <a:xfrm>
          <a:off x="0" y="0"/>
          <a:ext cx="0" cy="0"/>
          <a:chOff x="0" y="0"/>
          <a:chExt cx="0" cy="0"/>
        </a:xfrm>
      </p:grpSpPr>
      <p:sp>
        <p:nvSpPr>
          <p:cNvPr id="13" name="Google Shape;13;p14"/>
          <p:cNvSpPr/>
          <p:nvPr>
            <p:ph idx="2" type="pic"/>
          </p:nvPr>
        </p:nvSpPr>
        <p:spPr>
          <a:xfrm>
            <a:off x="482600" y="1562099"/>
            <a:ext cx="2095500" cy="3733801"/>
          </a:xfrm>
          <a:prstGeom prst="rect">
            <a:avLst/>
          </a:prstGeom>
          <a:solidFill>
            <a:srgbClr val="BFBFBF"/>
          </a:solidFill>
          <a:ln>
            <a:noFill/>
          </a:ln>
        </p:spPr>
      </p:sp>
      <p:sp>
        <p:nvSpPr>
          <p:cNvPr id="14" name="Google Shape;14;p14"/>
          <p:cNvSpPr/>
          <p:nvPr>
            <p:ph idx="3" type="pic"/>
          </p:nvPr>
        </p:nvSpPr>
        <p:spPr>
          <a:xfrm>
            <a:off x="2781300" y="1562099"/>
            <a:ext cx="2095500" cy="3733801"/>
          </a:xfrm>
          <a:prstGeom prst="rect">
            <a:avLst/>
          </a:prstGeom>
          <a:solidFill>
            <a:srgbClr val="BFBFBF"/>
          </a:solidFill>
          <a:ln>
            <a:noFill/>
          </a:ln>
        </p:spPr>
      </p:sp>
      <p:sp>
        <p:nvSpPr>
          <p:cNvPr id="15" name="Google Shape;15;p14"/>
          <p:cNvSpPr/>
          <p:nvPr>
            <p:ph idx="4" type="pic"/>
          </p:nvPr>
        </p:nvSpPr>
        <p:spPr>
          <a:xfrm>
            <a:off x="5080000" y="1562099"/>
            <a:ext cx="2095500" cy="3733801"/>
          </a:xfrm>
          <a:prstGeom prst="rect">
            <a:avLst/>
          </a:prstGeom>
          <a:solidFill>
            <a:srgbClr val="BFBFBF"/>
          </a:solidFill>
          <a:ln>
            <a:noFill/>
          </a:ln>
        </p:spPr>
      </p:sp>
      <p:sp>
        <p:nvSpPr>
          <p:cNvPr id="16" name="Google Shape;16;p14"/>
          <p:cNvSpPr/>
          <p:nvPr>
            <p:ph idx="5" type="pic"/>
          </p:nvPr>
        </p:nvSpPr>
        <p:spPr>
          <a:xfrm>
            <a:off x="7378700" y="1562099"/>
            <a:ext cx="2095500" cy="3733801"/>
          </a:xfrm>
          <a:prstGeom prst="rect">
            <a:avLst/>
          </a:prstGeom>
          <a:solidFill>
            <a:srgbClr val="BFBFBF"/>
          </a:solidFill>
          <a:ln>
            <a:noFill/>
          </a:ln>
        </p:spPr>
      </p:sp>
      <p:sp>
        <p:nvSpPr>
          <p:cNvPr id="17" name="Google Shape;17;p14"/>
          <p:cNvSpPr/>
          <p:nvPr>
            <p:ph idx="6" type="pic"/>
          </p:nvPr>
        </p:nvSpPr>
        <p:spPr>
          <a:xfrm>
            <a:off x="9677400" y="1562099"/>
            <a:ext cx="2095500" cy="3733801"/>
          </a:xfrm>
          <a:prstGeom prst="rect">
            <a:avLst/>
          </a:prstGeom>
          <a:solidFill>
            <a:srgbClr val="BFBFBF"/>
          </a:solidFill>
          <a:ln>
            <a:noFill/>
          </a:ln>
        </p:spPr>
      </p:sp>
      <p:pic>
        <p:nvPicPr>
          <p:cNvPr id="18" name="Google Shape;18;p14"/>
          <p:cNvPicPr preferRelativeResize="0"/>
          <p:nvPr/>
        </p:nvPicPr>
        <p:blipFill rotWithShape="1">
          <a:blip r:embed="rId2">
            <a:alphaModFix/>
          </a:blip>
          <a:srcRect b="0" l="0" r="0" t="0"/>
          <a:stretch/>
        </p:blipFill>
        <p:spPr>
          <a:xfrm>
            <a:off x="694879" y="5885360"/>
            <a:ext cx="9926230" cy="972640"/>
          </a:xfrm>
          <a:prstGeom prst="rect">
            <a:avLst/>
          </a:prstGeom>
          <a:noFill/>
          <a:ln>
            <a:noFill/>
          </a:ln>
        </p:spPr>
      </p:pic>
      <p:pic>
        <p:nvPicPr>
          <p:cNvPr id="19" name="Google Shape;19;p14"/>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1 - Navy">
  <p:cSld name="Quote/Photo Slide 01 - Navy">
    <p:spTree>
      <p:nvGrpSpPr>
        <p:cNvPr id="78" name="Shape 78"/>
        <p:cNvGrpSpPr/>
        <p:nvPr/>
      </p:nvGrpSpPr>
      <p:grpSpPr>
        <a:xfrm>
          <a:off x="0" y="0"/>
          <a:ext cx="0" cy="0"/>
          <a:chOff x="0" y="0"/>
          <a:chExt cx="0" cy="0"/>
        </a:xfrm>
      </p:grpSpPr>
      <p:sp>
        <p:nvSpPr>
          <p:cNvPr id="79" name="Google Shape;79;p48"/>
          <p:cNvSpPr/>
          <p:nvPr/>
        </p:nvSpPr>
        <p:spPr>
          <a:xfrm rot="-5400000">
            <a:off x="2667000" y="-2667000"/>
            <a:ext cx="6858001"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 name="Google Shape;80;p48"/>
          <p:cNvSpPr/>
          <p:nvPr/>
        </p:nvSpPr>
        <p:spPr>
          <a:xfrm rot="-5400000">
            <a:off x="2862666" y="-2030696"/>
            <a:ext cx="6141020" cy="1091939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81" name="Google Shape;81;p48"/>
          <p:cNvSpPr/>
          <p:nvPr>
            <p:ph idx="2" type="pic"/>
          </p:nvPr>
        </p:nvSpPr>
        <p:spPr>
          <a:xfrm>
            <a:off x="799128" y="746272"/>
            <a:ext cx="10203652" cy="5365455"/>
          </a:xfrm>
          <a:prstGeom prst="rect">
            <a:avLst/>
          </a:prstGeom>
          <a:solidFill>
            <a:srgbClr val="BFBFBF"/>
          </a:solidFill>
          <a:ln>
            <a:noFill/>
          </a:ln>
        </p:spPr>
      </p:sp>
      <p:cxnSp>
        <p:nvCxnSpPr>
          <p:cNvPr id="82" name="Google Shape;82;p48"/>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83" name="Google Shape;83;p48"/>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 Navy" showMasterSp="0">
  <p:cSld name="Laptop Slide - Navy">
    <p:spTree>
      <p:nvGrpSpPr>
        <p:cNvPr id="84" name="Shape 84"/>
        <p:cNvGrpSpPr/>
        <p:nvPr/>
      </p:nvGrpSpPr>
      <p:grpSpPr>
        <a:xfrm>
          <a:off x="0" y="0"/>
          <a:ext cx="0" cy="0"/>
          <a:chOff x="0" y="0"/>
          <a:chExt cx="0" cy="0"/>
        </a:xfrm>
      </p:grpSpPr>
      <p:pic>
        <p:nvPicPr>
          <p:cNvPr id="85" name="Google Shape;85;p49"/>
          <p:cNvPicPr preferRelativeResize="0"/>
          <p:nvPr/>
        </p:nvPicPr>
        <p:blipFill rotWithShape="1">
          <a:blip r:embed="rId2">
            <a:alphaModFix/>
          </a:blip>
          <a:srcRect b="11083" l="-18315" r="29196" t="15976"/>
          <a:stretch/>
        </p:blipFill>
        <p:spPr>
          <a:xfrm flipH="1">
            <a:off x="812090" y="1837630"/>
            <a:ext cx="7881344" cy="5020370"/>
          </a:xfrm>
          <a:prstGeom prst="rect">
            <a:avLst/>
          </a:prstGeom>
          <a:noFill/>
          <a:ln>
            <a:noFill/>
          </a:ln>
        </p:spPr>
      </p:pic>
      <p:sp>
        <p:nvSpPr>
          <p:cNvPr id="86" name="Google Shape;86;p49"/>
          <p:cNvSpPr/>
          <p:nvPr>
            <p:ph idx="2" type="pic"/>
          </p:nvPr>
        </p:nvSpPr>
        <p:spPr>
          <a:xfrm>
            <a:off x="838567" y="2042830"/>
            <a:ext cx="4791696" cy="3654558"/>
          </a:xfrm>
          <a:prstGeom prst="rect">
            <a:avLst/>
          </a:prstGeom>
          <a:solidFill>
            <a:srgbClr val="D8D8D8"/>
          </a:solidFill>
          <a:ln>
            <a:noFill/>
          </a:ln>
        </p:spPr>
      </p:sp>
      <p:sp>
        <p:nvSpPr>
          <p:cNvPr id="87" name="Google Shape;87;p49"/>
          <p:cNvSpPr txBox="1"/>
          <p:nvPr>
            <p:ph idx="1" type="body"/>
          </p:nvPr>
        </p:nvSpPr>
        <p:spPr>
          <a:xfrm>
            <a:off x="6578872" y="593866"/>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49"/>
          <p:cNvSpPr txBox="1"/>
          <p:nvPr>
            <p:ph idx="3" type="body"/>
          </p:nvPr>
        </p:nvSpPr>
        <p:spPr>
          <a:xfrm>
            <a:off x="6578871" y="1890384"/>
            <a:ext cx="4990998" cy="410293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 name="Google Shape;89;p49"/>
          <p:cNvSpPr/>
          <p:nvPr/>
        </p:nvSpPr>
        <p:spPr>
          <a:xfrm flipH="1" rot="10800000">
            <a:off x="0" y="0"/>
            <a:ext cx="847493" cy="6858002"/>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90" name="Google Shape;90;p49"/>
          <p:cNvCxnSpPr/>
          <p:nvPr/>
        </p:nvCxnSpPr>
        <p:spPr>
          <a:xfrm>
            <a:off x="319172" y="6535423"/>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91" name="Google Shape;91;p49"/>
          <p:cNvSpPr txBox="1"/>
          <p:nvPr/>
        </p:nvSpPr>
        <p:spPr>
          <a:xfrm rot="-5400000">
            <a:off x="-1499073" y="4502834"/>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3 - Navy">
  <p:cSld name="Text Slide 03 - Navy">
    <p:spTree>
      <p:nvGrpSpPr>
        <p:cNvPr id="92" name="Shape 92"/>
        <p:cNvGrpSpPr/>
        <p:nvPr/>
      </p:nvGrpSpPr>
      <p:grpSpPr>
        <a:xfrm>
          <a:off x="0" y="0"/>
          <a:ext cx="0" cy="0"/>
          <a:chOff x="0" y="0"/>
          <a:chExt cx="0" cy="0"/>
        </a:xfrm>
      </p:grpSpPr>
      <p:sp>
        <p:nvSpPr>
          <p:cNvPr id="93" name="Google Shape;93;p50"/>
          <p:cNvSpPr/>
          <p:nvPr/>
        </p:nvSpPr>
        <p:spPr>
          <a:xfrm rot="-5400000">
            <a:off x="2667000" y="-2667000"/>
            <a:ext cx="6858001"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 name="Google Shape;94;p50"/>
          <p:cNvSpPr/>
          <p:nvPr/>
        </p:nvSpPr>
        <p:spPr>
          <a:xfrm rot="-5400000">
            <a:off x="4865194" y="-19370"/>
            <a:ext cx="6141020" cy="68967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95" name="Google Shape;95;p50"/>
          <p:cNvSpPr txBox="1"/>
          <p:nvPr>
            <p:ph idx="1" type="body"/>
          </p:nvPr>
        </p:nvSpPr>
        <p:spPr>
          <a:xfrm>
            <a:off x="4825907" y="826894"/>
            <a:ext cx="6341766" cy="51664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 name="Google Shape;96;p50"/>
          <p:cNvSpPr txBox="1"/>
          <p:nvPr>
            <p:ph idx="2" type="body"/>
          </p:nvPr>
        </p:nvSpPr>
        <p:spPr>
          <a:xfrm>
            <a:off x="600999" y="835090"/>
            <a:ext cx="3125818" cy="177451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97" name="Google Shape;97;p50"/>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98" name="Google Shape;98;p50"/>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 Navy">
  <p:cSld name="Bullet Point x3 slide with photo - Navy">
    <p:spTree>
      <p:nvGrpSpPr>
        <p:cNvPr id="99" name="Shape 99"/>
        <p:cNvGrpSpPr/>
        <p:nvPr/>
      </p:nvGrpSpPr>
      <p:grpSpPr>
        <a:xfrm>
          <a:off x="0" y="0"/>
          <a:ext cx="0" cy="0"/>
          <a:chOff x="0" y="0"/>
          <a:chExt cx="0" cy="0"/>
        </a:xfrm>
      </p:grpSpPr>
      <p:sp>
        <p:nvSpPr>
          <p:cNvPr id="100" name="Google Shape;100;p51"/>
          <p:cNvSpPr/>
          <p:nvPr/>
        </p:nvSpPr>
        <p:spPr>
          <a:xfrm>
            <a:off x="0" y="16329"/>
            <a:ext cx="4780547"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51"/>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51"/>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 name="Google Shape;103;p51"/>
          <p:cNvSpPr txBox="1"/>
          <p:nvPr>
            <p:ph idx="3" type="body"/>
          </p:nvPr>
        </p:nvSpPr>
        <p:spPr>
          <a:xfrm>
            <a:off x="3880331" y="614396"/>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51"/>
          <p:cNvSpPr txBox="1"/>
          <p:nvPr>
            <p:ph idx="4"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 name="Google Shape;105;p51"/>
          <p:cNvSpPr txBox="1"/>
          <p:nvPr>
            <p:ph idx="5"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 name="Google Shape;106;p51"/>
          <p:cNvSpPr txBox="1"/>
          <p:nvPr>
            <p:ph idx="6"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 name="Google Shape;107;p51"/>
          <p:cNvSpPr txBox="1"/>
          <p:nvPr>
            <p:ph idx="7"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 name="Google Shape;108;p51"/>
          <p:cNvSpPr/>
          <p:nvPr>
            <p:ph idx="8" type="pic"/>
          </p:nvPr>
        </p:nvSpPr>
        <p:spPr>
          <a:xfrm>
            <a:off x="-48344" y="0"/>
            <a:ext cx="3570477" cy="6858000"/>
          </a:xfrm>
          <a:prstGeom prst="rect">
            <a:avLst/>
          </a:prstGeom>
          <a:solidFill>
            <a:srgbClr val="D8D8D8"/>
          </a:solidFill>
          <a:ln>
            <a:noFill/>
          </a:ln>
        </p:spPr>
      </p:sp>
      <p:sp>
        <p:nvSpPr>
          <p:cNvPr id="109" name="Google Shape;109;p51"/>
          <p:cNvSpPr txBox="1"/>
          <p:nvPr>
            <p:ph idx="9" type="body"/>
          </p:nvPr>
        </p:nvSpPr>
        <p:spPr>
          <a:xfrm>
            <a:off x="3918849" y="2558717"/>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 name="Google Shape;110;p51"/>
          <p:cNvSpPr txBox="1"/>
          <p:nvPr>
            <p:ph idx="13" type="body"/>
          </p:nvPr>
        </p:nvSpPr>
        <p:spPr>
          <a:xfrm>
            <a:off x="3918849" y="4410972"/>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3">
  <p:cSld name="Quote/Photo Slide 03">
    <p:spTree>
      <p:nvGrpSpPr>
        <p:cNvPr id="111" name="Shape 111"/>
        <p:cNvGrpSpPr/>
        <p:nvPr/>
      </p:nvGrpSpPr>
      <p:grpSpPr>
        <a:xfrm>
          <a:off x="0" y="0"/>
          <a:ext cx="0" cy="0"/>
          <a:chOff x="0" y="0"/>
          <a:chExt cx="0" cy="0"/>
        </a:xfrm>
      </p:grpSpPr>
      <p:sp>
        <p:nvSpPr>
          <p:cNvPr id="112" name="Google Shape;112;p52"/>
          <p:cNvSpPr/>
          <p:nvPr>
            <p:ph idx="2" type="pic"/>
          </p:nvPr>
        </p:nvSpPr>
        <p:spPr>
          <a:xfrm>
            <a:off x="0" y="-12469"/>
            <a:ext cx="12192000" cy="6870469"/>
          </a:xfrm>
          <a:prstGeom prst="rect">
            <a:avLst/>
          </a:prstGeom>
          <a:solidFill>
            <a:srgbClr val="BFBFBF"/>
          </a:solidFill>
          <a:ln>
            <a:noFill/>
          </a:ln>
        </p:spPr>
      </p:sp>
      <p:sp>
        <p:nvSpPr>
          <p:cNvPr id="113" name="Google Shape;113;p52"/>
          <p:cNvSpPr txBox="1"/>
          <p:nvPr>
            <p:ph idx="1" type="body"/>
          </p:nvPr>
        </p:nvSpPr>
        <p:spPr>
          <a:xfrm>
            <a:off x="4063536" y="4333157"/>
            <a:ext cx="4064926" cy="577734"/>
          </a:xfrm>
          <a:prstGeom prst="rect">
            <a:avLst/>
          </a:prstGeom>
          <a:solidFill>
            <a:srgbClr val="E36C34"/>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 name="Google Shape;114;p52"/>
          <p:cNvSpPr txBox="1"/>
          <p:nvPr>
            <p:ph idx="3" type="body"/>
          </p:nvPr>
        </p:nvSpPr>
        <p:spPr>
          <a:xfrm>
            <a:off x="2031074" y="2070919"/>
            <a:ext cx="8129850" cy="198569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633547"/>
              </a:buClr>
              <a:buSzPts val="3000"/>
              <a:buFont typeface="Arial"/>
              <a:buNone/>
              <a:defRPr b="0" i="0" sz="30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 Navy">
  <p:cSld name="Phone Slide - Navy">
    <p:spTree>
      <p:nvGrpSpPr>
        <p:cNvPr id="115" name="Shape 115"/>
        <p:cNvGrpSpPr/>
        <p:nvPr/>
      </p:nvGrpSpPr>
      <p:grpSpPr>
        <a:xfrm>
          <a:off x="0" y="0"/>
          <a:ext cx="0" cy="0"/>
          <a:chOff x="0" y="0"/>
          <a:chExt cx="0" cy="0"/>
        </a:xfrm>
      </p:grpSpPr>
      <p:sp>
        <p:nvSpPr>
          <p:cNvPr id="116" name="Google Shape;116;p53"/>
          <p:cNvSpPr/>
          <p:nvPr/>
        </p:nvSpPr>
        <p:spPr>
          <a:xfrm flipH="1" rot="10800000">
            <a:off x="11357811" y="0"/>
            <a:ext cx="828040" cy="6858002"/>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7" name="Google Shape;117;p53"/>
          <p:cNvSpPr txBox="1"/>
          <p:nvPr>
            <p:ph idx="1" type="body"/>
          </p:nvPr>
        </p:nvSpPr>
        <p:spPr>
          <a:xfrm>
            <a:off x="607555" y="587575"/>
            <a:ext cx="5881764"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C9636E"/>
              </a:buClr>
              <a:buSzPts val="3600"/>
              <a:buFont typeface="Arial"/>
              <a:buNone/>
              <a:defRPr b="1" i="0" sz="3600" u="none" cap="none" strike="noStrike">
                <a:solidFill>
                  <a:srgbClr val="C9636E"/>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118" name="Google Shape;118;p53"/>
          <p:cNvPicPr preferRelativeResize="0"/>
          <p:nvPr/>
        </p:nvPicPr>
        <p:blipFill rotWithShape="1">
          <a:blip r:embed="rId2">
            <a:alphaModFix/>
          </a:blip>
          <a:srcRect b="0" l="0" r="0" t="0"/>
          <a:stretch/>
        </p:blipFill>
        <p:spPr>
          <a:xfrm>
            <a:off x="6920581" y="354148"/>
            <a:ext cx="4094254" cy="6404164"/>
          </a:xfrm>
          <a:prstGeom prst="rect">
            <a:avLst/>
          </a:prstGeom>
          <a:noFill/>
          <a:ln>
            <a:noFill/>
          </a:ln>
        </p:spPr>
      </p:pic>
      <p:sp>
        <p:nvSpPr>
          <p:cNvPr id="119" name="Google Shape;119;p53"/>
          <p:cNvSpPr/>
          <p:nvPr>
            <p:ph idx="2" type="pic"/>
          </p:nvPr>
        </p:nvSpPr>
        <p:spPr>
          <a:xfrm>
            <a:off x="7735037" y="1373925"/>
            <a:ext cx="2444127" cy="4336988"/>
          </a:xfrm>
          <a:prstGeom prst="rect">
            <a:avLst/>
          </a:prstGeom>
          <a:solidFill>
            <a:srgbClr val="D8D8D8"/>
          </a:solidFill>
          <a:ln>
            <a:noFill/>
          </a:ln>
        </p:spPr>
      </p:sp>
      <p:sp>
        <p:nvSpPr>
          <p:cNvPr id="120" name="Google Shape;120;p53"/>
          <p:cNvSpPr txBox="1"/>
          <p:nvPr>
            <p:ph idx="3" type="body"/>
          </p:nvPr>
        </p:nvSpPr>
        <p:spPr>
          <a:xfrm>
            <a:off x="607553" y="2016633"/>
            <a:ext cx="5881763" cy="410293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0B3A5B"/>
              </a:buClr>
              <a:buSzPts val="2400"/>
              <a:buFont typeface="Arial"/>
              <a:buNone/>
              <a:defRPr b="0" i="0" sz="2400" u="none" cap="none" strike="noStrike">
                <a:solidFill>
                  <a:srgbClr val="0B3A5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1" name="Google Shape;121;p53"/>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122" name="Google Shape;122;p53"/>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 Navy">
  <p:cSld name="Photo Slide - Navy">
    <p:spTree>
      <p:nvGrpSpPr>
        <p:cNvPr id="123" name="Shape 123"/>
        <p:cNvGrpSpPr/>
        <p:nvPr/>
      </p:nvGrpSpPr>
      <p:grpSpPr>
        <a:xfrm>
          <a:off x="0" y="0"/>
          <a:ext cx="0" cy="0"/>
          <a:chOff x="0" y="0"/>
          <a:chExt cx="0" cy="0"/>
        </a:xfrm>
      </p:grpSpPr>
      <p:sp>
        <p:nvSpPr>
          <p:cNvPr id="124" name="Google Shape;124;p54"/>
          <p:cNvSpPr/>
          <p:nvPr/>
        </p:nvSpPr>
        <p:spPr>
          <a:xfrm>
            <a:off x="0" y="-1"/>
            <a:ext cx="6096000" cy="6844027"/>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54"/>
          <p:cNvSpPr txBox="1"/>
          <p:nvPr>
            <p:ph idx="1" type="body"/>
          </p:nvPr>
        </p:nvSpPr>
        <p:spPr>
          <a:xfrm>
            <a:off x="701135" y="2344759"/>
            <a:ext cx="4867011" cy="36665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 name="Google Shape;126;p54"/>
          <p:cNvSpPr txBox="1"/>
          <p:nvPr>
            <p:ph idx="2" type="body"/>
          </p:nvPr>
        </p:nvSpPr>
        <p:spPr>
          <a:xfrm>
            <a:off x="701136" y="650590"/>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 name="Google Shape;127;p54"/>
          <p:cNvSpPr/>
          <p:nvPr>
            <p:ph idx="3" type="pic"/>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2 - Navy">
  <p:cSld name="Text Slide 02 - Navy">
    <p:spTree>
      <p:nvGrpSpPr>
        <p:cNvPr id="128" name="Shape 128"/>
        <p:cNvGrpSpPr/>
        <p:nvPr/>
      </p:nvGrpSpPr>
      <p:grpSpPr>
        <a:xfrm>
          <a:off x="0" y="0"/>
          <a:ext cx="0" cy="0"/>
          <a:chOff x="0" y="0"/>
          <a:chExt cx="0" cy="0"/>
        </a:xfrm>
      </p:grpSpPr>
      <p:sp>
        <p:nvSpPr>
          <p:cNvPr id="129" name="Google Shape;129;p55"/>
          <p:cNvSpPr/>
          <p:nvPr/>
        </p:nvSpPr>
        <p:spPr>
          <a:xfrm rot="-5400000">
            <a:off x="5088466" y="-5088468"/>
            <a:ext cx="2015069"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0" name="Google Shape;130;p55"/>
          <p:cNvSpPr txBox="1"/>
          <p:nvPr>
            <p:ph idx="1" type="body"/>
          </p:nvPr>
        </p:nvSpPr>
        <p:spPr>
          <a:xfrm>
            <a:off x="904856" y="826894"/>
            <a:ext cx="10479218"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 name="Google Shape;131;p55"/>
          <p:cNvSpPr txBox="1"/>
          <p:nvPr>
            <p:ph idx="2" type="body"/>
          </p:nvPr>
        </p:nvSpPr>
        <p:spPr>
          <a:xfrm>
            <a:off x="904856" y="2457445"/>
            <a:ext cx="10479218" cy="37819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showMasterSp="0">
  <p:cSld name="Slide 1 master">
    <p:spTree>
      <p:nvGrpSpPr>
        <p:cNvPr id="132" name="Shape 132"/>
        <p:cNvGrpSpPr/>
        <p:nvPr/>
      </p:nvGrpSpPr>
      <p:grpSpPr>
        <a:xfrm>
          <a:off x="0" y="0"/>
          <a:ext cx="0" cy="0"/>
          <a:chOff x="0" y="0"/>
          <a:chExt cx="0" cy="0"/>
        </a:xfrm>
      </p:grpSpPr>
      <p:pic>
        <p:nvPicPr>
          <p:cNvPr descr="preencoded.png" id="133" name="Google Shape;133;p5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4" name="Google Shape;134;p56"/>
          <p:cNvSpPr/>
          <p:nvPr/>
        </p:nvSpPr>
        <p:spPr>
          <a:xfrm>
            <a:off x="0" y="0"/>
            <a:ext cx="12192000" cy="6858000"/>
          </a:xfrm>
          <a:prstGeom prst="rect">
            <a:avLst/>
          </a:prstGeom>
          <a:solidFill>
            <a:srgbClr val="FAF5E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167" u="none" cap="none" strike="noStrike">
              <a:solidFill>
                <a:srgbClr val="000000"/>
              </a:solidFill>
              <a:latin typeface="Arial"/>
              <a:ea typeface="Arial"/>
              <a:cs typeface="Arial"/>
              <a:sym typeface="Arial"/>
            </a:endParaRPr>
          </a:p>
        </p:txBody>
      </p:sp>
      <p:pic>
        <p:nvPicPr>
          <p:cNvPr descr="preencoded.png" id="135" name="Google Shape;135;p56">
            <a:hlinkClick r:id="rId3"/>
          </p:cNvPr>
          <p:cNvPicPr preferRelativeResize="0"/>
          <p:nvPr/>
        </p:nvPicPr>
        <p:blipFill rotWithShape="1">
          <a:blip r:embed="rId4">
            <a:alphaModFix/>
          </a:blip>
          <a:srcRect b="0" l="0" r="0" t="0"/>
          <a:stretch/>
        </p:blipFill>
        <p:spPr>
          <a:xfrm>
            <a:off x="10699346" y="6457950"/>
            <a:ext cx="1435504" cy="3429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showMasterSp="0">
  <p:cSld name="Slide 2 master">
    <p:spTree>
      <p:nvGrpSpPr>
        <p:cNvPr id="136" name="Shape 136"/>
        <p:cNvGrpSpPr/>
        <p:nvPr/>
      </p:nvGrpSpPr>
      <p:grpSpPr>
        <a:xfrm>
          <a:off x="0" y="0"/>
          <a:ext cx="0" cy="0"/>
          <a:chOff x="0" y="0"/>
          <a:chExt cx="0" cy="0"/>
        </a:xfrm>
      </p:grpSpPr>
      <p:pic>
        <p:nvPicPr>
          <p:cNvPr descr="preencoded.png" id="137" name="Google Shape;137;p5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8" name="Google Shape;138;p57"/>
          <p:cNvSpPr/>
          <p:nvPr/>
        </p:nvSpPr>
        <p:spPr>
          <a:xfrm>
            <a:off x="0" y="0"/>
            <a:ext cx="12192000" cy="6858000"/>
          </a:xfrm>
          <a:prstGeom prst="rect">
            <a:avLst/>
          </a:prstGeom>
          <a:solidFill>
            <a:srgbClr val="FAF5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9" name="Google Shape;139;p57">
            <a:hlinkClick r:id="rId3"/>
          </p:cNvPr>
          <p:cNvPicPr preferRelativeResize="0"/>
          <p:nvPr/>
        </p:nvPicPr>
        <p:blipFill rotWithShape="1">
          <a:blip r:embed="rId4">
            <a:alphaModFix/>
          </a:blip>
          <a:srcRect b="0" l="0" r="0" t="0"/>
          <a:stretch/>
        </p:blipFill>
        <p:spPr>
          <a:xfrm>
            <a:off x="10699346" y="6457950"/>
            <a:ext cx="1435504" cy="3429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20" name="Shape 20"/>
        <p:cNvGrpSpPr/>
        <p:nvPr/>
      </p:nvGrpSpPr>
      <p:grpSpPr>
        <a:xfrm>
          <a:off x="0" y="0"/>
          <a:ext cx="0" cy="0"/>
          <a:chOff x="0" y="0"/>
          <a:chExt cx="0" cy="0"/>
        </a:xfrm>
      </p:grpSpPr>
      <p:sp>
        <p:nvSpPr>
          <p:cNvPr id="21" name="Google Shape;21;p40"/>
          <p:cNvSpPr/>
          <p:nvPr/>
        </p:nvSpPr>
        <p:spPr>
          <a:xfrm>
            <a:off x="7396842" y="5079821"/>
            <a:ext cx="4795157" cy="697353"/>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 name="Google Shape;22;p40"/>
          <p:cNvSpPr/>
          <p:nvPr>
            <p:ph idx="2" type="pic"/>
          </p:nvPr>
        </p:nvSpPr>
        <p:spPr>
          <a:xfrm>
            <a:off x="0" y="1291776"/>
            <a:ext cx="12192000" cy="3977264"/>
          </a:xfrm>
          <a:prstGeom prst="rect">
            <a:avLst/>
          </a:prstGeom>
          <a:solidFill>
            <a:srgbClr val="D8D8D8"/>
          </a:solidFill>
          <a:ln>
            <a:noFill/>
          </a:ln>
        </p:spPr>
      </p:sp>
      <p:sp>
        <p:nvSpPr>
          <p:cNvPr id="23" name="Google Shape;23;p40"/>
          <p:cNvSpPr txBox="1"/>
          <p:nvPr>
            <p:ph idx="1" type="body"/>
          </p:nvPr>
        </p:nvSpPr>
        <p:spPr>
          <a:xfrm>
            <a:off x="7551945" y="5195433"/>
            <a:ext cx="4381736" cy="466127"/>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40"/>
          <p:cNvSpPr txBox="1"/>
          <p:nvPr>
            <p:ph idx="3" type="body"/>
          </p:nvPr>
        </p:nvSpPr>
        <p:spPr>
          <a:xfrm>
            <a:off x="639015" y="3438326"/>
            <a:ext cx="5881764" cy="63424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5" name="Google Shape;25;p40"/>
          <p:cNvPicPr preferRelativeResize="0"/>
          <p:nvPr/>
        </p:nvPicPr>
        <p:blipFill rotWithShape="1">
          <a:blip r:embed="rId2">
            <a:alphaModFix/>
          </a:blip>
          <a:srcRect b="0" l="0" r="0" t="0"/>
          <a:stretch/>
        </p:blipFill>
        <p:spPr>
          <a:xfrm>
            <a:off x="671433" y="5838468"/>
            <a:ext cx="9926230" cy="972640"/>
          </a:xfrm>
          <a:prstGeom prst="rect">
            <a:avLst/>
          </a:prstGeom>
          <a:noFill/>
          <a:ln>
            <a:noFill/>
          </a:ln>
        </p:spPr>
      </p:pic>
      <p:pic>
        <p:nvPicPr>
          <p:cNvPr id="26" name="Google Shape;26;p40"/>
          <p:cNvPicPr preferRelativeResize="0"/>
          <p:nvPr/>
        </p:nvPicPr>
        <p:blipFill rotWithShape="1">
          <a:blip r:embed="rId3">
            <a:alphaModFix/>
          </a:blip>
          <a:srcRect b="0" l="0" r="0" t="0"/>
          <a:stretch/>
        </p:blipFill>
        <p:spPr>
          <a:xfrm>
            <a:off x="8784771" y="271218"/>
            <a:ext cx="2774184" cy="80847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Intro - Navy ">
  <p:cSld name="Overview/Intro - Navy ">
    <p:spTree>
      <p:nvGrpSpPr>
        <p:cNvPr id="143" name="Shape 143"/>
        <p:cNvGrpSpPr/>
        <p:nvPr/>
      </p:nvGrpSpPr>
      <p:grpSpPr>
        <a:xfrm>
          <a:off x="0" y="0"/>
          <a:ext cx="0" cy="0"/>
          <a:chOff x="0" y="0"/>
          <a:chExt cx="0" cy="0"/>
        </a:xfrm>
      </p:grpSpPr>
      <p:sp>
        <p:nvSpPr>
          <p:cNvPr id="144" name="Google Shape;144;p26"/>
          <p:cNvSpPr/>
          <p:nvPr/>
        </p:nvSpPr>
        <p:spPr>
          <a:xfrm>
            <a:off x="2167324" y="772371"/>
            <a:ext cx="9503744" cy="5063164"/>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145" name="Google Shape;145;p26"/>
          <p:cNvSpPr/>
          <p:nvPr>
            <p:ph idx="2" type="pic"/>
          </p:nvPr>
        </p:nvSpPr>
        <p:spPr>
          <a:xfrm>
            <a:off x="388401" y="385460"/>
            <a:ext cx="4107750" cy="6087079"/>
          </a:xfrm>
          <a:prstGeom prst="rect">
            <a:avLst/>
          </a:prstGeom>
          <a:solidFill>
            <a:srgbClr val="BFBFBF"/>
          </a:solidFill>
          <a:ln>
            <a:noFill/>
          </a:ln>
        </p:spPr>
      </p:sp>
      <p:sp>
        <p:nvSpPr>
          <p:cNvPr id="146" name="Google Shape;146;p26"/>
          <p:cNvSpPr txBox="1"/>
          <p:nvPr>
            <p:ph idx="1" type="body"/>
          </p:nvPr>
        </p:nvSpPr>
        <p:spPr>
          <a:xfrm>
            <a:off x="4940626" y="3429001"/>
            <a:ext cx="6414559" cy="21239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Navy">
  <p:cSld name="Content Slide - Navy">
    <p:spTree>
      <p:nvGrpSpPr>
        <p:cNvPr id="147" name="Shape 147"/>
        <p:cNvGrpSpPr/>
        <p:nvPr/>
      </p:nvGrpSpPr>
      <p:grpSpPr>
        <a:xfrm>
          <a:off x="0" y="0"/>
          <a:ext cx="0" cy="0"/>
          <a:chOff x="0" y="0"/>
          <a:chExt cx="0" cy="0"/>
        </a:xfrm>
      </p:grpSpPr>
      <p:sp>
        <p:nvSpPr>
          <p:cNvPr id="148" name="Google Shape;148;p27"/>
          <p:cNvSpPr/>
          <p:nvPr/>
        </p:nvSpPr>
        <p:spPr>
          <a:xfrm flipH="1" rot="10800000">
            <a:off x="-1" y="-2"/>
            <a:ext cx="1382400" cy="6858002"/>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 name="Google Shape;149;p27"/>
          <p:cNvSpPr txBox="1"/>
          <p:nvPr>
            <p:ph idx="1" type="body"/>
          </p:nvPr>
        </p:nvSpPr>
        <p:spPr>
          <a:xfrm>
            <a:off x="2089770" y="2542435"/>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0" name="Google Shape;150;p27"/>
          <p:cNvSpPr txBox="1"/>
          <p:nvPr>
            <p:ph idx="2" type="body"/>
          </p:nvPr>
        </p:nvSpPr>
        <p:spPr>
          <a:xfrm>
            <a:off x="2815882" y="2542436"/>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1" name="Google Shape;151;p27"/>
          <p:cNvSpPr txBox="1"/>
          <p:nvPr>
            <p:ph idx="3" type="body"/>
          </p:nvPr>
        </p:nvSpPr>
        <p:spPr>
          <a:xfrm>
            <a:off x="2089770" y="3120297"/>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2" name="Google Shape;152;p27"/>
          <p:cNvSpPr txBox="1"/>
          <p:nvPr>
            <p:ph idx="4" type="body"/>
          </p:nvPr>
        </p:nvSpPr>
        <p:spPr>
          <a:xfrm>
            <a:off x="2815882" y="3120298"/>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3" name="Google Shape;153;p27"/>
          <p:cNvSpPr txBox="1"/>
          <p:nvPr>
            <p:ph idx="5" type="body"/>
          </p:nvPr>
        </p:nvSpPr>
        <p:spPr>
          <a:xfrm>
            <a:off x="2089770" y="3699366"/>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 name="Google Shape;154;p27"/>
          <p:cNvSpPr txBox="1"/>
          <p:nvPr>
            <p:ph idx="6" type="body"/>
          </p:nvPr>
        </p:nvSpPr>
        <p:spPr>
          <a:xfrm>
            <a:off x="2815882" y="3699367"/>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 name="Google Shape;155;p27"/>
          <p:cNvSpPr txBox="1"/>
          <p:nvPr>
            <p:ph idx="7" type="body"/>
          </p:nvPr>
        </p:nvSpPr>
        <p:spPr>
          <a:xfrm>
            <a:off x="2089770" y="4281692"/>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 name="Google Shape;156;p27"/>
          <p:cNvSpPr txBox="1"/>
          <p:nvPr>
            <p:ph idx="8" type="body"/>
          </p:nvPr>
        </p:nvSpPr>
        <p:spPr>
          <a:xfrm>
            <a:off x="2815882" y="4281693"/>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p27"/>
          <p:cNvSpPr txBox="1"/>
          <p:nvPr>
            <p:ph idx="9" type="body"/>
          </p:nvPr>
        </p:nvSpPr>
        <p:spPr>
          <a:xfrm>
            <a:off x="2089770" y="4860791"/>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p27"/>
          <p:cNvSpPr txBox="1"/>
          <p:nvPr>
            <p:ph idx="13" type="body"/>
          </p:nvPr>
        </p:nvSpPr>
        <p:spPr>
          <a:xfrm>
            <a:off x="2815882" y="4860792"/>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9" name="Google Shape;159;p27"/>
          <p:cNvSpPr/>
          <p:nvPr/>
        </p:nvSpPr>
        <p:spPr>
          <a:xfrm>
            <a:off x="4166113" y="5855031"/>
            <a:ext cx="6528392" cy="50783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26324B"/>
              </a:buClr>
              <a:buSzPts val="900"/>
              <a:buFont typeface="Calibri"/>
              <a:buNone/>
            </a:pPr>
            <a:r>
              <a:rPr b="0" i="0" lang="en-US" sz="900" u="none" cap="none" strike="noStrike">
                <a:solidFill>
                  <a:srgbClr val="26324B"/>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850" u="none" cap="none" strike="noStrike">
              <a:solidFill>
                <a:srgbClr val="0B3A5B"/>
              </a:solidFill>
              <a:latin typeface="Calibri"/>
              <a:ea typeface="Calibri"/>
              <a:cs typeface="Calibri"/>
              <a:sym typeface="Calibri"/>
            </a:endParaRPr>
          </a:p>
        </p:txBody>
      </p:sp>
      <p:sp>
        <p:nvSpPr>
          <p:cNvPr id="160" name="Google Shape;160;p27"/>
          <p:cNvSpPr/>
          <p:nvPr>
            <p:ph idx="14" type="pic"/>
          </p:nvPr>
        </p:nvSpPr>
        <p:spPr>
          <a:xfrm>
            <a:off x="788894" y="340862"/>
            <a:ext cx="11403106" cy="1903699"/>
          </a:xfrm>
          <a:prstGeom prst="rect">
            <a:avLst/>
          </a:prstGeom>
          <a:solidFill>
            <a:srgbClr val="BFBFBF"/>
          </a:solidFill>
          <a:ln>
            <a:noFill/>
          </a:ln>
        </p:spPr>
      </p:sp>
      <p:pic>
        <p:nvPicPr>
          <p:cNvPr id="161" name="Google Shape;161;p27"/>
          <p:cNvPicPr preferRelativeResize="0"/>
          <p:nvPr/>
        </p:nvPicPr>
        <p:blipFill rotWithShape="1">
          <a:blip r:embed="rId2">
            <a:alphaModFix/>
          </a:blip>
          <a:srcRect b="0" l="0" r="0" t="0"/>
          <a:stretch/>
        </p:blipFill>
        <p:spPr>
          <a:xfrm>
            <a:off x="2089770" y="5855031"/>
            <a:ext cx="2054262" cy="457426"/>
          </a:xfrm>
          <a:prstGeom prst="rect">
            <a:avLst/>
          </a:prstGeom>
          <a:noFill/>
          <a:ln>
            <a:noFill/>
          </a:ln>
        </p:spPr>
      </p:pic>
      <p:cxnSp>
        <p:nvCxnSpPr>
          <p:cNvPr id="162" name="Google Shape;162;p27"/>
          <p:cNvCxnSpPr/>
          <p:nvPr/>
        </p:nvCxnSpPr>
        <p:spPr>
          <a:xfrm flipH="1" rot="10800000">
            <a:off x="2006098" y="3111615"/>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163" name="Google Shape;163;p27"/>
          <p:cNvCxnSpPr/>
          <p:nvPr/>
        </p:nvCxnSpPr>
        <p:spPr>
          <a:xfrm flipH="1" rot="10800000">
            <a:off x="2006098" y="3689438"/>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164" name="Google Shape;164;p27"/>
          <p:cNvCxnSpPr/>
          <p:nvPr/>
        </p:nvCxnSpPr>
        <p:spPr>
          <a:xfrm flipH="1" rot="10800000">
            <a:off x="2006098" y="4267261"/>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165" name="Google Shape;165;p27"/>
          <p:cNvCxnSpPr/>
          <p:nvPr/>
        </p:nvCxnSpPr>
        <p:spPr>
          <a:xfrm flipH="1" rot="10800000">
            <a:off x="2006098" y="4845084"/>
            <a:ext cx="9108000" cy="14543"/>
          </a:xfrm>
          <a:prstGeom prst="straightConnector1">
            <a:avLst/>
          </a:prstGeom>
          <a:noFill/>
          <a:ln cap="flat" cmpd="sng" w="19050">
            <a:solidFill>
              <a:srgbClr val="E36C34"/>
            </a:solidFill>
            <a:prstDash val="solid"/>
            <a:miter lim="80000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 Navy">
  <p:cSld name="Photo Slide - Navy">
    <p:spTree>
      <p:nvGrpSpPr>
        <p:cNvPr id="166" name="Shape 166"/>
        <p:cNvGrpSpPr/>
        <p:nvPr/>
      </p:nvGrpSpPr>
      <p:grpSpPr>
        <a:xfrm>
          <a:off x="0" y="0"/>
          <a:ext cx="0" cy="0"/>
          <a:chOff x="0" y="0"/>
          <a:chExt cx="0" cy="0"/>
        </a:xfrm>
      </p:grpSpPr>
      <p:sp>
        <p:nvSpPr>
          <p:cNvPr id="167" name="Google Shape;167;p36"/>
          <p:cNvSpPr/>
          <p:nvPr/>
        </p:nvSpPr>
        <p:spPr>
          <a:xfrm>
            <a:off x="0" y="-1"/>
            <a:ext cx="6096000" cy="6844027"/>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p36"/>
          <p:cNvSpPr txBox="1"/>
          <p:nvPr>
            <p:ph idx="1" type="body"/>
          </p:nvPr>
        </p:nvSpPr>
        <p:spPr>
          <a:xfrm>
            <a:off x="701135" y="2344759"/>
            <a:ext cx="4867011" cy="36665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9" name="Google Shape;169;p36"/>
          <p:cNvSpPr txBox="1"/>
          <p:nvPr>
            <p:ph idx="2" type="body"/>
          </p:nvPr>
        </p:nvSpPr>
        <p:spPr>
          <a:xfrm>
            <a:off x="701136" y="650590"/>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0" name="Google Shape;170;p36"/>
          <p:cNvSpPr/>
          <p:nvPr>
            <p:ph idx="3" type="pic"/>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1 - Navy">
  <p:cSld name="Text Slide 01 - Navy">
    <p:spTree>
      <p:nvGrpSpPr>
        <p:cNvPr id="171" name="Shape 171"/>
        <p:cNvGrpSpPr/>
        <p:nvPr/>
      </p:nvGrpSpPr>
      <p:grpSpPr>
        <a:xfrm>
          <a:off x="0" y="0"/>
          <a:ext cx="0" cy="0"/>
          <a:chOff x="0" y="0"/>
          <a:chExt cx="0" cy="0"/>
        </a:xfrm>
      </p:grpSpPr>
      <p:sp>
        <p:nvSpPr>
          <p:cNvPr id="172" name="Google Shape;172;p29"/>
          <p:cNvSpPr/>
          <p:nvPr/>
        </p:nvSpPr>
        <p:spPr>
          <a:xfrm rot="-5400000">
            <a:off x="2667000" y="-2667000"/>
            <a:ext cx="6858001"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3" name="Google Shape;173;p29"/>
          <p:cNvSpPr/>
          <p:nvPr/>
        </p:nvSpPr>
        <p:spPr>
          <a:xfrm rot="-5400000">
            <a:off x="2858269" y="-2026298"/>
            <a:ext cx="6141020" cy="1091059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174" name="Google Shape;174;p29"/>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5" name="Google Shape;175;p29"/>
          <p:cNvSpPr txBox="1"/>
          <p:nvPr>
            <p:ph idx="2" type="body"/>
          </p:nvPr>
        </p:nvSpPr>
        <p:spPr>
          <a:xfrm>
            <a:off x="904856" y="1989039"/>
            <a:ext cx="10052954" cy="425033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76" name="Google Shape;176;p29"/>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177" name="Google Shape;177;p29"/>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Navy" showMasterSp="0">
  <p:cSld name="Divider - Navy">
    <p:spTree>
      <p:nvGrpSpPr>
        <p:cNvPr id="178" name="Shape 178"/>
        <p:cNvGrpSpPr/>
        <p:nvPr/>
      </p:nvGrpSpPr>
      <p:grpSpPr>
        <a:xfrm>
          <a:off x="0" y="0"/>
          <a:ext cx="0" cy="0"/>
          <a:chOff x="0" y="0"/>
          <a:chExt cx="0" cy="0"/>
        </a:xfrm>
      </p:grpSpPr>
      <p:sp>
        <p:nvSpPr>
          <p:cNvPr id="179" name="Google Shape;179;p28"/>
          <p:cNvSpPr/>
          <p:nvPr/>
        </p:nvSpPr>
        <p:spPr>
          <a:xfrm>
            <a:off x="6982690" y="527858"/>
            <a:ext cx="4721156" cy="5802284"/>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180" name="Google Shape;180;p28"/>
          <p:cNvSpPr txBox="1"/>
          <p:nvPr>
            <p:ph idx="1" type="body"/>
          </p:nvPr>
        </p:nvSpPr>
        <p:spPr>
          <a:xfrm>
            <a:off x="7276362" y="54323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4000"/>
              <a:buFont typeface="Arial"/>
              <a:buNone/>
              <a:defRPr b="1" i="0" sz="14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1" name="Google Shape;181;p28"/>
          <p:cNvSpPr/>
          <p:nvPr>
            <p:ph idx="2" type="pic"/>
          </p:nvPr>
        </p:nvSpPr>
        <p:spPr>
          <a:xfrm>
            <a:off x="238772" y="2626822"/>
            <a:ext cx="7708195" cy="3396829"/>
          </a:xfrm>
          <a:prstGeom prst="rect">
            <a:avLst/>
          </a:prstGeom>
          <a:solidFill>
            <a:srgbClr val="BFBFBF"/>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 Navy">
  <p:cSld name="Bullet Point x3 slide with photo - Navy">
    <p:spTree>
      <p:nvGrpSpPr>
        <p:cNvPr id="182" name="Shape 182"/>
        <p:cNvGrpSpPr/>
        <p:nvPr/>
      </p:nvGrpSpPr>
      <p:grpSpPr>
        <a:xfrm>
          <a:off x="0" y="0"/>
          <a:ext cx="0" cy="0"/>
          <a:chOff x="0" y="0"/>
          <a:chExt cx="0" cy="0"/>
        </a:xfrm>
      </p:grpSpPr>
      <p:sp>
        <p:nvSpPr>
          <p:cNvPr id="183" name="Google Shape;183;p33"/>
          <p:cNvSpPr/>
          <p:nvPr/>
        </p:nvSpPr>
        <p:spPr>
          <a:xfrm>
            <a:off x="0" y="16329"/>
            <a:ext cx="4780547"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4" name="Google Shape;184;p33"/>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5" name="Google Shape;185;p33"/>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6" name="Google Shape;186;p33"/>
          <p:cNvSpPr txBox="1"/>
          <p:nvPr>
            <p:ph idx="3" type="body"/>
          </p:nvPr>
        </p:nvSpPr>
        <p:spPr>
          <a:xfrm>
            <a:off x="3880331" y="614396"/>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7" name="Google Shape;187;p33"/>
          <p:cNvSpPr txBox="1"/>
          <p:nvPr>
            <p:ph idx="4"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8" name="Google Shape;188;p33"/>
          <p:cNvSpPr txBox="1"/>
          <p:nvPr>
            <p:ph idx="5"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9" name="Google Shape;189;p33"/>
          <p:cNvSpPr txBox="1"/>
          <p:nvPr>
            <p:ph idx="6"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0" name="Google Shape;190;p33"/>
          <p:cNvSpPr txBox="1"/>
          <p:nvPr>
            <p:ph idx="7"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1" name="Google Shape;191;p33"/>
          <p:cNvSpPr/>
          <p:nvPr>
            <p:ph idx="8" type="pic"/>
          </p:nvPr>
        </p:nvSpPr>
        <p:spPr>
          <a:xfrm>
            <a:off x="-48344" y="0"/>
            <a:ext cx="3570477" cy="6858000"/>
          </a:xfrm>
          <a:prstGeom prst="rect">
            <a:avLst/>
          </a:prstGeom>
          <a:solidFill>
            <a:srgbClr val="D8D8D8"/>
          </a:solidFill>
          <a:ln>
            <a:noFill/>
          </a:ln>
        </p:spPr>
      </p:sp>
      <p:sp>
        <p:nvSpPr>
          <p:cNvPr id="192" name="Google Shape;192;p33"/>
          <p:cNvSpPr txBox="1"/>
          <p:nvPr>
            <p:ph idx="9" type="body"/>
          </p:nvPr>
        </p:nvSpPr>
        <p:spPr>
          <a:xfrm>
            <a:off x="3918849" y="2558717"/>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3" name="Google Shape;193;p33"/>
          <p:cNvSpPr txBox="1"/>
          <p:nvPr>
            <p:ph idx="13" type="body"/>
          </p:nvPr>
        </p:nvSpPr>
        <p:spPr>
          <a:xfrm>
            <a:off x="3918849" y="4410972"/>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 Navy">
  <p:cSld name="Phone Slide - Navy">
    <p:spTree>
      <p:nvGrpSpPr>
        <p:cNvPr id="194" name="Shape 194"/>
        <p:cNvGrpSpPr/>
        <p:nvPr/>
      </p:nvGrpSpPr>
      <p:grpSpPr>
        <a:xfrm>
          <a:off x="0" y="0"/>
          <a:ext cx="0" cy="0"/>
          <a:chOff x="0" y="0"/>
          <a:chExt cx="0" cy="0"/>
        </a:xfrm>
      </p:grpSpPr>
      <p:sp>
        <p:nvSpPr>
          <p:cNvPr id="195" name="Google Shape;195;p35"/>
          <p:cNvSpPr/>
          <p:nvPr/>
        </p:nvSpPr>
        <p:spPr>
          <a:xfrm flipH="1" rot="10800000">
            <a:off x="11357811" y="0"/>
            <a:ext cx="828040" cy="6858002"/>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35"/>
          <p:cNvSpPr txBox="1"/>
          <p:nvPr>
            <p:ph idx="1" type="body"/>
          </p:nvPr>
        </p:nvSpPr>
        <p:spPr>
          <a:xfrm>
            <a:off x="607555" y="587575"/>
            <a:ext cx="5881764"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C9636E"/>
              </a:buClr>
              <a:buSzPts val="3600"/>
              <a:buFont typeface="Arial"/>
              <a:buNone/>
              <a:defRPr b="1" i="0" sz="3600" u="none" cap="none" strike="noStrike">
                <a:solidFill>
                  <a:srgbClr val="C9636E"/>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197" name="Google Shape;197;p35"/>
          <p:cNvPicPr preferRelativeResize="0"/>
          <p:nvPr/>
        </p:nvPicPr>
        <p:blipFill rotWithShape="1">
          <a:blip r:embed="rId2">
            <a:alphaModFix/>
          </a:blip>
          <a:srcRect b="0" l="0" r="0" t="0"/>
          <a:stretch/>
        </p:blipFill>
        <p:spPr>
          <a:xfrm>
            <a:off x="6920581" y="354148"/>
            <a:ext cx="4094254" cy="6404164"/>
          </a:xfrm>
          <a:prstGeom prst="rect">
            <a:avLst/>
          </a:prstGeom>
          <a:noFill/>
          <a:ln>
            <a:noFill/>
          </a:ln>
        </p:spPr>
      </p:pic>
      <p:sp>
        <p:nvSpPr>
          <p:cNvPr id="198" name="Google Shape;198;p35"/>
          <p:cNvSpPr/>
          <p:nvPr>
            <p:ph idx="2" type="pic"/>
          </p:nvPr>
        </p:nvSpPr>
        <p:spPr>
          <a:xfrm>
            <a:off x="7735037" y="1373925"/>
            <a:ext cx="2444127" cy="4336988"/>
          </a:xfrm>
          <a:prstGeom prst="rect">
            <a:avLst/>
          </a:prstGeom>
          <a:solidFill>
            <a:srgbClr val="D8D8D8"/>
          </a:solidFill>
          <a:ln>
            <a:noFill/>
          </a:ln>
        </p:spPr>
      </p:sp>
      <p:sp>
        <p:nvSpPr>
          <p:cNvPr id="199" name="Google Shape;199;p35"/>
          <p:cNvSpPr txBox="1"/>
          <p:nvPr>
            <p:ph idx="3" type="body"/>
          </p:nvPr>
        </p:nvSpPr>
        <p:spPr>
          <a:xfrm>
            <a:off x="607553" y="2016633"/>
            <a:ext cx="5881763" cy="410293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0B3A5B"/>
              </a:buClr>
              <a:buSzPts val="2400"/>
              <a:buFont typeface="Arial"/>
              <a:buNone/>
              <a:defRPr b="0" i="0" sz="2400" u="none" cap="none" strike="noStrike">
                <a:solidFill>
                  <a:srgbClr val="0B3A5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00" name="Google Shape;200;p35"/>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201" name="Google Shape;201;p35"/>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 Navy" showMasterSp="0">
  <p:cSld name="Laptop Slide - Navy">
    <p:spTree>
      <p:nvGrpSpPr>
        <p:cNvPr id="202" name="Shape 202"/>
        <p:cNvGrpSpPr/>
        <p:nvPr/>
      </p:nvGrpSpPr>
      <p:grpSpPr>
        <a:xfrm>
          <a:off x="0" y="0"/>
          <a:ext cx="0" cy="0"/>
          <a:chOff x="0" y="0"/>
          <a:chExt cx="0" cy="0"/>
        </a:xfrm>
      </p:grpSpPr>
      <p:pic>
        <p:nvPicPr>
          <p:cNvPr id="203" name="Google Shape;203;p31"/>
          <p:cNvPicPr preferRelativeResize="0"/>
          <p:nvPr/>
        </p:nvPicPr>
        <p:blipFill rotWithShape="1">
          <a:blip r:embed="rId2">
            <a:alphaModFix/>
          </a:blip>
          <a:srcRect b="11083" l="-18315" r="29196" t="15976"/>
          <a:stretch/>
        </p:blipFill>
        <p:spPr>
          <a:xfrm flipH="1">
            <a:off x="812090" y="1837630"/>
            <a:ext cx="7881344" cy="5020370"/>
          </a:xfrm>
          <a:prstGeom prst="rect">
            <a:avLst/>
          </a:prstGeom>
          <a:noFill/>
          <a:ln>
            <a:noFill/>
          </a:ln>
        </p:spPr>
      </p:pic>
      <p:sp>
        <p:nvSpPr>
          <p:cNvPr id="204" name="Google Shape;204;p31"/>
          <p:cNvSpPr/>
          <p:nvPr>
            <p:ph idx="2" type="pic"/>
          </p:nvPr>
        </p:nvSpPr>
        <p:spPr>
          <a:xfrm>
            <a:off x="838567" y="2042830"/>
            <a:ext cx="4791696" cy="3654558"/>
          </a:xfrm>
          <a:prstGeom prst="rect">
            <a:avLst/>
          </a:prstGeom>
          <a:solidFill>
            <a:srgbClr val="D8D8D8"/>
          </a:solidFill>
          <a:ln>
            <a:noFill/>
          </a:ln>
        </p:spPr>
      </p:sp>
      <p:sp>
        <p:nvSpPr>
          <p:cNvPr id="205" name="Google Shape;205;p31"/>
          <p:cNvSpPr txBox="1"/>
          <p:nvPr>
            <p:ph idx="1" type="body"/>
          </p:nvPr>
        </p:nvSpPr>
        <p:spPr>
          <a:xfrm>
            <a:off x="6578872" y="593866"/>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6" name="Google Shape;206;p31"/>
          <p:cNvSpPr txBox="1"/>
          <p:nvPr>
            <p:ph idx="3" type="body"/>
          </p:nvPr>
        </p:nvSpPr>
        <p:spPr>
          <a:xfrm>
            <a:off x="6578871" y="1890384"/>
            <a:ext cx="4990998" cy="410293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7" name="Google Shape;207;p31"/>
          <p:cNvSpPr/>
          <p:nvPr/>
        </p:nvSpPr>
        <p:spPr>
          <a:xfrm flipH="1" rot="10800000">
            <a:off x="0" y="0"/>
            <a:ext cx="847493" cy="6858002"/>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208" name="Google Shape;208;p31"/>
          <p:cNvCxnSpPr/>
          <p:nvPr/>
        </p:nvCxnSpPr>
        <p:spPr>
          <a:xfrm>
            <a:off x="319172" y="6535423"/>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209" name="Google Shape;209;p31"/>
          <p:cNvSpPr txBox="1"/>
          <p:nvPr/>
        </p:nvSpPr>
        <p:spPr>
          <a:xfrm rot="-5400000">
            <a:off x="-1499073" y="4502834"/>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2 - Navy">
  <p:cSld name="Text Slide 02 - Navy">
    <p:spTree>
      <p:nvGrpSpPr>
        <p:cNvPr id="210" name="Shape 210"/>
        <p:cNvGrpSpPr/>
        <p:nvPr/>
      </p:nvGrpSpPr>
      <p:grpSpPr>
        <a:xfrm>
          <a:off x="0" y="0"/>
          <a:ext cx="0" cy="0"/>
          <a:chOff x="0" y="0"/>
          <a:chExt cx="0" cy="0"/>
        </a:xfrm>
      </p:grpSpPr>
      <p:sp>
        <p:nvSpPr>
          <p:cNvPr id="211" name="Google Shape;211;p38"/>
          <p:cNvSpPr/>
          <p:nvPr/>
        </p:nvSpPr>
        <p:spPr>
          <a:xfrm rot="-5400000">
            <a:off x="5088466" y="-5088468"/>
            <a:ext cx="2015069"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2" name="Google Shape;212;p38"/>
          <p:cNvSpPr txBox="1"/>
          <p:nvPr>
            <p:ph idx="1" type="body"/>
          </p:nvPr>
        </p:nvSpPr>
        <p:spPr>
          <a:xfrm>
            <a:off x="904856" y="826894"/>
            <a:ext cx="10479218"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3" name="Google Shape;213;p38"/>
          <p:cNvSpPr txBox="1"/>
          <p:nvPr>
            <p:ph idx="2" type="body"/>
          </p:nvPr>
        </p:nvSpPr>
        <p:spPr>
          <a:xfrm>
            <a:off x="904856" y="2457445"/>
            <a:ext cx="10479218" cy="37819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1 - Navy">
  <p:cSld name="Quote/Photo Slide 01 - Navy">
    <p:spTree>
      <p:nvGrpSpPr>
        <p:cNvPr id="214" name="Shape 214"/>
        <p:cNvGrpSpPr/>
        <p:nvPr/>
      </p:nvGrpSpPr>
      <p:grpSpPr>
        <a:xfrm>
          <a:off x="0" y="0"/>
          <a:ext cx="0" cy="0"/>
          <a:chOff x="0" y="0"/>
          <a:chExt cx="0" cy="0"/>
        </a:xfrm>
      </p:grpSpPr>
      <p:sp>
        <p:nvSpPr>
          <p:cNvPr id="215" name="Google Shape;215;p30"/>
          <p:cNvSpPr/>
          <p:nvPr/>
        </p:nvSpPr>
        <p:spPr>
          <a:xfrm rot="-5400000">
            <a:off x="2667000" y="-2667000"/>
            <a:ext cx="6858001"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6" name="Google Shape;216;p30"/>
          <p:cNvSpPr/>
          <p:nvPr/>
        </p:nvSpPr>
        <p:spPr>
          <a:xfrm rot="-5400000">
            <a:off x="2862666" y="-2030696"/>
            <a:ext cx="6141020" cy="1091939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217" name="Google Shape;217;p30"/>
          <p:cNvSpPr/>
          <p:nvPr>
            <p:ph idx="2" type="pic"/>
          </p:nvPr>
        </p:nvSpPr>
        <p:spPr>
          <a:xfrm>
            <a:off x="799128" y="746272"/>
            <a:ext cx="10203652" cy="5365455"/>
          </a:xfrm>
          <a:prstGeom prst="rect">
            <a:avLst/>
          </a:prstGeom>
          <a:solidFill>
            <a:srgbClr val="BFBFBF"/>
          </a:solidFill>
          <a:ln>
            <a:noFill/>
          </a:ln>
        </p:spPr>
      </p:sp>
      <p:cxnSp>
        <p:nvCxnSpPr>
          <p:cNvPr id="218" name="Google Shape;218;p30"/>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219" name="Google Shape;219;p30"/>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Navy">
  <p:cSld name="Content Slide - Navy">
    <p:spTree>
      <p:nvGrpSpPr>
        <p:cNvPr id="27" name="Shape 27"/>
        <p:cNvGrpSpPr/>
        <p:nvPr/>
      </p:nvGrpSpPr>
      <p:grpSpPr>
        <a:xfrm>
          <a:off x="0" y="0"/>
          <a:ext cx="0" cy="0"/>
          <a:chOff x="0" y="0"/>
          <a:chExt cx="0" cy="0"/>
        </a:xfrm>
      </p:grpSpPr>
      <p:sp>
        <p:nvSpPr>
          <p:cNvPr id="28" name="Google Shape;28;p41"/>
          <p:cNvSpPr/>
          <p:nvPr/>
        </p:nvSpPr>
        <p:spPr>
          <a:xfrm flipH="1" rot="10800000">
            <a:off x="-1" y="-2"/>
            <a:ext cx="1382400" cy="6858002"/>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 name="Google Shape;29;p41"/>
          <p:cNvSpPr txBox="1"/>
          <p:nvPr>
            <p:ph idx="1" type="body"/>
          </p:nvPr>
        </p:nvSpPr>
        <p:spPr>
          <a:xfrm>
            <a:off x="2089770" y="2542435"/>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p41"/>
          <p:cNvSpPr txBox="1"/>
          <p:nvPr>
            <p:ph idx="2" type="body"/>
          </p:nvPr>
        </p:nvSpPr>
        <p:spPr>
          <a:xfrm>
            <a:off x="2815882" y="2542436"/>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41"/>
          <p:cNvSpPr txBox="1"/>
          <p:nvPr>
            <p:ph idx="3" type="body"/>
          </p:nvPr>
        </p:nvSpPr>
        <p:spPr>
          <a:xfrm>
            <a:off x="2089770" y="3120297"/>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41"/>
          <p:cNvSpPr txBox="1"/>
          <p:nvPr>
            <p:ph idx="4" type="body"/>
          </p:nvPr>
        </p:nvSpPr>
        <p:spPr>
          <a:xfrm>
            <a:off x="2815882" y="3120298"/>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41"/>
          <p:cNvSpPr txBox="1"/>
          <p:nvPr>
            <p:ph idx="5" type="body"/>
          </p:nvPr>
        </p:nvSpPr>
        <p:spPr>
          <a:xfrm>
            <a:off x="2089770" y="3699366"/>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 name="Google Shape;34;p41"/>
          <p:cNvSpPr txBox="1"/>
          <p:nvPr>
            <p:ph idx="6" type="body"/>
          </p:nvPr>
        </p:nvSpPr>
        <p:spPr>
          <a:xfrm>
            <a:off x="2815882" y="3699367"/>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41"/>
          <p:cNvSpPr txBox="1"/>
          <p:nvPr>
            <p:ph idx="7" type="body"/>
          </p:nvPr>
        </p:nvSpPr>
        <p:spPr>
          <a:xfrm>
            <a:off x="2089770" y="4281692"/>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41"/>
          <p:cNvSpPr txBox="1"/>
          <p:nvPr>
            <p:ph idx="8" type="body"/>
          </p:nvPr>
        </p:nvSpPr>
        <p:spPr>
          <a:xfrm>
            <a:off x="2815882" y="4281693"/>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41"/>
          <p:cNvSpPr txBox="1"/>
          <p:nvPr>
            <p:ph idx="9" type="body"/>
          </p:nvPr>
        </p:nvSpPr>
        <p:spPr>
          <a:xfrm>
            <a:off x="2089770" y="4860791"/>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41"/>
          <p:cNvSpPr txBox="1"/>
          <p:nvPr>
            <p:ph idx="13" type="body"/>
          </p:nvPr>
        </p:nvSpPr>
        <p:spPr>
          <a:xfrm>
            <a:off x="2815882" y="4860792"/>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41"/>
          <p:cNvSpPr/>
          <p:nvPr>
            <p:ph idx="14" type="pic"/>
          </p:nvPr>
        </p:nvSpPr>
        <p:spPr>
          <a:xfrm>
            <a:off x="788894" y="340862"/>
            <a:ext cx="11403106" cy="1903699"/>
          </a:xfrm>
          <a:prstGeom prst="rect">
            <a:avLst/>
          </a:prstGeom>
          <a:solidFill>
            <a:srgbClr val="BFBFBF"/>
          </a:solidFill>
          <a:ln>
            <a:noFill/>
          </a:ln>
        </p:spPr>
      </p:sp>
      <p:cxnSp>
        <p:nvCxnSpPr>
          <p:cNvPr id="40" name="Google Shape;40;p41"/>
          <p:cNvCxnSpPr/>
          <p:nvPr/>
        </p:nvCxnSpPr>
        <p:spPr>
          <a:xfrm flipH="1" rot="10800000">
            <a:off x="2006098" y="3111615"/>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41" name="Google Shape;41;p41"/>
          <p:cNvCxnSpPr/>
          <p:nvPr/>
        </p:nvCxnSpPr>
        <p:spPr>
          <a:xfrm flipH="1" rot="10800000">
            <a:off x="2006098" y="3689438"/>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42" name="Google Shape;42;p41"/>
          <p:cNvCxnSpPr/>
          <p:nvPr/>
        </p:nvCxnSpPr>
        <p:spPr>
          <a:xfrm flipH="1" rot="10800000">
            <a:off x="2006098" y="4267261"/>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43" name="Google Shape;43;p41"/>
          <p:cNvCxnSpPr/>
          <p:nvPr/>
        </p:nvCxnSpPr>
        <p:spPr>
          <a:xfrm flipH="1" rot="10800000">
            <a:off x="2006098" y="4845084"/>
            <a:ext cx="9108000" cy="14543"/>
          </a:xfrm>
          <a:prstGeom prst="straightConnector1">
            <a:avLst/>
          </a:prstGeom>
          <a:noFill/>
          <a:ln cap="flat" cmpd="sng" w="19050">
            <a:solidFill>
              <a:srgbClr val="E36C34"/>
            </a:solidFill>
            <a:prstDash val="solid"/>
            <a:miter lim="800000"/>
            <a:headEnd len="sm" w="sm" type="none"/>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showMasterSp="0">
  <p:cSld name="Slide 1 master">
    <p:spTree>
      <p:nvGrpSpPr>
        <p:cNvPr id="220" name="Shape 220"/>
        <p:cNvGrpSpPr/>
        <p:nvPr/>
      </p:nvGrpSpPr>
      <p:grpSpPr>
        <a:xfrm>
          <a:off x="0" y="0"/>
          <a:ext cx="0" cy="0"/>
          <a:chOff x="0" y="0"/>
          <a:chExt cx="0" cy="0"/>
        </a:xfrm>
      </p:grpSpPr>
      <p:pic>
        <p:nvPicPr>
          <p:cNvPr descr="preencoded.png" id="221" name="Google Shape;221;p1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2" name="Google Shape;222;p18"/>
          <p:cNvSpPr/>
          <p:nvPr/>
        </p:nvSpPr>
        <p:spPr>
          <a:xfrm>
            <a:off x="0" y="0"/>
            <a:ext cx="12192000" cy="68580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167" u="none" cap="none" strike="noStrike">
              <a:solidFill>
                <a:srgbClr val="000000"/>
              </a:solidFill>
              <a:latin typeface="Arial"/>
              <a:ea typeface="Arial"/>
              <a:cs typeface="Arial"/>
              <a:sym typeface="Arial"/>
            </a:endParaRPr>
          </a:p>
        </p:txBody>
      </p:sp>
      <p:pic>
        <p:nvPicPr>
          <p:cNvPr descr="preencoded.png" id="223" name="Google Shape;223;p18">
            <a:hlinkClick r:id="rId3"/>
          </p:cNvPr>
          <p:cNvPicPr preferRelativeResize="0"/>
          <p:nvPr/>
        </p:nvPicPr>
        <p:blipFill rotWithShape="1">
          <a:blip r:embed="rId4">
            <a:alphaModFix/>
          </a:blip>
          <a:srcRect b="0" l="0" r="0" t="0"/>
          <a:stretch/>
        </p:blipFill>
        <p:spPr>
          <a:xfrm>
            <a:off x="10699346" y="6457950"/>
            <a:ext cx="1435504" cy="3429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showMasterSp="0">
  <p:cSld name="Slide 2 master">
    <p:spTree>
      <p:nvGrpSpPr>
        <p:cNvPr id="224" name="Shape 224"/>
        <p:cNvGrpSpPr/>
        <p:nvPr/>
      </p:nvGrpSpPr>
      <p:grpSpPr>
        <a:xfrm>
          <a:off x="0" y="0"/>
          <a:ext cx="0" cy="0"/>
          <a:chOff x="0" y="0"/>
          <a:chExt cx="0" cy="0"/>
        </a:xfrm>
      </p:grpSpPr>
      <p:pic>
        <p:nvPicPr>
          <p:cNvPr descr="preencoded.png" id="225" name="Google Shape;225;p1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6" name="Google Shape;226;p19"/>
          <p:cNvSpPr/>
          <p:nvPr/>
        </p:nvSpPr>
        <p:spPr>
          <a:xfrm>
            <a:off x="0" y="0"/>
            <a:ext cx="12192000" cy="68580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preencoded.png" id="227" name="Google Shape;227;p19">
            <a:hlinkClick r:id="rId3"/>
          </p:cNvPr>
          <p:cNvPicPr preferRelativeResize="0"/>
          <p:nvPr/>
        </p:nvPicPr>
        <p:blipFill rotWithShape="1">
          <a:blip r:embed="rId4">
            <a:alphaModFix/>
          </a:blip>
          <a:srcRect b="0" l="0" r="0" t="0"/>
          <a:stretch/>
        </p:blipFill>
        <p:spPr>
          <a:xfrm>
            <a:off x="10699346" y="6457950"/>
            <a:ext cx="1435504" cy="3429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showMasterSp="0">
  <p:cSld name="Slide 3 master">
    <p:spTree>
      <p:nvGrpSpPr>
        <p:cNvPr id="228" name="Shape 228"/>
        <p:cNvGrpSpPr/>
        <p:nvPr/>
      </p:nvGrpSpPr>
      <p:grpSpPr>
        <a:xfrm>
          <a:off x="0" y="0"/>
          <a:ext cx="0" cy="0"/>
          <a:chOff x="0" y="0"/>
          <a:chExt cx="0" cy="0"/>
        </a:xfrm>
      </p:grpSpPr>
      <p:pic>
        <p:nvPicPr>
          <p:cNvPr descr="preencoded.png" id="229" name="Google Shape;229;p2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0" name="Google Shape;230;p20"/>
          <p:cNvSpPr/>
          <p:nvPr/>
        </p:nvSpPr>
        <p:spPr>
          <a:xfrm>
            <a:off x="0" y="0"/>
            <a:ext cx="12192000" cy="68580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preencoded.png" id="231" name="Google Shape;231;p20">
            <a:hlinkClick r:id="rId3"/>
          </p:cNvPr>
          <p:cNvPicPr preferRelativeResize="0"/>
          <p:nvPr/>
        </p:nvPicPr>
        <p:blipFill rotWithShape="1">
          <a:blip r:embed="rId4">
            <a:alphaModFix/>
          </a:blip>
          <a:srcRect b="0" l="0" r="0" t="0"/>
          <a:stretch/>
        </p:blipFill>
        <p:spPr>
          <a:xfrm>
            <a:off x="10699346" y="6457950"/>
            <a:ext cx="1435504" cy="3429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3 - Navy">
  <p:cSld name="Text Slide 03 - Navy">
    <p:spTree>
      <p:nvGrpSpPr>
        <p:cNvPr id="232" name="Shape 232"/>
        <p:cNvGrpSpPr/>
        <p:nvPr/>
      </p:nvGrpSpPr>
      <p:grpSpPr>
        <a:xfrm>
          <a:off x="0" y="0"/>
          <a:ext cx="0" cy="0"/>
          <a:chOff x="0" y="0"/>
          <a:chExt cx="0" cy="0"/>
        </a:xfrm>
      </p:grpSpPr>
      <p:sp>
        <p:nvSpPr>
          <p:cNvPr id="233" name="Google Shape;233;p32"/>
          <p:cNvSpPr/>
          <p:nvPr/>
        </p:nvSpPr>
        <p:spPr>
          <a:xfrm rot="-5400000">
            <a:off x="2667000" y="-2667000"/>
            <a:ext cx="6858001"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32"/>
          <p:cNvSpPr/>
          <p:nvPr/>
        </p:nvSpPr>
        <p:spPr>
          <a:xfrm rot="-5400000">
            <a:off x="4865194" y="-19370"/>
            <a:ext cx="6141020" cy="68967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235" name="Google Shape;235;p32"/>
          <p:cNvSpPr txBox="1"/>
          <p:nvPr>
            <p:ph idx="1" type="body"/>
          </p:nvPr>
        </p:nvSpPr>
        <p:spPr>
          <a:xfrm>
            <a:off x="4825907" y="826894"/>
            <a:ext cx="6341766" cy="51664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6" name="Google Shape;236;p32"/>
          <p:cNvSpPr txBox="1"/>
          <p:nvPr>
            <p:ph idx="2" type="body"/>
          </p:nvPr>
        </p:nvSpPr>
        <p:spPr>
          <a:xfrm>
            <a:off x="600999" y="835090"/>
            <a:ext cx="3125818" cy="177451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37" name="Google Shape;237;p32"/>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238" name="Google Shape;238;p32"/>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3">
  <p:cSld name="Quote/Photo Slide 03">
    <p:spTree>
      <p:nvGrpSpPr>
        <p:cNvPr id="239" name="Shape 239"/>
        <p:cNvGrpSpPr/>
        <p:nvPr/>
      </p:nvGrpSpPr>
      <p:grpSpPr>
        <a:xfrm>
          <a:off x="0" y="0"/>
          <a:ext cx="0" cy="0"/>
          <a:chOff x="0" y="0"/>
          <a:chExt cx="0" cy="0"/>
        </a:xfrm>
      </p:grpSpPr>
      <p:sp>
        <p:nvSpPr>
          <p:cNvPr id="240" name="Google Shape;240;p34"/>
          <p:cNvSpPr/>
          <p:nvPr>
            <p:ph idx="2" type="pic"/>
          </p:nvPr>
        </p:nvSpPr>
        <p:spPr>
          <a:xfrm>
            <a:off x="0" y="-12469"/>
            <a:ext cx="12192000" cy="6870469"/>
          </a:xfrm>
          <a:prstGeom prst="rect">
            <a:avLst/>
          </a:prstGeom>
          <a:solidFill>
            <a:srgbClr val="BFBFBF"/>
          </a:solidFill>
          <a:ln>
            <a:noFill/>
          </a:ln>
        </p:spPr>
      </p:sp>
      <p:sp>
        <p:nvSpPr>
          <p:cNvPr id="241" name="Google Shape;241;p34"/>
          <p:cNvSpPr txBox="1"/>
          <p:nvPr>
            <p:ph idx="1" type="body"/>
          </p:nvPr>
        </p:nvSpPr>
        <p:spPr>
          <a:xfrm>
            <a:off x="4063536" y="4333157"/>
            <a:ext cx="4064926" cy="577734"/>
          </a:xfrm>
          <a:prstGeom prst="rect">
            <a:avLst/>
          </a:prstGeom>
          <a:solidFill>
            <a:srgbClr val="E36C34"/>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2" name="Google Shape;242;p34"/>
          <p:cNvSpPr txBox="1"/>
          <p:nvPr>
            <p:ph idx="3" type="body"/>
          </p:nvPr>
        </p:nvSpPr>
        <p:spPr>
          <a:xfrm>
            <a:off x="2031074" y="2070919"/>
            <a:ext cx="8129850" cy="198569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633547"/>
              </a:buClr>
              <a:buSzPts val="3000"/>
              <a:buFont typeface="Arial"/>
              <a:buNone/>
              <a:defRPr b="0" i="0" sz="30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2 - Navy">
  <p:cSld name="Quote/Photo Slide 02 - Navy">
    <p:spTree>
      <p:nvGrpSpPr>
        <p:cNvPr id="243" name="Shape 243"/>
        <p:cNvGrpSpPr/>
        <p:nvPr/>
      </p:nvGrpSpPr>
      <p:grpSpPr>
        <a:xfrm>
          <a:off x="0" y="0"/>
          <a:ext cx="0" cy="0"/>
          <a:chOff x="0" y="0"/>
          <a:chExt cx="0" cy="0"/>
        </a:xfrm>
      </p:grpSpPr>
      <p:sp>
        <p:nvSpPr>
          <p:cNvPr id="244" name="Google Shape;244;p37"/>
          <p:cNvSpPr/>
          <p:nvPr/>
        </p:nvSpPr>
        <p:spPr>
          <a:xfrm rot="-5400000">
            <a:off x="4192375" y="-642572"/>
            <a:ext cx="3807250" cy="812984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5" name="Google Shape;245;p37"/>
          <p:cNvSpPr txBox="1"/>
          <p:nvPr>
            <p:ph idx="1" type="body"/>
          </p:nvPr>
        </p:nvSpPr>
        <p:spPr>
          <a:xfrm>
            <a:off x="4063536" y="4285031"/>
            <a:ext cx="4064926" cy="577734"/>
          </a:xfrm>
          <a:prstGeom prst="rect">
            <a:avLst/>
          </a:prstGeom>
          <a:solidFill>
            <a:srgbClr val="E1A44A"/>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6" name="Google Shape;246;p37"/>
          <p:cNvSpPr txBox="1"/>
          <p:nvPr>
            <p:ph idx="2" type="body"/>
          </p:nvPr>
        </p:nvSpPr>
        <p:spPr>
          <a:xfrm>
            <a:off x="2031074" y="2022793"/>
            <a:ext cx="8129850" cy="198569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7" name="Google Shape;247;p37"/>
          <p:cNvSpPr/>
          <p:nvPr>
            <p:ph idx="3" type="pic"/>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248" name="Shape 248"/>
        <p:cNvGrpSpPr/>
        <p:nvPr/>
      </p:nvGrpSpPr>
      <p:grpSpPr>
        <a:xfrm>
          <a:off x="0" y="0"/>
          <a:ext cx="0" cy="0"/>
          <a:chOff x="0" y="0"/>
          <a:chExt cx="0" cy="0"/>
        </a:xfrm>
      </p:grpSpPr>
      <p:sp>
        <p:nvSpPr>
          <p:cNvPr id="249" name="Google Shape;249;p39"/>
          <p:cNvSpPr/>
          <p:nvPr/>
        </p:nvSpPr>
        <p:spPr>
          <a:xfrm>
            <a:off x="7396842" y="5431639"/>
            <a:ext cx="4795157" cy="697353"/>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0" name="Google Shape;250;p39"/>
          <p:cNvSpPr/>
          <p:nvPr>
            <p:ph idx="2" type="pic"/>
          </p:nvPr>
        </p:nvSpPr>
        <p:spPr>
          <a:xfrm>
            <a:off x="0" y="1643594"/>
            <a:ext cx="12192000" cy="3977264"/>
          </a:xfrm>
          <a:prstGeom prst="rect">
            <a:avLst/>
          </a:prstGeom>
          <a:solidFill>
            <a:srgbClr val="D8D8D8"/>
          </a:solidFill>
          <a:ln>
            <a:noFill/>
          </a:ln>
        </p:spPr>
      </p:sp>
      <p:sp>
        <p:nvSpPr>
          <p:cNvPr id="251" name="Google Shape;251;p39"/>
          <p:cNvSpPr txBox="1"/>
          <p:nvPr>
            <p:ph idx="1" type="body"/>
          </p:nvPr>
        </p:nvSpPr>
        <p:spPr>
          <a:xfrm>
            <a:off x="7551945" y="5547251"/>
            <a:ext cx="4381736" cy="466127"/>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2" name="Google Shape;252;p39"/>
          <p:cNvSpPr txBox="1"/>
          <p:nvPr>
            <p:ph idx="3" type="body"/>
          </p:nvPr>
        </p:nvSpPr>
        <p:spPr>
          <a:xfrm>
            <a:off x="639015" y="3790144"/>
            <a:ext cx="5881764" cy="63424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53" name="Google Shape;253;p39"/>
          <p:cNvPicPr preferRelativeResize="0"/>
          <p:nvPr/>
        </p:nvPicPr>
        <p:blipFill rotWithShape="1">
          <a:blip r:embed="rId2">
            <a:alphaModFix/>
          </a:blip>
          <a:srcRect b="0" l="0" r="0" t="0"/>
          <a:stretch/>
        </p:blipFill>
        <p:spPr>
          <a:xfrm>
            <a:off x="565420" y="5916072"/>
            <a:ext cx="2054262" cy="457426"/>
          </a:xfrm>
          <a:prstGeom prst="rect">
            <a:avLst/>
          </a:prstGeom>
          <a:noFill/>
          <a:ln>
            <a:noFill/>
          </a:ln>
        </p:spPr>
      </p:pic>
      <p:pic>
        <p:nvPicPr>
          <p:cNvPr id="254" name="Google Shape;254;p39"/>
          <p:cNvPicPr preferRelativeResize="0"/>
          <p:nvPr/>
        </p:nvPicPr>
        <p:blipFill rotWithShape="1">
          <a:blip r:embed="rId3">
            <a:alphaModFix/>
          </a:blip>
          <a:srcRect b="0" l="0" r="0" t="0"/>
          <a:stretch/>
        </p:blipFill>
        <p:spPr>
          <a:xfrm>
            <a:off x="358685" y="290843"/>
            <a:ext cx="4551245" cy="132636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2" showMasterSp="0">
  <p:cSld name="Cover 02">
    <p:spTree>
      <p:nvGrpSpPr>
        <p:cNvPr id="255" name="Shape 255"/>
        <p:cNvGrpSpPr/>
        <p:nvPr/>
      </p:nvGrpSpPr>
      <p:grpSpPr>
        <a:xfrm>
          <a:off x="0" y="0"/>
          <a:ext cx="0" cy="0"/>
          <a:chOff x="0" y="0"/>
          <a:chExt cx="0" cy="0"/>
        </a:xfrm>
      </p:grpSpPr>
      <p:pic>
        <p:nvPicPr>
          <p:cNvPr id="256" name="Google Shape;256;p24"/>
          <p:cNvPicPr preferRelativeResize="0"/>
          <p:nvPr/>
        </p:nvPicPr>
        <p:blipFill rotWithShape="1">
          <a:blip r:embed="rId2">
            <a:alphaModFix/>
          </a:blip>
          <a:srcRect b="0" l="0" r="0" t="0"/>
          <a:stretch/>
        </p:blipFill>
        <p:spPr>
          <a:xfrm>
            <a:off x="500106" y="6030484"/>
            <a:ext cx="2054262" cy="457426"/>
          </a:xfrm>
          <a:prstGeom prst="rect">
            <a:avLst/>
          </a:prstGeom>
          <a:noFill/>
          <a:ln>
            <a:noFill/>
          </a:ln>
        </p:spPr>
      </p:pic>
      <p:sp>
        <p:nvSpPr>
          <p:cNvPr id="257" name="Google Shape;257;p24"/>
          <p:cNvSpPr/>
          <p:nvPr>
            <p:ph idx="2" type="pic"/>
          </p:nvPr>
        </p:nvSpPr>
        <p:spPr>
          <a:xfrm>
            <a:off x="0" y="1841863"/>
            <a:ext cx="12192000" cy="3973272"/>
          </a:xfrm>
          <a:prstGeom prst="rect">
            <a:avLst/>
          </a:prstGeom>
          <a:solidFill>
            <a:srgbClr val="BFBFBF"/>
          </a:solidFill>
          <a:ln>
            <a:noFill/>
          </a:ln>
        </p:spPr>
      </p:sp>
      <p:pic>
        <p:nvPicPr>
          <p:cNvPr id="258" name="Google Shape;258;p24"/>
          <p:cNvPicPr preferRelativeResize="0"/>
          <p:nvPr/>
        </p:nvPicPr>
        <p:blipFill rotWithShape="1">
          <a:blip r:embed="rId3">
            <a:alphaModFix/>
          </a:blip>
          <a:srcRect b="0" l="0" r="0" t="0"/>
          <a:stretch/>
        </p:blipFill>
        <p:spPr>
          <a:xfrm>
            <a:off x="358685" y="290843"/>
            <a:ext cx="4551245" cy="132636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02" showMasterSp="0">
  <p:cSld name="1_Cover 02">
    <p:spTree>
      <p:nvGrpSpPr>
        <p:cNvPr id="259" name="Shape 259"/>
        <p:cNvGrpSpPr/>
        <p:nvPr/>
      </p:nvGrpSpPr>
      <p:grpSpPr>
        <a:xfrm>
          <a:off x="0" y="0"/>
          <a:ext cx="0" cy="0"/>
          <a:chOff x="0" y="0"/>
          <a:chExt cx="0" cy="0"/>
        </a:xfrm>
      </p:grpSpPr>
      <p:pic>
        <p:nvPicPr>
          <p:cNvPr id="260" name="Google Shape;260;p25"/>
          <p:cNvPicPr preferRelativeResize="0"/>
          <p:nvPr/>
        </p:nvPicPr>
        <p:blipFill rotWithShape="1">
          <a:blip r:embed="rId2">
            <a:alphaModFix/>
          </a:blip>
          <a:srcRect b="0" l="0" r="0" t="0"/>
          <a:stretch/>
        </p:blipFill>
        <p:spPr>
          <a:xfrm>
            <a:off x="500106" y="6030484"/>
            <a:ext cx="2054262" cy="457426"/>
          </a:xfrm>
          <a:prstGeom prst="rect">
            <a:avLst/>
          </a:prstGeom>
          <a:noFill/>
          <a:ln>
            <a:noFill/>
          </a:ln>
        </p:spPr>
      </p:pic>
      <p:sp>
        <p:nvSpPr>
          <p:cNvPr id="261" name="Google Shape;261;p25"/>
          <p:cNvSpPr/>
          <p:nvPr>
            <p:ph idx="2" type="pic"/>
          </p:nvPr>
        </p:nvSpPr>
        <p:spPr>
          <a:xfrm>
            <a:off x="482600" y="1841499"/>
            <a:ext cx="2095500" cy="3733801"/>
          </a:xfrm>
          <a:prstGeom prst="rect">
            <a:avLst/>
          </a:prstGeom>
          <a:solidFill>
            <a:srgbClr val="BFBFBF"/>
          </a:solidFill>
          <a:ln>
            <a:noFill/>
          </a:ln>
        </p:spPr>
      </p:sp>
      <p:pic>
        <p:nvPicPr>
          <p:cNvPr id="262" name="Google Shape;262;p25"/>
          <p:cNvPicPr preferRelativeResize="0"/>
          <p:nvPr/>
        </p:nvPicPr>
        <p:blipFill rotWithShape="1">
          <a:blip r:embed="rId3">
            <a:alphaModFix/>
          </a:blip>
          <a:srcRect b="0" l="0" r="0" t="0"/>
          <a:stretch/>
        </p:blipFill>
        <p:spPr>
          <a:xfrm>
            <a:off x="358685" y="290843"/>
            <a:ext cx="4551245" cy="1326363"/>
          </a:xfrm>
          <a:prstGeom prst="rect">
            <a:avLst/>
          </a:prstGeom>
          <a:noFill/>
          <a:ln>
            <a:noFill/>
          </a:ln>
        </p:spPr>
      </p:pic>
      <p:sp>
        <p:nvSpPr>
          <p:cNvPr id="263" name="Google Shape;263;p25"/>
          <p:cNvSpPr/>
          <p:nvPr>
            <p:ph idx="3" type="pic"/>
          </p:nvPr>
        </p:nvSpPr>
        <p:spPr>
          <a:xfrm>
            <a:off x="2781300" y="1841499"/>
            <a:ext cx="2095500" cy="3733801"/>
          </a:xfrm>
          <a:prstGeom prst="rect">
            <a:avLst/>
          </a:prstGeom>
          <a:solidFill>
            <a:srgbClr val="BFBFBF"/>
          </a:solidFill>
          <a:ln>
            <a:noFill/>
          </a:ln>
        </p:spPr>
      </p:sp>
      <p:sp>
        <p:nvSpPr>
          <p:cNvPr id="264" name="Google Shape;264;p25"/>
          <p:cNvSpPr/>
          <p:nvPr>
            <p:ph idx="4" type="pic"/>
          </p:nvPr>
        </p:nvSpPr>
        <p:spPr>
          <a:xfrm>
            <a:off x="5080000" y="1841499"/>
            <a:ext cx="2095500" cy="3733801"/>
          </a:xfrm>
          <a:prstGeom prst="rect">
            <a:avLst/>
          </a:prstGeom>
          <a:solidFill>
            <a:srgbClr val="BFBFBF"/>
          </a:solidFill>
          <a:ln>
            <a:noFill/>
          </a:ln>
        </p:spPr>
      </p:sp>
      <p:sp>
        <p:nvSpPr>
          <p:cNvPr id="265" name="Google Shape;265;p25"/>
          <p:cNvSpPr/>
          <p:nvPr>
            <p:ph idx="5" type="pic"/>
          </p:nvPr>
        </p:nvSpPr>
        <p:spPr>
          <a:xfrm>
            <a:off x="7378700" y="1841499"/>
            <a:ext cx="2095500" cy="3733801"/>
          </a:xfrm>
          <a:prstGeom prst="rect">
            <a:avLst/>
          </a:prstGeom>
          <a:solidFill>
            <a:srgbClr val="BFBFBF"/>
          </a:solidFill>
          <a:ln>
            <a:noFill/>
          </a:ln>
        </p:spPr>
      </p:sp>
      <p:sp>
        <p:nvSpPr>
          <p:cNvPr id="266" name="Google Shape;266;p25"/>
          <p:cNvSpPr/>
          <p:nvPr>
            <p:ph idx="6" type="pic"/>
          </p:nvPr>
        </p:nvSpPr>
        <p:spPr>
          <a:xfrm>
            <a:off x="9677400" y="1841499"/>
            <a:ext cx="2095500" cy="3733801"/>
          </a:xfrm>
          <a:prstGeom prst="rect">
            <a:avLst/>
          </a:prstGeom>
          <a:solidFill>
            <a:srgbClr val="BFBFBF"/>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267" name="Shape 267"/>
        <p:cNvGrpSpPr/>
        <p:nvPr/>
      </p:nvGrpSpPr>
      <p:grpSpPr>
        <a:xfrm>
          <a:off x="0" y="0"/>
          <a:ext cx="0" cy="0"/>
          <a:chOff x="0" y="0"/>
          <a:chExt cx="0" cy="0"/>
        </a:xfrm>
      </p:grpSpPr>
      <p:sp>
        <p:nvSpPr>
          <p:cNvPr id="268" name="Google Shape;268;p22"/>
          <p:cNvSpPr/>
          <p:nvPr/>
        </p:nvSpPr>
        <p:spPr>
          <a:xfrm>
            <a:off x="0" y="0"/>
            <a:ext cx="12192000" cy="6858001"/>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9" name="Google Shape;269;p22"/>
          <p:cNvSpPr/>
          <p:nvPr/>
        </p:nvSpPr>
        <p:spPr>
          <a:xfrm>
            <a:off x="424669" y="528535"/>
            <a:ext cx="6498645"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270" name="Google Shape;270;p22"/>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24 point  -  Main Text Body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271" name="Google Shape;271;p22"/>
          <p:cNvSpPr/>
          <p:nvPr/>
        </p:nvSpPr>
        <p:spPr>
          <a:xfrm>
            <a:off x="424669" y="2014904"/>
            <a:ext cx="5845501"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n-US" sz="2400" u="none" cap="none" strike="noStrike">
                <a:solidFill>
                  <a:schemeClr val="lt1"/>
                </a:solidFill>
                <a:latin typeface="Calibri"/>
                <a:ea typeface="Calibri"/>
                <a:cs typeface="Calibri"/>
                <a:sym typeface="Calibri"/>
              </a:rPr>
              <a:t>PROMOTE </a:t>
            </a:r>
            <a:r>
              <a:rPr b="0" i="0" lang="en-US" sz="2400" u="none" cap="none" strike="noStrike">
                <a:solidFill>
                  <a:schemeClr val="lt1"/>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n-US"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272" name="Google Shape;272;p22"/>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273" name="Google Shape;273;p22"/>
          <p:cNvCxnSpPr/>
          <p:nvPr/>
        </p:nvCxnSpPr>
        <p:spPr>
          <a:xfrm rot="10800000">
            <a:off x="1" y="1620217"/>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274" name="Google Shape;274;p22"/>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 </a:t>
            </a:r>
            <a:r>
              <a:rPr b="1" i="0" lang="en-US" sz="2400" u="none" cap="none" strike="noStrike">
                <a:solidFill>
                  <a:schemeClr val="lt1"/>
                </a:solidFill>
                <a:latin typeface="Calibri"/>
                <a:ea typeface="Calibri"/>
                <a:cs typeface="Calibri"/>
                <a:sym typeface="Calibri"/>
              </a:rPr>
              <a:t>PLEASE DELETE THIS INSTRUCTION SLIDE BEFORE PRESENTING FINAL PRESENTATION </a:t>
            </a:r>
            <a:r>
              <a:rPr b="0" i="0" lang="en-U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275" name="Google Shape;275;p22"/>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Navy" showMasterSp="0">
  <p:cSld name="Divider - Navy">
    <p:spTree>
      <p:nvGrpSpPr>
        <p:cNvPr id="44" name="Shape 44"/>
        <p:cNvGrpSpPr/>
        <p:nvPr/>
      </p:nvGrpSpPr>
      <p:grpSpPr>
        <a:xfrm>
          <a:off x="0" y="0"/>
          <a:ext cx="0" cy="0"/>
          <a:chOff x="0" y="0"/>
          <a:chExt cx="0" cy="0"/>
        </a:xfrm>
      </p:grpSpPr>
      <p:sp>
        <p:nvSpPr>
          <p:cNvPr id="45" name="Google Shape;45;p42"/>
          <p:cNvSpPr/>
          <p:nvPr/>
        </p:nvSpPr>
        <p:spPr>
          <a:xfrm>
            <a:off x="6982690" y="527858"/>
            <a:ext cx="4721156" cy="5802284"/>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46" name="Google Shape;46;p42"/>
          <p:cNvSpPr txBox="1"/>
          <p:nvPr>
            <p:ph idx="1" type="body"/>
          </p:nvPr>
        </p:nvSpPr>
        <p:spPr>
          <a:xfrm>
            <a:off x="7276362" y="54323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4000"/>
              <a:buFont typeface="Arial"/>
              <a:buNone/>
              <a:defRPr b="1" i="0" sz="14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7" name="Google Shape;47;p42"/>
          <p:cNvSpPr/>
          <p:nvPr>
            <p:ph idx="2" type="pic"/>
          </p:nvPr>
        </p:nvSpPr>
        <p:spPr>
          <a:xfrm>
            <a:off x="238772" y="2626822"/>
            <a:ext cx="7708195" cy="3396829"/>
          </a:xfrm>
          <a:prstGeom prst="rect">
            <a:avLst/>
          </a:prstGeom>
          <a:solidFill>
            <a:srgbClr val="BFBFBF"/>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1 - Navy">
  <p:cSld name="Text Slide 01 - Navy">
    <p:spTree>
      <p:nvGrpSpPr>
        <p:cNvPr id="48" name="Shape 48"/>
        <p:cNvGrpSpPr/>
        <p:nvPr/>
      </p:nvGrpSpPr>
      <p:grpSpPr>
        <a:xfrm>
          <a:off x="0" y="0"/>
          <a:ext cx="0" cy="0"/>
          <a:chOff x="0" y="0"/>
          <a:chExt cx="0" cy="0"/>
        </a:xfrm>
      </p:grpSpPr>
      <p:sp>
        <p:nvSpPr>
          <p:cNvPr id="49" name="Google Shape;49;p43"/>
          <p:cNvSpPr/>
          <p:nvPr/>
        </p:nvSpPr>
        <p:spPr>
          <a:xfrm rot="-5400000">
            <a:off x="2667000" y="-2667000"/>
            <a:ext cx="6858001"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 name="Google Shape;50;p43"/>
          <p:cNvSpPr/>
          <p:nvPr/>
        </p:nvSpPr>
        <p:spPr>
          <a:xfrm rot="-5400000">
            <a:off x="2858269" y="-2026298"/>
            <a:ext cx="6141020" cy="1091059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51" name="Google Shape;51;p43"/>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 name="Google Shape;52;p43"/>
          <p:cNvSpPr txBox="1"/>
          <p:nvPr>
            <p:ph idx="2" type="body"/>
          </p:nvPr>
        </p:nvSpPr>
        <p:spPr>
          <a:xfrm>
            <a:off x="904856" y="1989039"/>
            <a:ext cx="10052954" cy="425033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53" name="Google Shape;53;p43"/>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54" name="Google Shape;54;p43"/>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2 - Navy">
  <p:cSld name="Quote/Photo Slide 02 - Navy">
    <p:spTree>
      <p:nvGrpSpPr>
        <p:cNvPr id="55" name="Shape 55"/>
        <p:cNvGrpSpPr/>
        <p:nvPr/>
      </p:nvGrpSpPr>
      <p:grpSpPr>
        <a:xfrm>
          <a:off x="0" y="0"/>
          <a:ext cx="0" cy="0"/>
          <a:chOff x="0" y="0"/>
          <a:chExt cx="0" cy="0"/>
        </a:xfrm>
      </p:grpSpPr>
      <p:sp>
        <p:nvSpPr>
          <p:cNvPr id="56" name="Google Shape;56;p44"/>
          <p:cNvSpPr/>
          <p:nvPr/>
        </p:nvSpPr>
        <p:spPr>
          <a:xfrm rot="-5400000">
            <a:off x="4192375" y="-642572"/>
            <a:ext cx="3807250" cy="812984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 name="Google Shape;57;p44"/>
          <p:cNvSpPr txBox="1"/>
          <p:nvPr>
            <p:ph idx="1" type="body"/>
          </p:nvPr>
        </p:nvSpPr>
        <p:spPr>
          <a:xfrm>
            <a:off x="4063536" y="4285031"/>
            <a:ext cx="4064926" cy="577734"/>
          </a:xfrm>
          <a:prstGeom prst="rect">
            <a:avLst/>
          </a:prstGeom>
          <a:solidFill>
            <a:srgbClr val="E1A44A"/>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 name="Google Shape;58;p44"/>
          <p:cNvSpPr txBox="1"/>
          <p:nvPr>
            <p:ph idx="2" type="body"/>
          </p:nvPr>
        </p:nvSpPr>
        <p:spPr>
          <a:xfrm>
            <a:off x="2031074" y="2022793"/>
            <a:ext cx="8129850" cy="198569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44"/>
          <p:cNvSpPr/>
          <p:nvPr>
            <p:ph idx="3" type="pic"/>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60" name="Shape 60"/>
        <p:cNvGrpSpPr/>
        <p:nvPr/>
      </p:nvGrpSpPr>
      <p:grpSpPr>
        <a:xfrm>
          <a:off x="0" y="0"/>
          <a:ext cx="0" cy="0"/>
          <a:chOff x="0" y="0"/>
          <a:chExt cx="0" cy="0"/>
        </a:xfrm>
      </p:grpSpPr>
      <p:sp>
        <p:nvSpPr>
          <p:cNvPr id="61" name="Google Shape;61;p45"/>
          <p:cNvSpPr/>
          <p:nvPr/>
        </p:nvSpPr>
        <p:spPr>
          <a:xfrm>
            <a:off x="0" y="0"/>
            <a:ext cx="12192000" cy="6858001"/>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45"/>
          <p:cNvSpPr/>
          <p:nvPr/>
        </p:nvSpPr>
        <p:spPr>
          <a:xfrm>
            <a:off x="424669" y="528535"/>
            <a:ext cx="6498645"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63" name="Google Shape;63;p45"/>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24 point  -  Main Text Body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64" name="Google Shape;64;p45"/>
          <p:cNvSpPr/>
          <p:nvPr/>
        </p:nvSpPr>
        <p:spPr>
          <a:xfrm>
            <a:off x="424669" y="2014904"/>
            <a:ext cx="5845501"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n-US" sz="2400" u="none" cap="none" strike="noStrike">
                <a:solidFill>
                  <a:schemeClr val="lt1"/>
                </a:solidFill>
                <a:latin typeface="Calibri"/>
                <a:ea typeface="Calibri"/>
                <a:cs typeface="Calibri"/>
                <a:sym typeface="Calibri"/>
              </a:rPr>
              <a:t>PROMOTE </a:t>
            </a:r>
            <a:r>
              <a:rPr b="0" i="0" lang="en-US" sz="2400" u="none" cap="none" strike="noStrike">
                <a:solidFill>
                  <a:schemeClr val="lt1"/>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n-US"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65" name="Google Shape;65;p45"/>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66" name="Google Shape;66;p45"/>
          <p:cNvCxnSpPr/>
          <p:nvPr/>
        </p:nvCxnSpPr>
        <p:spPr>
          <a:xfrm rot="10800000">
            <a:off x="1" y="1620217"/>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67" name="Google Shape;67;p45"/>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 </a:t>
            </a:r>
            <a:r>
              <a:rPr b="1" i="0" lang="en-US" sz="2400" u="none" cap="none" strike="noStrike">
                <a:solidFill>
                  <a:schemeClr val="lt1"/>
                </a:solidFill>
                <a:latin typeface="Calibri"/>
                <a:ea typeface="Calibri"/>
                <a:cs typeface="Calibri"/>
                <a:sym typeface="Calibri"/>
              </a:rPr>
              <a:t>PLEASE DELETE THIS INSTRUCTION SLIDE BEFORE PRESENTING FINAL PRESENTATION </a:t>
            </a:r>
            <a:r>
              <a:rPr b="0" i="0" lang="en-U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68" name="Google Shape;68;p45"/>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1" showMasterSp="0">
  <p:cSld name="Cover 01">
    <p:spTree>
      <p:nvGrpSpPr>
        <p:cNvPr id="69" name="Shape 69"/>
        <p:cNvGrpSpPr/>
        <p:nvPr/>
      </p:nvGrpSpPr>
      <p:grpSpPr>
        <a:xfrm>
          <a:off x="0" y="0"/>
          <a:ext cx="0" cy="0"/>
          <a:chOff x="0" y="0"/>
          <a:chExt cx="0" cy="0"/>
        </a:xfrm>
      </p:grpSpPr>
      <p:sp>
        <p:nvSpPr>
          <p:cNvPr id="70" name="Google Shape;70;p46"/>
          <p:cNvSpPr/>
          <p:nvPr/>
        </p:nvSpPr>
        <p:spPr>
          <a:xfrm>
            <a:off x="0" y="3300983"/>
            <a:ext cx="4883406" cy="2433658"/>
          </a:xfrm>
          <a:prstGeom prst="rect">
            <a:avLst/>
          </a:prstGeom>
          <a:solidFill>
            <a:srgbClr val="C9636E"/>
          </a:solidFill>
          <a:ln>
            <a:noFill/>
          </a:ln>
        </p:spPr>
        <p:txBody>
          <a:bodyPr anchorCtr="0" anchor="ctr" bIns="24650" lIns="49325" spcFirstLastPara="1" rIns="49325" wrap="square" tIns="24650">
            <a:noAutofit/>
          </a:bodyPr>
          <a:lstStyle/>
          <a:p>
            <a:pPr indent="0" lvl="0" marL="0" marR="0" rtl="0" algn="l">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71" name="Google Shape;71;p46"/>
          <p:cNvSpPr/>
          <p:nvPr>
            <p:ph idx="2" type="pic"/>
          </p:nvPr>
        </p:nvSpPr>
        <p:spPr>
          <a:xfrm>
            <a:off x="0" y="1504101"/>
            <a:ext cx="12192000" cy="3714675"/>
          </a:xfrm>
          <a:prstGeom prst="rect">
            <a:avLst/>
          </a:prstGeom>
          <a:solidFill>
            <a:srgbClr val="D8D8D8"/>
          </a:solidFill>
          <a:ln>
            <a:noFill/>
          </a:ln>
        </p:spPr>
      </p:sp>
      <p:pic>
        <p:nvPicPr>
          <p:cNvPr id="72" name="Google Shape;72;p46"/>
          <p:cNvPicPr preferRelativeResize="0"/>
          <p:nvPr/>
        </p:nvPicPr>
        <p:blipFill rotWithShape="1">
          <a:blip r:embed="rId2">
            <a:alphaModFix/>
          </a:blip>
          <a:srcRect b="0" l="0" r="0" t="0"/>
          <a:stretch/>
        </p:blipFill>
        <p:spPr>
          <a:xfrm>
            <a:off x="694879" y="5885360"/>
            <a:ext cx="9926230" cy="972640"/>
          </a:xfrm>
          <a:prstGeom prst="rect">
            <a:avLst/>
          </a:prstGeom>
          <a:noFill/>
          <a:ln>
            <a:noFill/>
          </a:ln>
        </p:spPr>
      </p:pic>
      <p:pic>
        <p:nvPicPr>
          <p:cNvPr id="73" name="Google Shape;73;p46"/>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2" showMasterSp="0">
  <p:cSld name="Cover 02">
    <p:spTree>
      <p:nvGrpSpPr>
        <p:cNvPr id="74" name="Shape 74"/>
        <p:cNvGrpSpPr/>
        <p:nvPr/>
      </p:nvGrpSpPr>
      <p:grpSpPr>
        <a:xfrm>
          <a:off x="0" y="0"/>
          <a:ext cx="0" cy="0"/>
          <a:chOff x="0" y="0"/>
          <a:chExt cx="0" cy="0"/>
        </a:xfrm>
      </p:grpSpPr>
      <p:sp>
        <p:nvSpPr>
          <p:cNvPr id="75" name="Google Shape;75;p47"/>
          <p:cNvSpPr/>
          <p:nvPr>
            <p:ph idx="2" type="pic"/>
          </p:nvPr>
        </p:nvSpPr>
        <p:spPr>
          <a:xfrm>
            <a:off x="0" y="1547839"/>
            <a:ext cx="12192000" cy="3973272"/>
          </a:xfrm>
          <a:prstGeom prst="rect">
            <a:avLst/>
          </a:prstGeom>
          <a:solidFill>
            <a:srgbClr val="BFBFBF"/>
          </a:solidFill>
          <a:ln>
            <a:noFill/>
          </a:ln>
        </p:spPr>
      </p:sp>
      <p:pic>
        <p:nvPicPr>
          <p:cNvPr id="76" name="Google Shape;76;p47"/>
          <p:cNvPicPr preferRelativeResize="0"/>
          <p:nvPr/>
        </p:nvPicPr>
        <p:blipFill rotWithShape="1">
          <a:blip r:embed="rId2">
            <a:alphaModFix/>
          </a:blip>
          <a:srcRect b="0" l="0" r="0" t="0"/>
          <a:stretch/>
        </p:blipFill>
        <p:spPr>
          <a:xfrm>
            <a:off x="694879" y="5745058"/>
            <a:ext cx="9926230" cy="972640"/>
          </a:xfrm>
          <a:prstGeom prst="rect">
            <a:avLst/>
          </a:prstGeom>
          <a:noFill/>
          <a:ln>
            <a:noFill/>
          </a:ln>
        </p:spPr>
      </p:pic>
      <p:pic>
        <p:nvPicPr>
          <p:cNvPr id="77" name="Google Shape;77;p47"/>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9.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21" Type="http://schemas.openxmlformats.org/officeDocument/2006/relationships/theme" Target="../theme/theme3.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19" Type="http://schemas.openxmlformats.org/officeDocument/2006/relationships/slideLayout" Target="../slideLayouts/slideLayout38.xml"/><Relationship Id="rId6" Type="http://schemas.openxmlformats.org/officeDocument/2006/relationships/slideLayout" Target="../slideLayouts/slideLayout25.xml"/><Relationship Id="rId18" Type="http://schemas.openxmlformats.org/officeDocument/2006/relationships/slideLayout" Target="../slideLayouts/slideLayout37.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cxnSp>
        <p:nvCxnSpPr>
          <p:cNvPr id="10" name="Google Shape;10;p11"/>
          <p:cNvCxnSpPr/>
          <p:nvPr/>
        </p:nvCxnSpPr>
        <p:spPr>
          <a:xfrm>
            <a:off x="11740762" y="6578238"/>
            <a:ext cx="190704" cy="0"/>
          </a:xfrm>
          <a:prstGeom prst="straightConnector1">
            <a:avLst/>
          </a:prstGeom>
          <a:noFill/>
          <a:ln cap="flat" cmpd="sng" w="12700">
            <a:solidFill>
              <a:srgbClr val="E36C34"/>
            </a:solidFill>
            <a:prstDash val="solid"/>
            <a:miter lim="800000"/>
            <a:headEnd len="sm" w="sm" type="none"/>
            <a:tailEnd len="sm" w="sm" type="none"/>
          </a:ln>
        </p:spPr>
      </p:cxnSp>
      <p:sp>
        <p:nvSpPr>
          <p:cNvPr id="11" name="Google Shape;11;p11"/>
          <p:cNvSpPr txBox="1"/>
          <p:nvPr/>
        </p:nvSpPr>
        <p:spPr>
          <a:xfrm rot="-5400000">
            <a:off x="9922517"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633547"/>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cxnSp>
        <p:nvCxnSpPr>
          <p:cNvPr id="141" name="Google Shape;141;p21"/>
          <p:cNvCxnSpPr/>
          <p:nvPr/>
        </p:nvCxnSpPr>
        <p:spPr>
          <a:xfrm>
            <a:off x="11740762" y="6578238"/>
            <a:ext cx="190704" cy="0"/>
          </a:xfrm>
          <a:prstGeom prst="straightConnector1">
            <a:avLst/>
          </a:prstGeom>
          <a:noFill/>
          <a:ln cap="flat" cmpd="sng" w="12700">
            <a:solidFill>
              <a:srgbClr val="E36C34"/>
            </a:solidFill>
            <a:prstDash val="solid"/>
            <a:miter lim="800000"/>
            <a:headEnd len="sm" w="sm" type="none"/>
            <a:tailEnd len="sm" w="sm" type="none"/>
          </a:ln>
        </p:spPr>
      </p:cxnSp>
      <p:sp>
        <p:nvSpPr>
          <p:cNvPr id="142" name="Google Shape;142;p21"/>
          <p:cNvSpPr txBox="1"/>
          <p:nvPr/>
        </p:nvSpPr>
        <p:spPr>
          <a:xfrm rot="-5400000">
            <a:off x="9922517"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633547"/>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 Id="rId4" Type="http://schemas.openxmlformats.org/officeDocument/2006/relationships/image" Target="../media/image10.jpg"/><Relationship Id="rId5" Type="http://schemas.openxmlformats.org/officeDocument/2006/relationships/image" Target="../media/image9.jpg"/><Relationship Id="rId6" Type="http://schemas.openxmlformats.org/officeDocument/2006/relationships/image" Target="../media/image13.jpg"/><Relationship Id="rId7" Type="http://schemas.openxmlformats.org/officeDocument/2006/relationships/image" Target="../media/image1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comments" Target="../comments/comment1.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comments" Target="../comments/commen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comments" Target="../comments/comment3.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 Id="rId3" Type="http://schemas.openxmlformats.org/officeDocument/2006/relationships/comments" Target="../comments/commen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comments" Target="../comments/comment5.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comments" Target="../comments/comment6.xml"/><Relationship Id="rId4" Type="http://schemas.openxmlformats.org/officeDocument/2006/relationships/hyperlink" Target="https://eures.europa.eu/index_en" TargetMode="External"/><Relationship Id="rId5" Type="http://schemas.openxmlformats.org/officeDocument/2006/relationships/hyperlink" Target="https://www.cedefop.europa.eu/en/tools/skills-forecast" TargetMode="External"/><Relationship Id="rId6"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22.png"/><Relationship Id="rId6" Type="http://schemas.openxmlformats.org/officeDocument/2006/relationships/image" Target="../media/image27.png"/><Relationship Id="rId7" Type="http://schemas.openxmlformats.org/officeDocument/2006/relationships/image" Target="../media/image25.png"/><Relationship Id="rId8"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 Id="rId3" Type="http://schemas.openxmlformats.org/officeDocument/2006/relationships/comments" Target="../comments/commen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1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hyperlink" Target="https://www.enic-naric.net/page-countries-of-the-networks" TargetMode="External"/><Relationship Id="rId4" Type="http://schemas.openxmlformats.org/officeDocument/2006/relationships/image" Target="../media/image1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hyperlink" Target="https://www.lawcode.eu/en/blog/esg-reporting/" TargetMode="Externa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32.png"/><Relationship Id="rId4" Type="http://schemas.openxmlformats.org/officeDocument/2006/relationships/hyperlink" Target="http://www.skilldata.info/"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hyperlink" Target="http://www.microcredentials.eu/" TargetMode="Externa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 Id="rId3" Type="http://schemas.openxmlformats.org/officeDocument/2006/relationships/comments" Target="../comments/comment8.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 Id="rId3" Type="http://schemas.openxmlformats.org/officeDocument/2006/relationships/comments" Target="../comments/comment9.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4.xml"/><Relationship Id="rId3" Type="http://schemas.openxmlformats.org/officeDocument/2006/relationships/image" Target="../media/image1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1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image" Target="../media/image1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image" Target="../media/image15.jpg"/><Relationship Id="rId4" Type="http://schemas.openxmlformats.org/officeDocument/2006/relationships/image" Target="../media/image3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8.xml"/><Relationship Id="rId3" Type="http://schemas.openxmlformats.org/officeDocument/2006/relationships/comments" Target="../comments/comment10.xml"/><Relationship Id="rId4"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6.jpg"/><Relationship Id="rId4" Type="http://schemas.openxmlformats.org/officeDocument/2006/relationships/hyperlink" Target="https://www.linkedin.com/company/cooperation-in-education-gateway" TargetMode="External"/><Relationship Id="rId5" Type="http://schemas.openxmlformats.org/officeDocument/2006/relationships/hyperlink" Target="https://www.instagram.com/cie.gateway?igsh=dzNxYnl3OGpnbmp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1"/>
          <p:cNvPicPr preferRelativeResize="0"/>
          <p:nvPr>
            <p:ph idx="2" type="pic"/>
          </p:nvPr>
        </p:nvPicPr>
        <p:blipFill rotWithShape="1">
          <a:blip r:embed="rId3">
            <a:alphaModFix/>
          </a:blip>
          <a:srcRect b="0" l="7908" r="7908" t="0"/>
          <a:stretch/>
        </p:blipFill>
        <p:spPr>
          <a:xfrm>
            <a:off x="482600" y="1444869"/>
            <a:ext cx="2095500" cy="3733801"/>
          </a:xfrm>
          <a:prstGeom prst="rect">
            <a:avLst/>
          </a:prstGeom>
          <a:solidFill>
            <a:srgbClr val="BFBFBF"/>
          </a:solidFill>
          <a:ln>
            <a:noFill/>
          </a:ln>
        </p:spPr>
      </p:pic>
      <p:pic>
        <p:nvPicPr>
          <p:cNvPr id="281" name="Google Shape;281;p1"/>
          <p:cNvPicPr preferRelativeResize="0"/>
          <p:nvPr>
            <p:ph idx="3" type="pic"/>
          </p:nvPr>
        </p:nvPicPr>
        <p:blipFill rotWithShape="1">
          <a:blip r:embed="rId4">
            <a:alphaModFix/>
          </a:blip>
          <a:srcRect b="-340" l="43537" r="19049" t="340"/>
          <a:stretch/>
        </p:blipFill>
        <p:spPr>
          <a:xfrm>
            <a:off x="2781300" y="1444869"/>
            <a:ext cx="2095500" cy="3733801"/>
          </a:xfrm>
          <a:prstGeom prst="rect">
            <a:avLst/>
          </a:prstGeom>
          <a:solidFill>
            <a:srgbClr val="BFBFBF"/>
          </a:solidFill>
          <a:ln>
            <a:noFill/>
          </a:ln>
        </p:spPr>
      </p:pic>
      <p:pic>
        <p:nvPicPr>
          <p:cNvPr id="282" name="Google Shape;282;p1"/>
          <p:cNvPicPr preferRelativeResize="0"/>
          <p:nvPr>
            <p:ph idx="5" type="pic"/>
          </p:nvPr>
        </p:nvPicPr>
        <p:blipFill rotWithShape="1">
          <a:blip r:embed="rId5">
            <a:alphaModFix/>
          </a:blip>
          <a:srcRect b="0" l="7911" r="7911" t="0"/>
          <a:stretch/>
        </p:blipFill>
        <p:spPr>
          <a:xfrm>
            <a:off x="7378700" y="1444869"/>
            <a:ext cx="2095500" cy="3733801"/>
          </a:xfrm>
          <a:prstGeom prst="rect">
            <a:avLst/>
          </a:prstGeom>
          <a:solidFill>
            <a:srgbClr val="BFBFBF"/>
          </a:solidFill>
          <a:ln>
            <a:noFill/>
          </a:ln>
        </p:spPr>
      </p:pic>
      <p:pic>
        <p:nvPicPr>
          <p:cNvPr id="283" name="Google Shape;283;p1"/>
          <p:cNvPicPr preferRelativeResize="0"/>
          <p:nvPr>
            <p:ph idx="6" type="pic"/>
          </p:nvPr>
        </p:nvPicPr>
        <p:blipFill rotWithShape="1">
          <a:blip r:embed="rId6">
            <a:alphaModFix/>
          </a:blip>
          <a:srcRect b="0" l="7908" r="7908" t="0"/>
          <a:stretch/>
        </p:blipFill>
        <p:spPr>
          <a:xfrm>
            <a:off x="9677400" y="1444869"/>
            <a:ext cx="2095500" cy="3733801"/>
          </a:xfrm>
          <a:prstGeom prst="rect">
            <a:avLst/>
          </a:prstGeom>
          <a:solidFill>
            <a:srgbClr val="BFBFBF"/>
          </a:solidFill>
          <a:ln>
            <a:noFill/>
          </a:ln>
        </p:spPr>
      </p:pic>
      <p:pic>
        <p:nvPicPr>
          <p:cNvPr id="284" name="Google Shape;284;p1"/>
          <p:cNvPicPr preferRelativeResize="0"/>
          <p:nvPr>
            <p:ph idx="4" type="pic"/>
          </p:nvPr>
        </p:nvPicPr>
        <p:blipFill rotWithShape="1">
          <a:blip r:embed="rId7">
            <a:alphaModFix/>
          </a:blip>
          <a:srcRect b="0" l="10711" r="10711" t="0"/>
          <a:stretch/>
        </p:blipFill>
        <p:spPr>
          <a:xfrm>
            <a:off x="5080000" y="1444869"/>
            <a:ext cx="2095500" cy="3733801"/>
          </a:xfrm>
          <a:prstGeom prst="rect">
            <a:avLst/>
          </a:prstGeom>
          <a:solidFill>
            <a:srgbClr val="BFBFBF"/>
          </a:solidFill>
          <a:ln>
            <a:noFill/>
          </a:ln>
        </p:spPr>
      </p:pic>
      <p:sp>
        <p:nvSpPr>
          <p:cNvPr id="285" name="Google Shape;285;p1"/>
          <p:cNvSpPr/>
          <p:nvPr/>
        </p:nvSpPr>
        <p:spPr>
          <a:xfrm>
            <a:off x="0" y="4880220"/>
            <a:ext cx="7251700" cy="69862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rgbClr val="FFFFFF"/>
              </a:solidFill>
              <a:latin typeface="Montserrat"/>
              <a:ea typeface="Montserrat"/>
              <a:cs typeface="Montserrat"/>
              <a:sym typeface="Montserrat"/>
            </a:endParaRPr>
          </a:p>
        </p:txBody>
      </p:sp>
      <p:sp>
        <p:nvSpPr>
          <p:cNvPr id="286" name="Google Shape;286;p1"/>
          <p:cNvSpPr txBox="1"/>
          <p:nvPr/>
        </p:nvSpPr>
        <p:spPr>
          <a:xfrm>
            <a:off x="33453" y="4998675"/>
            <a:ext cx="7251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2400" u="none" cap="none" strike="noStrike">
                <a:solidFill>
                  <a:srgbClr val="FFFFFF"/>
                </a:solidFill>
                <a:latin typeface="Calibri"/>
                <a:ea typeface="Calibri"/>
                <a:cs typeface="Calibri"/>
                <a:sym typeface="Calibri"/>
              </a:rPr>
              <a:t>Career Reintegration for Highly Skilled Migrant Women</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g3c6fa7fc315_0_118"/>
          <p:cNvPicPr preferRelativeResize="0"/>
          <p:nvPr>
            <p:ph idx="2" type="pic"/>
          </p:nvPr>
        </p:nvPicPr>
        <p:blipFill rotWithShape="1">
          <a:blip r:embed="rId3">
            <a:alphaModFix/>
          </a:blip>
          <a:srcRect b="4" l="0" r="0" t="4"/>
          <a:stretch/>
        </p:blipFill>
        <p:spPr>
          <a:xfrm flipH="1">
            <a:off x="238773" y="2626822"/>
            <a:ext cx="7708194" cy="3396829"/>
          </a:xfrm>
          <a:prstGeom prst="rect">
            <a:avLst/>
          </a:prstGeom>
          <a:solidFill>
            <a:srgbClr val="BFBFBF"/>
          </a:solidFill>
          <a:ln>
            <a:noFill/>
          </a:ln>
        </p:spPr>
      </p:pic>
      <p:sp>
        <p:nvSpPr>
          <p:cNvPr id="384" name="Google Shape;384;g3c6fa7fc315_0_118"/>
          <p:cNvSpPr txBox="1"/>
          <p:nvPr>
            <p:ph idx="1" type="body"/>
          </p:nvPr>
        </p:nvSpPr>
        <p:spPr>
          <a:xfrm>
            <a:off x="7764874" y="730800"/>
            <a:ext cx="20670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02</a:t>
            </a:r>
            <a:endParaRPr/>
          </a:p>
        </p:txBody>
      </p:sp>
      <p:sp>
        <p:nvSpPr>
          <p:cNvPr id="385" name="Google Shape;385;g3c6fa7fc315_0_118"/>
          <p:cNvSpPr/>
          <p:nvPr/>
        </p:nvSpPr>
        <p:spPr>
          <a:xfrm>
            <a:off x="5657750" y="3429000"/>
            <a:ext cx="4562100" cy="1332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86" name="Google Shape;386;g3c6fa7fc315_0_118"/>
          <p:cNvSpPr txBox="1"/>
          <p:nvPr/>
        </p:nvSpPr>
        <p:spPr>
          <a:xfrm>
            <a:off x="5782100" y="3429000"/>
            <a:ext cx="44376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Understanding Digital Skills Properly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386a5ab97a1_0_120"/>
          <p:cNvSpPr txBox="1"/>
          <p:nvPr>
            <p:ph idx="1" type="body"/>
          </p:nvPr>
        </p:nvSpPr>
        <p:spPr>
          <a:xfrm>
            <a:off x="607550" y="587575"/>
            <a:ext cx="5881800" cy="1185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US">
                <a:solidFill>
                  <a:srgbClr val="E36C34"/>
                </a:solidFill>
              </a:rPr>
              <a:t>The EU Digital Competence Framework (DigComp)</a:t>
            </a:r>
            <a:endParaRPr/>
          </a:p>
          <a:p>
            <a:pPr indent="0" lvl="0" marL="0" rtl="0" algn="l">
              <a:lnSpc>
                <a:spcPct val="90000"/>
              </a:lnSpc>
              <a:spcBef>
                <a:spcPts val="1000"/>
              </a:spcBef>
              <a:spcAft>
                <a:spcPts val="0"/>
              </a:spcAft>
              <a:buClr>
                <a:srgbClr val="C9636E"/>
              </a:buClr>
              <a:buSzPts val="3600"/>
              <a:buNone/>
            </a:pPr>
            <a:r>
              <a:t/>
            </a:r>
            <a:endParaRPr/>
          </a:p>
        </p:txBody>
      </p:sp>
      <p:sp>
        <p:nvSpPr>
          <p:cNvPr id="393" name="Google Shape;393;g386a5ab97a1_0_120"/>
          <p:cNvSpPr txBox="1"/>
          <p:nvPr>
            <p:ph idx="3" type="body"/>
          </p:nvPr>
        </p:nvSpPr>
        <p:spPr>
          <a:xfrm>
            <a:off x="354525" y="2016625"/>
            <a:ext cx="6564600" cy="4102800"/>
          </a:xfrm>
          <a:prstGeom prst="rect">
            <a:avLst/>
          </a:prstGeom>
          <a:noFill/>
          <a:ln>
            <a:noFill/>
          </a:ln>
        </p:spPr>
        <p:txBody>
          <a:bodyPr anchorCtr="0" anchor="t" bIns="45700" lIns="171450" spcFirstLastPara="1" rIns="91425" wrap="square" tIns="45700">
            <a:noAutofit/>
          </a:bodyPr>
          <a:lstStyle/>
          <a:p>
            <a:pPr indent="0" lvl="0" marL="0" rtl="0" algn="l">
              <a:lnSpc>
                <a:spcPct val="103333"/>
              </a:lnSpc>
              <a:spcBef>
                <a:spcPts val="0"/>
              </a:spcBef>
              <a:spcAft>
                <a:spcPts val="0"/>
              </a:spcAft>
              <a:buClr>
                <a:srgbClr val="633547"/>
              </a:buClr>
              <a:buSzPts val="2400"/>
              <a:buNone/>
            </a:pPr>
            <a:r>
              <a:rPr lang="en-US">
                <a:solidFill>
                  <a:srgbClr val="633547"/>
                </a:solidFill>
              </a:rPr>
              <a:t>Digital skills in Europe are structured into 5 areas:</a:t>
            </a:r>
            <a:endParaRPr>
              <a:solidFill>
                <a:srgbClr val="633547"/>
              </a:solidFill>
            </a:endParaRPr>
          </a:p>
          <a:p>
            <a:pPr indent="-228600" lvl="0" marL="228600" rtl="0" algn="l">
              <a:lnSpc>
                <a:spcPct val="103333"/>
              </a:lnSpc>
              <a:spcBef>
                <a:spcPts val="0"/>
              </a:spcBef>
              <a:spcAft>
                <a:spcPts val="0"/>
              </a:spcAft>
              <a:buClr>
                <a:srgbClr val="633547"/>
              </a:buClr>
              <a:buSzPts val="2400"/>
              <a:buNone/>
            </a:pPr>
            <a:r>
              <a:t/>
            </a:r>
            <a:endParaRPr>
              <a:solidFill>
                <a:srgbClr val="633547"/>
              </a:solidFill>
            </a:endParaRPr>
          </a:p>
          <a:p>
            <a:pPr indent="-228600" lvl="0" marL="228600" rtl="0" algn="l">
              <a:lnSpc>
                <a:spcPct val="103333"/>
              </a:lnSpc>
              <a:spcBef>
                <a:spcPts val="0"/>
              </a:spcBef>
              <a:spcAft>
                <a:spcPts val="0"/>
              </a:spcAft>
              <a:buClr>
                <a:srgbClr val="633547"/>
              </a:buClr>
              <a:buSzPts val="2400"/>
              <a:buNone/>
            </a:pPr>
            <a:r>
              <a:rPr lang="en-US">
                <a:solidFill>
                  <a:srgbClr val="633547"/>
                </a:solidFill>
              </a:rPr>
              <a:t>1.	Information &amp; data literacy</a:t>
            </a:r>
            <a:endParaRPr>
              <a:solidFill>
                <a:srgbClr val="633547"/>
              </a:solidFill>
            </a:endParaRPr>
          </a:p>
          <a:p>
            <a:pPr indent="-228600" lvl="0" marL="228600" rtl="0" algn="l">
              <a:lnSpc>
                <a:spcPct val="103333"/>
              </a:lnSpc>
              <a:spcBef>
                <a:spcPts val="0"/>
              </a:spcBef>
              <a:spcAft>
                <a:spcPts val="0"/>
              </a:spcAft>
              <a:buClr>
                <a:srgbClr val="633547"/>
              </a:buClr>
              <a:buSzPts val="2400"/>
              <a:buNone/>
            </a:pPr>
            <a:r>
              <a:rPr lang="en-US">
                <a:solidFill>
                  <a:srgbClr val="633547"/>
                </a:solidFill>
              </a:rPr>
              <a:t>2.	Communication &amp; collaboration</a:t>
            </a:r>
            <a:endParaRPr>
              <a:solidFill>
                <a:srgbClr val="633547"/>
              </a:solidFill>
            </a:endParaRPr>
          </a:p>
          <a:p>
            <a:pPr indent="-228600" lvl="0" marL="228600" rtl="0" algn="l">
              <a:lnSpc>
                <a:spcPct val="103333"/>
              </a:lnSpc>
              <a:spcBef>
                <a:spcPts val="0"/>
              </a:spcBef>
              <a:spcAft>
                <a:spcPts val="0"/>
              </a:spcAft>
              <a:buClr>
                <a:srgbClr val="633547"/>
              </a:buClr>
              <a:buSzPts val="2400"/>
              <a:buNone/>
            </a:pPr>
            <a:r>
              <a:rPr lang="en-US">
                <a:solidFill>
                  <a:srgbClr val="633547"/>
                </a:solidFill>
              </a:rPr>
              <a:t>3.	Digital content creation</a:t>
            </a:r>
            <a:endParaRPr>
              <a:solidFill>
                <a:srgbClr val="633547"/>
              </a:solidFill>
            </a:endParaRPr>
          </a:p>
          <a:p>
            <a:pPr indent="-228600" lvl="0" marL="228600" rtl="0" algn="l">
              <a:lnSpc>
                <a:spcPct val="103333"/>
              </a:lnSpc>
              <a:spcBef>
                <a:spcPts val="0"/>
              </a:spcBef>
              <a:spcAft>
                <a:spcPts val="0"/>
              </a:spcAft>
              <a:buClr>
                <a:srgbClr val="633547"/>
              </a:buClr>
              <a:buSzPts val="2400"/>
              <a:buNone/>
            </a:pPr>
            <a:r>
              <a:rPr lang="en-US">
                <a:solidFill>
                  <a:srgbClr val="633547"/>
                </a:solidFill>
              </a:rPr>
              <a:t>4.	Safety (cybersecurity &amp; data protection)</a:t>
            </a:r>
            <a:endParaRPr>
              <a:solidFill>
                <a:srgbClr val="633547"/>
              </a:solidFill>
            </a:endParaRPr>
          </a:p>
          <a:p>
            <a:pPr indent="-228600" lvl="0" marL="228600" rtl="0" algn="l">
              <a:lnSpc>
                <a:spcPct val="103333"/>
              </a:lnSpc>
              <a:spcBef>
                <a:spcPts val="0"/>
              </a:spcBef>
              <a:spcAft>
                <a:spcPts val="0"/>
              </a:spcAft>
              <a:buClr>
                <a:srgbClr val="633547"/>
              </a:buClr>
              <a:buSzPts val="2400"/>
              <a:buNone/>
            </a:pPr>
            <a:r>
              <a:rPr lang="en-US">
                <a:solidFill>
                  <a:srgbClr val="633547"/>
                </a:solidFill>
              </a:rPr>
              <a:t>5.	Problem solving</a:t>
            </a:r>
            <a:endParaRPr>
              <a:solidFill>
                <a:srgbClr val="633547"/>
              </a:solidFill>
            </a:endParaRPr>
          </a:p>
          <a:p>
            <a:pPr indent="-228600" lvl="0" marL="228600" rtl="0" algn="l">
              <a:lnSpc>
                <a:spcPct val="103333"/>
              </a:lnSpc>
              <a:spcBef>
                <a:spcPts val="0"/>
              </a:spcBef>
              <a:spcAft>
                <a:spcPts val="0"/>
              </a:spcAft>
              <a:buClr>
                <a:srgbClr val="633547"/>
              </a:buClr>
              <a:buSzPts val="2400"/>
              <a:buNone/>
            </a:pPr>
            <a:r>
              <a:t/>
            </a:r>
            <a:endParaRPr>
              <a:solidFill>
                <a:srgbClr val="633547"/>
              </a:solidFill>
            </a:endParaRPr>
          </a:p>
          <a:p>
            <a:pPr indent="0" lvl="0" marL="0" rtl="0" algn="l">
              <a:lnSpc>
                <a:spcPct val="103333"/>
              </a:lnSpc>
              <a:spcBef>
                <a:spcPts val="0"/>
              </a:spcBef>
              <a:spcAft>
                <a:spcPts val="0"/>
              </a:spcAft>
              <a:buClr>
                <a:srgbClr val="633547"/>
              </a:buClr>
              <a:buSzPts val="2400"/>
              <a:buNone/>
            </a:pPr>
            <a:r>
              <a:rPr lang="en-US">
                <a:solidFill>
                  <a:srgbClr val="633547"/>
                </a:solidFill>
              </a:rPr>
              <a:t>Most professionals already operate within these areas — often without naming them.</a:t>
            </a:r>
            <a:endParaRPr>
              <a:solidFill>
                <a:srgbClr val="633547"/>
              </a:solidFill>
            </a:endParaRPr>
          </a:p>
          <a:p>
            <a:pPr indent="-228600" lvl="0" marL="228600" rtl="0" algn="l">
              <a:lnSpc>
                <a:spcPct val="103333"/>
              </a:lnSpc>
              <a:spcBef>
                <a:spcPts val="0"/>
              </a:spcBef>
              <a:spcAft>
                <a:spcPts val="0"/>
              </a:spcAft>
              <a:buClr>
                <a:srgbClr val="633547"/>
              </a:buClr>
              <a:buSzPts val="2400"/>
              <a:buNone/>
            </a:pPr>
            <a:r>
              <a:t/>
            </a:r>
            <a:endParaRPr>
              <a:solidFill>
                <a:srgbClr val="633547"/>
              </a:solidFill>
            </a:endParaRPr>
          </a:p>
          <a:p>
            <a:pPr indent="-228600" lvl="0" marL="228600" rtl="0" algn="l">
              <a:lnSpc>
                <a:spcPct val="103333"/>
              </a:lnSpc>
              <a:spcBef>
                <a:spcPts val="0"/>
              </a:spcBef>
              <a:spcAft>
                <a:spcPts val="0"/>
              </a:spcAft>
              <a:buClr>
                <a:srgbClr val="633547"/>
              </a:buClr>
              <a:buSzPts val="2400"/>
              <a:buNone/>
            </a:pPr>
            <a:r>
              <a:t/>
            </a:r>
            <a:endParaRPr>
              <a:solidFill>
                <a:srgbClr val="633547"/>
              </a:solidFill>
            </a:endParaRPr>
          </a:p>
          <a:p>
            <a:pPr indent="-228600" lvl="0" marL="228600" rtl="0" algn="l">
              <a:lnSpc>
                <a:spcPct val="103333"/>
              </a:lnSpc>
              <a:spcBef>
                <a:spcPts val="0"/>
              </a:spcBef>
              <a:spcAft>
                <a:spcPts val="0"/>
              </a:spcAft>
              <a:buClr>
                <a:srgbClr val="0B3A5B"/>
              </a:buClr>
              <a:buSzPts val="2400"/>
              <a:buNone/>
            </a:pPr>
            <a:r>
              <a:t/>
            </a:r>
            <a:endParaRPr/>
          </a:p>
        </p:txBody>
      </p:sp>
      <p:pic>
        <p:nvPicPr>
          <p:cNvPr id="394" name="Google Shape;394;g386a5ab97a1_0_120"/>
          <p:cNvPicPr preferRelativeResize="0"/>
          <p:nvPr>
            <p:ph idx="2" type="pic"/>
          </p:nvPr>
        </p:nvPicPr>
        <p:blipFill rotWithShape="1">
          <a:blip r:embed="rId4">
            <a:alphaModFix/>
          </a:blip>
          <a:srcRect b="0" l="7720" r="7720" t="0"/>
          <a:stretch/>
        </p:blipFill>
        <p:spPr>
          <a:xfrm>
            <a:off x="7735037" y="1373925"/>
            <a:ext cx="2444126" cy="4336988"/>
          </a:xfrm>
          <a:prstGeom prst="rect">
            <a:avLst/>
          </a:prstGeom>
          <a:solidFill>
            <a:srgbClr val="D8D8D8"/>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386a5ab97a1_0_155"/>
          <p:cNvSpPr txBox="1"/>
          <p:nvPr>
            <p:ph idx="1" type="body"/>
          </p:nvPr>
        </p:nvSpPr>
        <p:spPr>
          <a:xfrm>
            <a:off x="4927793" y="601103"/>
            <a:ext cx="6562800" cy="33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36C34"/>
              </a:buClr>
              <a:buSzPts val="2400"/>
              <a:buNone/>
            </a:pPr>
            <a:r>
              <a:rPr lang="en-US"/>
              <a:t>Foundational</a:t>
            </a:r>
            <a:endParaRPr/>
          </a:p>
        </p:txBody>
      </p:sp>
      <p:sp>
        <p:nvSpPr>
          <p:cNvPr id="400" name="Google Shape;400;g386a5ab97a1_0_155"/>
          <p:cNvSpPr txBox="1"/>
          <p:nvPr>
            <p:ph idx="2" type="body"/>
          </p:nvPr>
        </p:nvSpPr>
        <p:spPr>
          <a:xfrm>
            <a:off x="4779122" y="937971"/>
            <a:ext cx="6553200" cy="99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	Online collaboration tools</a:t>
            </a:r>
            <a:endParaRPr/>
          </a:p>
          <a:p>
            <a:pPr indent="0" lvl="0" marL="0" rtl="0" algn="l">
              <a:lnSpc>
                <a:spcPct val="100000"/>
              </a:lnSpc>
              <a:spcBef>
                <a:spcPts val="0"/>
              </a:spcBef>
              <a:spcAft>
                <a:spcPts val="0"/>
              </a:spcAft>
              <a:buClr>
                <a:srgbClr val="633547"/>
              </a:buClr>
              <a:buSzPts val="2200"/>
              <a:buNone/>
            </a:pPr>
            <a:r>
              <a:rPr lang="en-US"/>
              <a:t>•	Digital documentation</a:t>
            </a:r>
            <a:endParaRPr/>
          </a:p>
          <a:p>
            <a:pPr indent="0" lvl="0" marL="0" rtl="0" algn="l">
              <a:lnSpc>
                <a:spcPct val="100000"/>
              </a:lnSpc>
              <a:spcBef>
                <a:spcPts val="0"/>
              </a:spcBef>
              <a:spcAft>
                <a:spcPts val="0"/>
              </a:spcAft>
              <a:buClr>
                <a:srgbClr val="633547"/>
              </a:buClr>
              <a:buSzPts val="2200"/>
              <a:buNone/>
            </a:pPr>
            <a:r>
              <a:rPr lang="en-US"/>
              <a:t>•	Information management</a:t>
            </a:r>
            <a:endParaRPr/>
          </a:p>
          <a:p>
            <a:pPr indent="0" lvl="0" marL="0" rtl="0" algn="l">
              <a:lnSpc>
                <a:spcPct val="100000"/>
              </a:lnSpc>
              <a:spcBef>
                <a:spcPts val="0"/>
              </a:spcBef>
              <a:spcAft>
                <a:spcPts val="0"/>
              </a:spcAft>
              <a:buClr>
                <a:srgbClr val="633547"/>
              </a:buClr>
              <a:buSzPts val="2200"/>
              <a:buNone/>
            </a:pPr>
            <a:r>
              <a:t/>
            </a:r>
            <a:endParaRPr/>
          </a:p>
        </p:txBody>
      </p:sp>
      <p:sp>
        <p:nvSpPr>
          <p:cNvPr id="401" name="Google Shape;401;g386a5ab97a1_0_155"/>
          <p:cNvSpPr txBox="1"/>
          <p:nvPr>
            <p:ph idx="3" type="body"/>
          </p:nvPr>
        </p:nvSpPr>
        <p:spPr>
          <a:xfrm>
            <a:off x="3880331" y="614396"/>
            <a:ext cx="1232700" cy="955500"/>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0"/>
              </a:spcBef>
              <a:spcAft>
                <a:spcPts val="0"/>
              </a:spcAft>
              <a:buClr>
                <a:schemeClr val="lt1"/>
              </a:buClr>
              <a:buSzPts val="4400"/>
              <a:buNone/>
            </a:pPr>
            <a:r>
              <a:rPr lang="en-US"/>
              <a:t>01</a:t>
            </a:r>
            <a:endParaRPr/>
          </a:p>
        </p:txBody>
      </p:sp>
      <p:sp>
        <p:nvSpPr>
          <p:cNvPr id="402" name="Google Shape;402;g386a5ab97a1_0_155"/>
          <p:cNvSpPr txBox="1"/>
          <p:nvPr>
            <p:ph idx="4" type="body"/>
          </p:nvPr>
        </p:nvSpPr>
        <p:spPr>
          <a:xfrm>
            <a:off x="4907492" y="2433374"/>
            <a:ext cx="6562800" cy="33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36C34"/>
              </a:buClr>
              <a:buSzPts val="2400"/>
              <a:buNone/>
            </a:pPr>
            <a:r>
              <a:rPr lang="en-US"/>
              <a:t>Applied</a:t>
            </a:r>
            <a:endParaRPr/>
          </a:p>
          <a:p>
            <a:pPr indent="0" lvl="0" marL="0" rtl="0" algn="l">
              <a:lnSpc>
                <a:spcPct val="100000"/>
              </a:lnSpc>
              <a:spcBef>
                <a:spcPts val="0"/>
              </a:spcBef>
              <a:spcAft>
                <a:spcPts val="0"/>
              </a:spcAft>
              <a:buClr>
                <a:srgbClr val="E36C34"/>
              </a:buClr>
              <a:buSzPts val="2400"/>
              <a:buNone/>
            </a:pPr>
            <a:r>
              <a:t/>
            </a:r>
            <a:endParaRPr/>
          </a:p>
        </p:txBody>
      </p:sp>
      <p:sp>
        <p:nvSpPr>
          <p:cNvPr id="403" name="Google Shape;403;g386a5ab97a1_0_155"/>
          <p:cNvSpPr txBox="1"/>
          <p:nvPr>
            <p:ph idx="5" type="body"/>
          </p:nvPr>
        </p:nvSpPr>
        <p:spPr>
          <a:xfrm>
            <a:off x="4779118" y="2837562"/>
            <a:ext cx="6553200" cy="99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	CRM systems</a:t>
            </a:r>
            <a:endParaRPr/>
          </a:p>
          <a:p>
            <a:pPr indent="0" lvl="0" marL="0" rtl="0" algn="l">
              <a:lnSpc>
                <a:spcPct val="100000"/>
              </a:lnSpc>
              <a:spcBef>
                <a:spcPts val="0"/>
              </a:spcBef>
              <a:spcAft>
                <a:spcPts val="0"/>
              </a:spcAft>
              <a:buClr>
                <a:srgbClr val="633547"/>
              </a:buClr>
              <a:buSzPts val="2200"/>
              <a:buNone/>
            </a:pPr>
            <a:r>
              <a:rPr lang="en-US"/>
              <a:t>•	Data analysis</a:t>
            </a:r>
            <a:endParaRPr/>
          </a:p>
          <a:p>
            <a:pPr indent="0" lvl="0" marL="0" rtl="0" algn="l">
              <a:lnSpc>
                <a:spcPct val="100000"/>
              </a:lnSpc>
              <a:spcBef>
                <a:spcPts val="0"/>
              </a:spcBef>
              <a:spcAft>
                <a:spcPts val="0"/>
              </a:spcAft>
              <a:buClr>
                <a:srgbClr val="633547"/>
              </a:buClr>
              <a:buSzPts val="2200"/>
              <a:buNone/>
            </a:pPr>
            <a:r>
              <a:rPr lang="en-US"/>
              <a:t>•	ERP systems</a:t>
            </a:r>
            <a:endParaRPr/>
          </a:p>
          <a:p>
            <a:pPr indent="0" lvl="0" marL="0" rtl="0" algn="l">
              <a:lnSpc>
                <a:spcPct val="100000"/>
              </a:lnSpc>
              <a:spcBef>
                <a:spcPts val="0"/>
              </a:spcBef>
              <a:spcAft>
                <a:spcPts val="0"/>
              </a:spcAft>
              <a:buClr>
                <a:srgbClr val="633547"/>
              </a:buClr>
              <a:buSzPts val="2200"/>
              <a:buNone/>
            </a:pPr>
            <a:r>
              <a:rPr lang="en-US"/>
              <a:t>•	Digital workflow optimisation</a:t>
            </a:r>
            <a:endParaRPr/>
          </a:p>
          <a:p>
            <a:pPr indent="0" lvl="0" marL="0" rtl="0" algn="l">
              <a:lnSpc>
                <a:spcPct val="100000"/>
              </a:lnSpc>
              <a:spcBef>
                <a:spcPts val="0"/>
              </a:spcBef>
              <a:spcAft>
                <a:spcPts val="0"/>
              </a:spcAft>
              <a:buClr>
                <a:srgbClr val="633547"/>
              </a:buClr>
              <a:buSzPts val="2200"/>
              <a:buNone/>
            </a:pPr>
            <a:r>
              <a:t/>
            </a:r>
            <a:endParaRPr/>
          </a:p>
          <a:p>
            <a:pPr indent="0" lvl="0" marL="0" rtl="0" algn="l">
              <a:lnSpc>
                <a:spcPct val="100000"/>
              </a:lnSpc>
              <a:spcBef>
                <a:spcPts val="0"/>
              </a:spcBef>
              <a:spcAft>
                <a:spcPts val="0"/>
              </a:spcAft>
              <a:buClr>
                <a:srgbClr val="633547"/>
              </a:buClr>
              <a:buSzPts val="2200"/>
              <a:buNone/>
            </a:pPr>
            <a:r>
              <a:t/>
            </a:r>
            <a:endParaRPr/>
          </a:p>
        </p:txBody>
      </p:sp>
      <p:sp>
        <p:nvSpPr>
          <p:cNvPr id="404" name="Google Shape;404;g386a5ab97a1_0_155"/>
          <p:cNvSpPr txBox="1"/>
          <p:nvPr>
            <p:ph idx="6" type="body"/>
          </p:nvPr>
        </p:nvSpPr>
        <p:spPr>
          <a:xfrm>
            <a:off x="4927790" y="4633833"/>
            <a:ext cx="6562800" cy="33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36C34"/>
              </a:buClr>
              <a:buSzPts val="2400"/>
              <a:buNone/>
            </a:pPr>
            <a:r>
              <a:rPr lang="en-US"/>
              <a:t>Advanced</a:t>
            </a:r>
            <a:endParaRPr/>
          </a:p>
          <a:p>
            <a:pPr indent="0" lvl="0" marL="0" rtl="0" algn="l">
              <a:lnSpc>
                <a:spcPct val="100000"/>
              </a:lnSpc>
              <a:spcBef>
                <a:spcPts val="0"/>
              </a:spcBef>
              <a:spcAft>
                <a:spcPts val="0"/>
              </a:spcAft>
              <a:buClr>
                <a:srgbClr val="E36C34"/>
              </a:buClr>
              <a:buSzPts val="2400"/>
              <a:buNone/>
            </a:pPr>
            <a:r>
              <a:t/>
            </a:r>
            <a:endParaRPr/>
          </a:p>
        </p:txBody>
      </p:sp>
      <p:sp>
        <p:nvSpPr>
          <p:cNvPr id="405" name="Google Shape;405;g386a5ab97a1_0_155"/>
          <p:cNvSpPr txBox="1"/>
          <p:nvPr>
            <p:ph idx="7" type="body"/>
          </p:nvPr>
        </p:nvSpPr>
        <p:spPr>
          <a:xfrm>
            <a:off x="4927791" y="5132546"/>
            <a:ext cx="6553200" cy="99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	AI integration</a:t>
            </a:r>
            <a:endParaRPr/>
          </a:p>
          <a:p>
            <a:pPr indent="0" lvl="0" marL="0" rtl="0" algn="l">
              <a:lnSpc>
                <a:spcPct val="100000"/>
              </a:lnSpc>
              <a:spcBef>
                <a:spcPts val="0"/>
              </a:spcBef>
              <a:spcAft>
                <a:spcPts val="0"/>
              </a:spcAft>
              <a:buClr>
                <a:srgbClr val="633547"/>
              </a:buClr>
              <a:buSzPts val="2200"/>
              <a:buNone/>
            </a:pPr>
            <a:r>
              <a:rPr lang="en-US"/>
              <a:t>•	Programming</a:t>
            </a:r>
            <a:endParaRPr/>
          </a:p>
          <a:p>
            <a:pPr indent="0" lvl="0" marL="0" rtl="0" algn="l">
              <a:lnSpc>
                <a:spcPct val="100000"/>
              </a:lnSpc>
              <a:spcBef>
                <a:spcPts val="0"/>
              </a:spcBef>
              <a:spcAft>
                <a:spcPts val="0"/>
              </a:spcAft>
              <a:buClr>
                <a:srgbClr val="633547"/>
              </a:buClr>
              <a:buSzPts val="2200"/>
              <a:buNone/>
            </a:pPr>
            <a:r>
              <a:rPr lang="en-US"/>
              <a:t>•	Cybersecurity</a:t>
            </a:r>
            <a:endParaRPr/>
          </a:p>
          <a:p>
            <a:pPr indent="0" lvl="0" marL="0" rtl="0" algn="l">
              <a:lnSpc>
                <a:spcPct val="100000"/>
              </a:lnSpc>
              <a:spcBef>
                <a:spcPts val="0"/>
              </a:spcBef>
              <a:spcAft>
                <a:spcPts val="0"/>
              </a:spcAft>
              <a:buClr>
                <a:srgbClr val="633547"/>
              </a:buClr>
              <a:buSzPts val="2200"/>
              <a:buNone/>
            </a:pPr>
            <a:r>
              <a:rPr lang="en-US"/>
              <a:t>•	Cloud architecture</a:t>
            </a:r>
            <a:endParaRPr/>
          </a:p>
          <a:p>
            <a:pPr indent="0" lvl="0" marL="0" rtl="0" algn="l">
              <a:lnSpc>
                <a:spcPct val="100000"/>
              </a:lnSpc>
              <a:spcBef>
                <a:spcPts val="0"/>
              </a:spcBef>
              <a:spcAft>
                <a:spcPts val="0"/>
              </a:spcAft>
              <a:buClr>
                <a:srgbClr val="633547"/>
              </a:buClr>
              <a:buSzPts val="2200"/>
              <a:buNone/>
            </a:pPr>
            <a:r>
              <a:t/>
            </a:r>
            <a:endParaRPr/>
          </a:p>
          <a:p>
            <a:pPr indent="0" lvl="0" marL="0" rtl="0" algn="l">
              <a:lnSpc>
                <a:spcPct val="100000"/>
              </a:lnSpc>
              <a:spcBef>
                <a:spcPts val="0"/>
              </a:spcBef>
              <a:spcAft>
                <a:spcPts val="0"/>
              </a:spcAft>
              <a:buClr>
                <a:srgbClr val="633547"/>
              </a:buClr>
              <a:buSzPts val="2200"/>
              <a:buNone/>
            </a:pPr>
            <a:r>
              <a:t/>
            </a:r>
            <a:endParaRPr/>
          </a:p>
        </p:txBody>
      </p:sp>
      <p:sp>
        <p:nvSpPr>
          <p:cNvPr id="406" name="Google Shape;406;g386a5ab97a1_0_155"/>
          <p:cNvSpPr txBox="1"/>
          <p:nvPr>
            <p:ph idx="9" type="body"/>
          </p:nvPr>
        </p:nvSpPr>
        <p:spPr>
          <a:xfrm>
            <a:off x="3918849" y="2558717"/>
            <a:ext cx="1232700" cy="955500"/>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0"/>
              </a:spcBef>
              <a:spcAft>
                <a:spcPts val="0"/>
              </a:spcAft>
              <a:buClr>
                <a:schemeClr val="lt1"/>
              </a:buClr>
              <a:buSzPts val="4400"/>
              <a:buNone/>
            </a:pPr>
            <a:r>
              <a:rPr lang="en-US"/>
              <a:t>02</a:t>
            </a:r>
            <a:endParaRPr/>
          </a:p>
        </p:txBody>
      </p:sp>
      <p:sp>
        <p:nvSpPr>
          <p:cNvPr id="407" name="Google Shape;407;g386a5ab97a1_0_155"/>
          <p:cNvSpPr txBox="1"/>
          <p:nvPr>
            <p:ph idx="13" type="body"/>
          </p:nvPr>
        </p:nvSpPr>
        <p:spPr>
          <a:xfrm>
            <a:off x="3918849" y="4633822"/>
            <a:ext cx="1232700" cy="955500"/>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0"/>
              </a:spcBef>
              <a:spcAft>
                <a:spcPts val="0"/>
              </a:spcAft>
              <a:buClr>
                <a:schemeClr val="lt1"/>
              </a:buClr>
              <a:buSzPts val="4400"/>
              <a:buNone/>
            </a:pPr>
            <a:r>
              <a:rPr lang="en-US"/>
              <a:t>03</a:t>
            </a:r>
            <a:endParaRPr/>
          </a:p>
        </p:txBody>
      </p:sp>
      <p:sp>
        <p:nvSpPr>
          <p:cNvPr id="408" name="Google Shape;408;g386a5ab97a1_0_155"/>
          <p:cNvSpPr/>
          <p:nvPr/>
        </p:nvSpPr>
        <p:spPr>
          <a:xfrm>
            <a:off x="3880331" y="2232539"/>
            <a:ext cx="7452000" cy="30900"/>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409" name="Google Shape;409;g386a5ab97a1_0_155"/>
          <p:cNvSpPr/>
          <p:nvPr/>
        </p:nvSpPr>
        <p:spPr>
          <a:xfrm>
            <a:off x="3880331" y="4469259"/>
            <a:ext cx="7452000" cy="30900"/>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pic>
        <p:nvPicPr>
          <p:cNvPr id="410" name="Google Shape;410;g386a5ab97a1_0_155"/>
          <p:cNvPicPr preferRelativeResize="0"/>
          <p:nvPr>
            <p:ph idx="8" type="pic"/>
          </p:nvPr>
        </p:nvPicPr>
        <p:blipFill rotWithShape="1">
          <a:blip r:embed="rId4">
            <a:alphaModFix/>
          </a:blip>
          <a:srcRect b="0" l="11011" r="11011" t="0"/>
          <a:stretch/>
        </p:blipFill>
        <p:spPr>
          <a:xfrm>
            <a:off x="-48344" y="0"/>
            <a:ext cx="3570475" cy="6858000"/>
          </a:xfrm>
          <a:prstGeom prst="rect">
            <a:avLst/>
          </a:prstGeom>
          <a:solidFill>
            <a:srgbClr val="D8D8D8"/>
          </a:solidFill>
          <a:ln>
            <a:noFill/>
          </a:ln>
        </p:spPr>
      </p:pic>
      <p:sp>
        <p:nvSpPr>
          <p:cNvPr id="411" name="Google Shape;411;g386a5ab97a1_0_155"/>
          <p:cNvSpPr txBox="1"/>
          <p:nvPr/>
        </p:nvSpPr>
        <p:spPr>
          <a:xfrm>
            <a:off x="-2377150" y="846900"/>
            <a:ext cx="5537100" cy="10908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Levels of Digital Skill in the Labour Market</a:t>
            </a:r>
            <a:endParaRPr b="1" i="0" sz="3600" u="none" cap="none" strike="noStrike">
              <a:solidFill>
                <a:srgbClr val="E36C34"/>
              </a:solidFill>
              <a:latin typeface="Calibri"/>
              <a:ea typeface="Calibri"/>
              <a:cs typeface="Calibri"/>
              <a:sym typeface="Calibri"/>
            </a:endParaRPr>
          </a:p>
          <a:p>
            <a:pPr indent="0" lvl="0" marL="0" marR="0" rtl="0" algn="l">
              <a:lnSpc>
                <a:spcPct val="115000"/>
              </a:lnSpc>
              <a:spcBef>
                <a:spcPts val="1200"/>
              </a:spcBef>
              <a:spcAft>
                <a:spcPts val="0"/>
              </a:spcAft>
              <a:buClr>
                <a:srgbClr val="000000"/>
              </a:buClr>
              <a:buSzPts val="2000"/>
              <a:buFont typeface="Arial"/>
              <a:buNone/>
            </a:pPr>
            <a:r>
              <a:t/>
            </a:r>
            <a:endParaRPr b="1" i="0" sz="2000" u="none" cap="none" strike="noStrike">
              <a:solidFill>
                <a:srgbClr val="4D4D4C"/>
              </a:solidFill>
              <a:latin typeface="Calibri"/>
              <a:ea typeface="Calibri"/>
              <a:cs typeface="Calibri"/>
              <a:sym typeface="Calibri"/>
            </a:endParaRPr>
          </a:p>
          <a:p>
            <a:pPr indent="0" lvl="0" marL="0" marR="0" rtl="0" algn="l">
              <a:lnSpc>
                <a:spcPct val="90000"/>
              </a:lnSpc>
              <a:spcBef>
                <a:spcPts val="1200"/>
              </a:spcBef>
              <a:spcAft>
                <a:spcPts val="0"/>
              </a:spcAft>
              <a:buClr>
                <a:srgbClr val="000000"/>
              </a:buClr>
              <a:buSzPts val="3600"/>
              <a:buFont typeface="Arial"/>
              <a:buNone/>
            </a:pPr>
            <a:r>
              <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386a5ab97a1_0_113"/>
          <p:cNvSpPr txBox="1"/>
          <p:nvPr>
            <p:ph idx="1" type="body"/>
          </p:nvPr>
        </p:nvSpPr>
        <p:spPr>
          <a:xfrm>
            <a:off x="6204125" y="440075"/>
            <a:ext cx="5886000" cy="1155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US"/>
              <a:t>Reflection:</a:t>
            </a:r>
            <a:endParaRPr/>
          </a:p>
          <a:p>
            <a:pPr indent="0" lvl="0" marL="0" rtl="0" algn="l">
              <a:lnSpc>
                <a:spcPct val="90000"/>
              </a:lnSpc>
              <a:spcBef>
                <a:spcPts val="0"/>
              </a:spcBef>
              <a:spcAft>
                <a:spcPts val="0"/>
              </a:spcAft>
              <a:buClr>
                <a:srgbClr val="E36C34"/>
              </a:buClr>
              <a:buSzPts val="3600"/>
              <a:buNone/>
            </a:pPr>
            <a:r>
              <a:rPr lang="en-US"/>
              <a:t>Mapping My Digital Capital</a:t>
            </a:r>
            <a:endParaRPr/>
          </a:p>
          <a:p>
            <a:pPr indent="0" lvl="0" marL="0" rtl="0" algn="l">
              <a:lnSpc>
                <a:spcPct val="90000"/>
              </a:lnSpc>
              <a:spcBef>
                <a:spcPts val="1000"/>
              </a:spcBef>
              <a:spcAft>
                <a:spcPts val="0"/>
              </a:spcAft>
              <a:buClr>
                <a:srgbClr val="E36C34"/>
              </a:buClr>
              <a:buSzPts val="3600"/>
              <a:buNone/>
            </a:pPr>
            <a:r>
              <a:t/>
            </a:r>
            <a:endParaRPr/>
          </a:p>
        </p:txBody>
      </p:sp>
      <p:sp>
        <p:nvSpPr>
          <p:cNvPr id="418" name="Google Shape;418;g386a5ab97a1_0_113"/>
          <p:cNvSpPr txBox="1"/>
          <p:nvPr>
            <p:ph idx="3" type="body"/>
          </p:nvPr>
        </p:nvSpPr>
        <p:spPr>
          <a:xfrm>
            <a:off x="6570725" y="1725350"/>
            <a:ext cx="5373000" cy="51327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US"/>
              <a:t>List:</a:t>
            </a:r>
            <a:endParaRPr/>
          </a:p>
          <a:p>
            <a:pPr indent="-228600" lvl="0" marL="228600" rtl="0" algn="l">
              <a:lnSpc>
                <a:spcPct val="103333"/>
              </a:lnSpc>
              <a:spcBef>
                <a:spcPts val="0"/>
              </a:spcBef>
              <a:spcAft>
                <a:spcPts val="0"/>
              </a:spcAft>
              <a:buClr>
                <a:srgbClr val="633547"/>
              </a:buClr>
              <a:buSzPts val="2400"/>
              <a:buNone/>
            </a:pPr>
            <a:r>
              <a:t/>
            </a:r>
            <a:endParaRPr sz="1200"/>
          </a:p>
          <a:p>
            <a:pPr indent="-228600" lvl="0" marL="228600" rtl="0" algn="l">
              <a:lnSpc>
                <a:spcPct val="103333"/>
              </a:lnSpc>
              <a:spcBef>
                <a:spcPts val="0"/>
              </a:spcBef>
              <a:spcAft>
                <a:spcPts val="0"/>
              </a:spcAft>
              <a:buClr>
                <a:srgbClr val="633547"/>
              </a:buClr>
              <a:buSzPts val="2400"/>
              <a:buNone/>
            </a:pPr>
            <a:r>
              <a:rPr lang="en-US"/>
              <a:t>•	Systems you have used</a:t>
            </a:r>
            <a:endParaRPr/>
          </a:p>
          <a:p>
            <a:pPr indent="-228600" lvl="0" marL="228600" rtl="0" algn="l">
              <a:lnSpc>
                <a:spcPct val="103333"/>
              </a:lnSpc>
              <a:spcBef>
                <a:spcPts val="0"/>
              </a:spcBef>
              <a:spcAft>
                <a:spcPts val="0"/>
              </a:spcAft>
              <a:buClr>
                <a:srgbClr val="633547"/>
              </a:buClr>
              <a:buSzPts val="2400"/>
              <a:buNone/>
            </a:pPr>
            <a:r>
              <a:rPr lang="en-US"/>
              <a:t>•	Data you have analysed</a:t>
            </a:r>
            <a:endParaRPr/>
          </a:p>
          <a:p>
            <a:pPr indent="-228600" lvl="0" marL="228600" rtl="0" algn="l">
              <a:lnSpc>
                <a:spcPct val="103333"/>
              </a:lnSpc>
              <a:spcBef>
                <a:spcPts val="0"/>
              </a:spcBef>
              <a:spcAft>
                <a:spcPts val="0"/>
              </a:spcAft>
              <a:buClr>
                <a:srgbClr val="633547"/>
              </a:buClr>
              <a:buSzPts val="2400"/>
              <a:buNone/>
            </a:pPr>
            <a:r>
              <a:rPr lang="en-US"/>
              <a:t>•	Digital improvements you implemented</a:t>
            </a:r>
            <a:endParaRPr/>
          </a:p>
          <a:p>
            <a:pPr indent="-228600" lvl="0" marL="228600" rtl="0" algn="l">
              <a:lnSpc>
                <a:spcPct val="103333"/>
              </a:lnSpc>
              <a:spcBef>
                <a:spcPts val="0"/>
              </a:spcBef>
              <a:spcAft>
                <a:spcPts val="0"/>
              </a:spcAft>
              <a:buClr>
                <a:srgbClr val="633547"/>
              </a:buClr>
              <a:buSzPts val="2400"/>
              <a:buNone/>
            </a:pPr>
            <a:r>
              <a:rPr lang="en-US"/>
              <a:t>•	Tools you introduced or optimised</a:t>
            </a:r>
            <a:endParaRPr/>
          </a:p>
          <a:p>
            <a:pPr indent="-228600" lvl="0" marL="228600" rtl="0" algn="l">
              <a:lnSpc>
                <a:spcPct val="103333"/>
              </a:lnSpc>
              <a:spcBef>
                <a:spcPts val="0"/>
              </a:spcBef>
              <a:spcAft>
                <a:spcPts val="0"/>
              </a:spcAft>
              <a:buClr>
                <a:srgbClr val="633547"/>
              </a:buClr>
              <a:buSzPts val="2400"/>
              <a:buNone/>
            </a:pPr>
            <a:r>
              <a:t/>
            </a:r>
            <a:endParaRPr/>
          </a:p>
          <a:p>
            <a:pPr indent="-228600" lvl="0" marL="228600" rtl="0" algn="l">
              <a:lnSpc>
                <a:spcPct val="103333"/>
              </a:lnSpc>
              <a:spcBef>
                <a:spcPts val="0"/>
              </a:spcBef>
              <a:spcAft>
                <a:spcPts val="0"/>
              </a:spcAft>
              <a:buClr>
                <a:srgbClr val="633547"/>
              </a:buClr>
              <a:buSzPts val="2400"/>
              <a:buNone/>
            </a:pPr>
            <a:r>
              <a:rPr lang="en-US"/>
              <a:t>Then ask:</a:t>
            </a:r>
            <a:endParaRPr/>
          </a:p>
          <a:p>
            <a:pPr indent="-228600" lvl="0" marL="228600" rtl="0" algn="l">
              <a:lnSpc>
                <a:spcPct val="103333"/>
              </a:lnSpc>
              <a:spcBef>
                <a:spcPts val="0"/>
              </a:spcBef>
              <a:spcAft>
                <a:spcPts val="0"/>
              </a:spcAft>
              <a:buClr>
                <a:srgbClr val="633547"/>
              </a:buClr>
              <a:buSzPts val="2400"/>
              <a:buNone/>
            </a:pPr>
            <a:r>
              <a:rPr lang="en-US"/>
              <a:t>Did I improve efficiency?</a:t>
            </a:r>
            <a:endParaRPr/>
          </a:p>
          <a:p>
            <a:pPr indent="-228600" lvl="0" marL="228600" rtl="0" algn="l">
              <a:lnSpc>
                <a:spcPct val="103333"/>
              </a:lnSpc>
              <a:spcBef>
                <a:spcPts val="0"/>
              </a:spcBef>
              <a:spcAft>
                <a:spcPts val="0"/>
              </a:spcAft>
              <a:buClr>
                <a:srgbClr val="633547"/>
              </a:buClr>
              <a:buSzPts val="2400"/>
              <a:buNone/>
            </a:pPr>
            <a:r>
              <a:rPr lang="en-US"/>
              <a:t>Did I reduce errors?</a:t>
            </a:r>
            <a:endParaRPr/>
          </a:p>
          <a:p>
            <a:pPr indent="-228600" lvl="0" marL="228600" rtl="0" algn="l">
              <a:lnSpc>
                <a:spcPct val="103333"/>
              </a:lnSpc>
              <a:spcBef>
                <a:spcPts val="0"/>
              </a:spcBef>
              <a:spcAft>
                <a:spcPts val="0"/>
              </a:spcAft>
              <a:buClr>
                <a:srgbClr val="633547"/>
              </a:buClr>
              <a:buSzPts val="2400"/>
              <a:buNone/>
            </a:pPr>
            <a:r>
              <a:rPr lang="en-US"/>
              <a:t>Did I support decision-making?</a:t>
            </a:r>
            <a:endParaRPr/>
          </a:p>
          <a:p>
            <a:pPr indent="-228600" lvl="0" marL="228600" rtl="0" algn="l">
              <a:lnSpc>
                <a:spcPct val="103333"/>
              </a:lnSpc>
              <a:spcBef>
                <a:spcPts val="0"/>
              </a:spcBef>
              <a:spcAft>
                <a:spcPts val="0"/>
              </a:spcAft>
              <a:buClr>
                <a:srgbClr val="633547"/>
              </a:buClr>
              <a:buSzPts val="2400"/>
              <a:buNone/>
            </a:pPr>
            <a:r>
              <a:t/>
            </a:r>
            <a:endParaRPr/>
          </a:p>
          <a:p>
            <a:pPr indent="-228600" lvl="0" marL="228600" rtl="0" algn="l">
              <a:lnSpc>
                <a:spcPct val="103333"/>
              </a:lnSpc>
              <a:spcBef>
                <a:spcPts val="0"/>
              </a:spcBef>
              <a:spcAft>
                <a:spcPts val="0"/>
              </a:spcAft>
              <a:buClr>
                <a:srgbClr val="633547"/>
              </a:buClr>
              <a:buSzPts val="2400"/>
              <a:buNone/>
            </a:pPr>
            <a:r>
              <a:rPr lang="en-US"/>
              <a:t>That is digital value.</a:t>
            </a:r>
            <a:endParaRPr/>
          </a:p>
          <a:p>
            <a:pPr indent="-228600" lvl="0" marL="228600" rtl="0" algn="l">
              <a:lnSpc>
                <a:spcPct val="103333"/>
              </a:lnSpc>
              <a:spcBef>
                <a:spcPts val="0"/>
              </a:spcBef>
              <a:spcAft>
                <a:spcPts val="0"/>
              </a:spcAft>
              <a:buClr>
                <a:srgbClr val="633547"/>
              </a:buClr>
              <a:buSzPts val="2400"/>
              <a:buNone/>
            </a:pPr>
            <a:r>
              <a:t/>
            </a:r>
            <a:endParaRPr/>
          </a:p>
        </p:txBody>
      </p:sp>
      <p:pic>
        <p:nvPicPr>
          <p:cNvPr descr="Woman wearing earphones" id="419" name="Google Shape;419;g386a5ab97a1_0_113"/>
          <p:cNvPicPr preferRelativeResize="0"/>
          <p:nvPr>
            <p:ph idx="2" type="pic"/>
          </p:nvPr>
        </p:nvPicPr>
        <p:blipFill rotWithShape="1">
          <a:blip r:embed="rId3">
            <a:alphaModFix/>
          </a:blip>
          <a:srcRect b="0" l="6251" r="6251" t="0"/>
          <a:stretch/>
        </p:blipFill>
        <p:spPr>
          <a:xfrm>
            <a:off x="838567" y="2042830"/>
            <a:ext cx="4791694" cy="3654558"/>
          </a:xfrm>
          <a:prstGeom prst="rect">
            <a:avLst/>
          </a:prstGeom>
          <a:solidFill>
            <a:srgbClr val="D8D8D8"/>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g3c6fa7fc315_0_126"/>
          <p:cNvPicPr preferRelativeResize="0"/>
          <p:nvPr>
            <p:ph idx="2" type="pic"/>
          </p:nvPr>
        </p:nvPicPr>
        <p:blipFill rotWithShape="1">
          <a:blip r:embed="rId3">
            <a:alphaModFix/>
          </a:blip>
          <a:srcRect b="16966" l="0" r="0" t="16966"/>
          <a:stretch/>
        </p:blipFill>
        <p:spPr>
          <a:xfrm flipH="1">
            <a:off x="238773" y="2626822"/>
            <a:ext cx="7708194" cy="3396829"/>
          </a:xfrm>
          <a:prstGeom prst="rect">
            <a:avLst/>
          </a:prstGeom>
          <a:solidFill>
            <a:srgbClr val="BFBFBF"/>
          </a:solidFill>
          <a:ln>
            <a:noFill/>
          </a:ln>
        </p:spPr>
      </p:pic>
      <p:sp>
        <p:nvSpPr>
          <p:cNvPr id="426" name="Google Shape;426;g3c6fa7fc315_0_126"/>
          <p:cNvSpPr txBox="1"/>
          <p:nvPr>
            <p:ph idx="1" type="body"/>
          </p:nvPr>
        </p:nvSpPr>
        <p:spPr>
          <a:xfrm>
            <a:off x="7764874" y="730800"/>
            <a:ext cx="20670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03</a:t>
            </a:r>
            <a:endParaRPr/>
          </a:p>
        </p:txBody>
      </p:sp>
      <p:sp>
        <p:nvSpPr>
          <p:cNvPr id="427" name="Google Shape;427;g3c6fa7fc315_0_126"/>
          <p:cNvSpPr/>
          <p:nvPr/>
        </p:nvSpPr>
        <p:spPr>
          <a:xfrm>
            <a:off x="5657750" y="3429000"/>
            <a:ext cx="5313900" cy="142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428" name="Google Shape;428;g3c6fa7fc315_0_126"/>
          <p:cNvSpPr txBox="1"/>
          <p:nvPr/>
        </p:nvSpPr>
        <p:spPr>
          <a:xfrm>
            <a:off x="5782100" y="3244300"/>
            <a:ext cx="5189700" cy="22287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240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Understanding Green Skills Strategically</a:t>
            </a:r>
            <a:endParaRPr b="1" i="0" sz="3600" u="none" cap="none" strike="noStrike">
              <a:solidFill>
                <a:srgbClr val="E36C34"/>
              </a:solidFill>
              <a:latin typeface="Calibri"/>
              <a:ea typeface="Calibri"/>
              <a:cs typeface="Calibri"/>
              <a:sym typeface="Calibri"/>
            </a:endParaRPr>
          </a:p>
          <a:p>
            <a:pPr indent="0" lvl="0" marL="0" marR="0" rtl="0" algn="l">
              <a:lnSpc>
                <a:spcPct val="115000"/>
              </a:lnSpc>
              <a:spcBef>
                <a:spcPts val="2400"/>
              </a:spcBef>
              <a:spcAft>
                <a:spcPts val="2400"/>
              </a:spcAft>
              <a:buClr>
                <a:srgbClr val="000000"/>
              </a:buClr>
              <a:buSzPts val="3600"/>
              <a:buFont typeface="Arial"/>
              <a:buNone/>
            </a:pPr>
            <a:r>
              <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386a5ab97a1_0_57"/>
          <p:cNvSpPr txBox="1"/>
          <p:nvPr>
            <p:ph idx="1" type="body"/>
          </p:nvPr>
        </p:nvSpPr>
        <p:spPr>
          <a:xfrm>
            <a:off x="904856" y="826894"/>
            <a:ext cx="104793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600"/>
              <a:buNone/>
            </a:pPr>
            <a:r>
              <a:rPr lang="en-US"/>
              <a:t>What Are Green Skills in EU Terms?</a:t>
            </a:r>
            <a:endParaRPr/>
          </a:p>
          <a:p>
            <a:pPr indent="0" lvl="0" marL="0" rtl="0" algn="l">
              <a:lnSpc>
                <a:spcPct val="90000"/>
              </a:lnSpc>
              <a:spcBef>
                <a:spcPts val="1000"/>
              </a:spcBef>
              <a:spcAft>
                <a:spcPts val="0"/>
              </a:spcAft>
              <a:buSzPts val="3600"/>
              <a:buNone/>
            </a:pPr>
            <a:r>
              <a:t/>
            </a:r>
            <a:endParaRPr/>
          </a:p>
        </p:txBody>
      </p:sp>
      <p:pic>
        <p:nvPicPr>
          <p:cNvPr id="435" name="Google Shape;435;g386a5ab97a1_0_57"/>
          <p:cNvPicPr preferRelativeResize="0"/>
          <p:nvPr>
            <p:ph idx="2" type="pic"/>
          </p:nvPr>
        </p:nvPicPr>
        <p:blipFill rotWithShape="1">
          <a:blip r:embed="rId4">
            <a:alphaModFix/>
          </a:blip>
          <a:srcRect b="19165" l="0" r="0" t="19171"/>
          <a:stretch/>
        </p:blipFill>
        <p:spPr>
          <a:xfrm flipH="1">
            <a:off x="6738425" y="3171638"/>
            <a:ext cx="5067475" cy="2152974"/>
          </a:xfrm>
          <a:prstGeom prst="rect">
            <a:avLst/>
          </a:prstGeom>
          <a:solidFill>
            <a:srgbClr val="BFBFBF"/>
          </a:solidFill>
          <a:ln>
            <a:noFill/>
          </a:ln>
        </p:spPr>
      </p:pic>
      <p:sp>
        <p:nvSpPr>
          <p:cNvPr id="436" name="Google Shape;436;g386a5ab97a1_0_57"/>
          <p:cNvSpPr txBox="1"/>
          <p:nvPr>
            <p:ph idx="2" type="body"/>
          </p:nvPr>
        </p:nvSpPr>
        <p:spPr>
          <a:xfrm>
            <a:off x="235450" y="2304375"/>
            <a:ext cx="10947000" cy="4254300"/>
          </a:xfrm>
          <a:prstGeom prst="rect">
            <a:avLst/>
          </a:prstGeom>
          <a:noFill/>
          <a:ln>
            <a:noFill/>
          </a:ln>
        </p:spPr>
        <p:txBody>
          <a:bodyPr anchorCtr="0" anchor="t" bIns="45700" lIns="91425" spcFirstLastPara="1" rIns="91425" wrap="square" tIns="45700">
            <a:noAutofit/>
          </a:bodyPr>
          <a:lstStyle/>
          <a:p>
            <a:pPr indent="0" lvl="0" marL="0" rtl="0" algn="l">
              <a:lnSpc>
                <a:spcPct val="103333"/>
              </a:lnSpc>
              <a:spcBef>
                <a:spcPts val="0"/>
              </a:spcBef>
              <a:spcAft>
                <a:spcPts val="0"/>
              </a:spcAft>
              <a:buSzPts val="2400"/>
              <a:buNone/>
            </a:pPr>
            <a:r>
              <a:rPr lang="en-US"/>
              <a:t>According to EU labour analysis, green skills include:</a:t>
            </a:r>
            <a:endParaRPr/>
          </a:p>
          <a:p>
            <a:pPr indent="0" lvl="0" marL="0" rtl="0" algn="l">
              <a:lnSpc>
                <a:spcPct val="103333"/>
              </a:lnSpc>
              <a:spcBef>
                <a:spcPts val="0"/>
              </a:spcBef>
              <a:spcAft>
                <a:spcPts val="0"/>
              </a:spcAft>
              <a:buSzPts val="2400"/>
              <a:buNone/>
            </a:pPr>
            <a:r>
              <a:t/>
            </a:r>
            <a:endParaRPr/>
          </a:p>
          <a:p>
            <a:pPr indent="0" lvl="0" marL="0" rtl="0" algn="l">
              <a:lnSpc>
                <a:spcPct val="103333"/>
              </a:lnSpc>
              <a:spcBef>
                <a:spcPts val="0"/>
              </a:spcBef>
              <a:spcAft>
                <a:spcPts val="0"/>
              </a:spcAft>
              <a:buSzPts val="2400"/>
              <a:buNone/>
            </a:pPr>
            <a:r>
              <a:rPr lang="en-US"/>
              <a:t>•	Resource efficiency management</a:t>
            </a:r>
            <a:endParaRPr/>
          </a:p>
          <a:p>
            <a:pPr indent="0" lvl="0" marL="0" rtl="0" algn="l">
              <a:lnSpc>
                <a:spcPct val="103333"/>
              </a:lnSpc>
              <a:spcBef>
                <a:spcPts val="0"/>
              </a:spcBef>
              <a:spcAft>
                <a:spcPts val="0"/>
              </a:spcAft>
              <a:buSzPts val="2400"/>
              <a:buNone/>
            </a:pPr>
            <a:r>
              <a:rPr lang="en-US"/>
              <a:t>•	Environmental compliance</a:t>
            </a:r>
            <a:endParaRPr/>
          </a:p>
          <a:p>
            <a:pPr indent="0" lvl="0" marL="0" rtl="0" algn="l">
              <a:lnSpc>
                <a:spcPct val="103333"/>
              </a:lnSpc>
              <a:spcBef>
                <a:spcPts val="0"/>
              </a:spcBef>
              <a:spcAft>
                <a:spcPts val="0"/>
              </a:spcAft>
              <a:buSzPts val="2400"/>
              <a:buNone/>
            </a:pPr>
            <a:r>
              <a:rPr lang="en-US"/>
              <a:t>•	ESG reporting</a:t>
            </a:r>
            <a:endParaRPr/>
          </a:p>
          <a:p>
            <a:pPr indent="0" lvl="0" marL="0" rtl="0" algn="l">
              <a:lnSpc>
                <a:spcPct val="103333"/>
              </a:lnSpc>
              <a:spcBef>
                <a:spcPts val="0"/>
              </a:spcBef>
              <a:spcAft>
                <a:spcPts val="0"/>
              </a:spcAft>
              <a:buSzPts val="2400"/>
              <a:buNone/>
            </a:pPr>
            <a:r>
              <a:rPr lang="en-US"/>
              <a:t>•	Risk analysis linked to sustainability</a:t>
            </a:r>
            <a:endParaRPr/>
          </a:p>
          <a:p>
            <a:pPr indent="0" lvl="0" marL="0" rtl="0" algn="l">
              <a:lnSpc>
                <a:spcPct val="103333"/>
              </a:lnSpc>
              <a:spcBef>
                <a:spcPts val="0"/>
              </a:spcBef>
              <a:spcAft>
                <a:spcPts val="0"/>
              </a:spcAft>
              <a:buSzPts val="2400"/>
              <a:buNone/>
            </a:pPr>
            <a:r>
              <a:rPr lang="en-US"/>
              <a:t>•	Sustainable procurement</a:t>
            </a:r>
            <a:endParaRPr/>
          </a:p>
          <a:p>
            <a:pPr indent="0" lvl="0" marL="0" rtl="0" algn="l">
              <a:lnSpc>
                <a:spcPct val="103333"/>
              </a:lnSpc>
              <a:spcBef>
                <a:spcPts val="0"/>
              </a:spcBef>
              <a:spcAft>
                <a:spcPts val="0"/>
              </a:spcAft>
              <a:buSzPts val="2400"/>
              <a:buNone/>
            </a:pPr>
            <a:r>
              <a:rPr lang="en-US"/>
              <a:t>•	Energy efficiency optimisation</a:t>
            </a:r>
            <a:endParaRPr/>
          </a:p>
          <a:p>
            <a:pPr indent="0" lvl="0" marL="0" rtl="0" algn="l">
              <a:lnSpc>
                <a:spcPct val="103333"/>
              </a:lnSpc>
              <a:spcBef>
                <a:spcPts val="0"/>
              </a:spcBef>
              <a:spcAft>
                <a:spcPts val="0"/>
              </a:spcAft>
              <a:buSzPts val="2400"/>
              <a:buNone/>
            </a:pPr>
            <a:r>
              <a:rPr lang="en-US"/>
              <a:t>•	Circular economy implementation</a:t>
            </a:r>
            <a:endParaRPr/>
          </a:p>
          <a:p>
            <a:pPr indent="0" lvl="0" marL="0" rtl="0" algn="l">
              <a:lnSpc>
                <a:spcPct val="103333"/>
              </a:lnSpc>
              <a:spcBef>
                <a:spcPts val="0"/>
              </a:spcBef>
              <a:spcAft>
                <a:spcPts val="0"/>
              </a:spcAft>
              <a:buSzPts val="2400"/>
              <a:buNone/>
            </a:pPr>
            <a:r>
              <a:t/>
            </a:r>
            <a:endParaRPr/>
          </a:p>
          <a:p>
            <a:pPr indent="0" lvl="0" marL="0" rtl="0" algn="l">
              <a:lnSpc>
                <a:spcPct val="103333"/>
              </a:lnSpc>
              <a:spcBef>
                <a:spcPts val="0"/>
              </a:spcBef>
              <a:spcAft>
                <a:spcPts val="0"/>
              </a:spcAft>
              <a:buSzPts val="2400"/>
              <a:buNone/>
            </a:pPr>
            <a:r>
              <a:rPr lang="en-US"/>
              <a:t>Green skills are cross-sector, not only environmental roles.</a:t>
            </a:r>
            <a:endParaRPr/>
          </a:p>
          <a:p>
            <a:pPr indent="0" lvl="0" marL="0" rtl="0" algn="l">
              <a:lnSpc>
                <a:spcPct val="103333"/>
              </a:lnSpc>
              <a:spcBef>
                <a:spcPts val="0"/>
              </a:spcBef>
              <a:spcAft>
                <a:spcPts val="0"/>
              </a:spcAft>
              <a:buSzPts val="24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graphicFrame>
        <p:nvGraphicFramePr>
          <p:cNvPr id="442" name="Google Shape;442;g386a5ab97a1_0_201"/>
          <p:cNvGraphicFramePr/>
          <p:nvPr/>
        </p:nvGraphicFramePr>
        <p:xfrm>
          <a:off x="1903938" y="1254325"/>
          <a:ext cx="3000000" cy="3000000"/>
        </p:xfrm>
        <a:graphic>
          <a:graphicData uri="http://schemas.openxmlformats.org/drawingml/2006/table">
            <a:tbl>
              <a:tblPr>
                <a:noFill/>
                <a:tableStyleId>{C271DE4E-CEA3-4C91-B07C-4493AA029FA9}</a:tableStyleId>
              </a:tblPr>
              <a:tblGrid>
                <a:gridCol w="3067975"/>
                <a:gridCol w="4550100"/>
              </a:tblGrid>
              <a:tr h="585200">
                <a:tc>
                  <a:txBody>
                    <a:bodyPr/>
                    <a:lstStyle/>
                    <a:p>
                      <a:pPr indent="0" lvl="0" marL="0" marR="0" rtl="0" algn="l">
                        <a:lnSpc>
                          <a:spcPct val="103333"/>
                        </a:lnSpc>
                        <a:spcBef>
                          <a:spcPts val="0"/>
                        </a:spcBef>
                        <a:spcAft>
                          <a:spcPts val="0"/>
                        </a:spcAft>
                        <a:buClr>
                          <a:srgbClr val="000000"/>
                        </a:buClr>
                        <a:buSzPts val="2400"/>
                        <a:buFont typeface="Arial"/>
                        <a:buNone/>
                      </a:pPr>
                      <a:r>
                        <a:rPr b="1" lang="en-US" sz="2400" u="none" cap="none" strike="noStrike">
                          <a:solidFill>
                            <a:srgbClr val="633547"/>
                          </a:solidFill>
                          <a:latin typeface="Calibri"/>
                          <a:ea typeface="Calibri"/>
                          <a:cs typeface="Calibri"/>
                          <a:sym typeface="Calibri"/>
                        </a:rPr>
                        <a:t>Sector</a:t>
                      </a:r>
                      <a:endParaRPr b="1" sz="2400" u="none" cap="none" strike="noStrike">
                        <a:solidFill>
                          <a:srgbClr val="633547"/>
                        </a:solidFill>
                        <a:latin typeface="Calibri"/>
                        <a:ea typeface="Calibri"/>
                        <a:cs typeface="Calibri"/>
                        <a:sym typeface="Calibri"/>
                      </a:endParaRPr>
                    </a:p>
                  </a:txBody>
                  <a:tcPr marT="91425" marB="91425"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l">
                        <a:lnSpc>
                          <a:spcPct val="103333"/>
                        </a:lnSpc>
                        <a:spcBef>
                          <a:spcPts val="0"/>
                        </a:spcBef>
                        <a:spcAft>
                          <a:spcPts val="0"/>
                        </a:spcAft>
                        <a:buClr>
                          <a:srgbClr val="000000"/>
                        </a:buClr>
                        <a:buSzPts val="2400"/>
                        <a:buFont typeface="Arial"/>
                        <a:buNone/>
                      </a:pPr>
                      <a:r>
                        <a:rPr b="1" lang="en-US" sz="2400" u="none" cap="none" strike="noStrike">
                          <a:solidFill>
                            <a:srgbClr val="633547"/>
                          </a:solidFill>
                          <a:latin typeface="Calibri"/>
                          <a:ea typeface="Calibri"/>
                          <a:cs typeface="Calibri"/>
                          <a:sym typeface="Calibri"/>
                        </a:rPr>
                        <a:t>Green Application</a:t>
                      </a:r>
                      <a:endParaRPr b="1" sz="2400" u="none" cap="none" strike="noStrike">
                        <a:solidFill>
                          <a:srgbClr val="633547"/>
                        </a:solidFill>
                        <a:latin typeface="Calibri"/>
                        <a:ea typeface="Calibri"/>
                        <a:cs typeface="Calibri"/>
                        <a:sym typeface="Calibri"/>
                      </a:endParaRPr>
                    </a:p>
                  </a:txBody>
                  <a:tcPr marT="91425" marB="91425"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681675">
                <a:tc>
                  <a:txBody>
                    <a:bodyPr/>
                    <a:lstStyle/>
                    <a:p>
                      <a:pPr indent="0" lvl="0" marL="0" marR="0" rtl="0" algn="l">
                        <a:lnSpc>
                          <a:spcPct val="103333"/>
                        </a:lnSpc>
                        <a:spcBef>
                          <a:spcPts val="0"/>
                        </a:spcBef>
                        <a:spcAft>
                          <a:spcPts val="0"/>
                        </a:spcAft>
                        <a:buClr>
                          <a:srgbClr val="000000"/>
                        </a:buClr>
                        <a:buSzPts val="2400"/>
                        <a:buFont typeface="Arial"/>
                        <a:buNone/>
                      </a:pPr>
                      <a:r>
                        <a:rPr lang="en-US" sz="2400" u="none" cap="none" strike="noStrike">
                          <a:solidFill>
                            <a:srgbClr val="633547"/>
                          </a:solidFill>
                          <a:latin typeface="Calibri"/>
                          <a:ea typeface="Calibri"/>
                          <a:cs typeface="Calibri"/>
                          <a:sym typeface="Calibri"/>
                        </a:rPr>
                        <a:t>Finance</a:t>
                      </a:r>
                      <a:endParaRPr sz="2400" u="none" cap="none" strike="noStrike">
                        <a:solidFill>
                          <a:srgbClr val="633547"/>
                        </a:solidFill>
                        <a:latin typeface="Calibri"/>
                        <a:ea typeface="Calibri"/>
                        <a:cs typeface="Calibri"/>
                        <a:sym typeface="Calibri"/>
                      </a:endParaRPr>
                    </a:p>
                  </a:txBody>
                  <a:tcPr marT="91425" marB="91425"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l">
                        <a:lnSpc>
                          <a:spcPct val="103333"/>
                        </a:lnSpc>
                        <a:spcBef>
                          <a:spcPts val="0"/>
                        </a:spcBef>
                        <a:spcAft>
                          <a:spcPts val="0"/>
                        </a:spcAft>
                        <a:buClr>
                          <a:srgbClr val="000000"/>
                        </a:buClr>
                        <a:buSzPts val="2400"/>
                        <a:buFont typeface="Arial"/>
                        <a:buNone/>
                      </a:pPr>
                      <a:r>
                        <a:rPr lang="en-US" sz="2400" u="none" cap="none" strike="noStrike">
                          <a:solidFill>
                            <a:srgbClr val="633547"/>
                          </a:solidFill>
                          <a:latin typeface="Calibri"/>
                          <a:ea typeface="Calibri"/>
                          <a:cs typeface="Calibri"/>
                          <a:sym typeface="Calibri"/>
                        </a:rPr>
                        <a:t>ESG risk assessment</a:t>
                      </a:r>
                      <a:endParaRPr sz="2400" u="none" cap="none" strike="noStrike">
                        <a:solidFill>
                          <a:srgbClr val="633547"/>
                        </a:solidFill>
                        <a:latin typeface="Calibri"/>
                        <a:ea typeface="Calibri"/>
                        <a:cs typeface="Calibri"/>
                        <a:sym typeface="Calibri"/>
                      </a:endParaRPr>
                    </a:p>
                  </a:txBody>
                  <a:tcPr marT="91425" marB="91425"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681675">
                <a:tc>
                  <a:txBody>
                    <a:bodyPr/>
                    <a:lstStyle/>
                    <a:p>
                      <a:pPr indent="0" lvl="0" marL="0" marR="0" rtl="0" algn="l">
                        <a:lnSpc>
                          <a:spcPct val="103333"/>
                        </a:lnSpc>
                        <a:spcBef>
                          <a:spcPts val="0"/>
                        </a:spcBef>
                        <a:spcAft>
                          <a:spcPts val="0"/>
                        </a:spcAft>
                        <a:buClr>
                          <a:srgbClr val="000000"/>
                        </a:buClr>
                        <a:buSzPts val="2400"/>
                        <a:buFont typeface="Arial"/>
                        <a:buNone/>
                      </a:pPr>
                      <a:r>
                        <a:rPr lang="en-US" sz="2400" u="none" cap="none" strike="noStrike">
                          <a:solidFill>
                            <a:srgbClr val="633547"/>
                          </a:solidFill>
                          <a:latin typeface="Calibri"/>
                          <a:ea typeface="Calibri"/>
                          <a:cs typeface="Calibri"/>
                          <a:sym typeface="Calibri"/>
                        </a:rPr>
                        <a:t>Construction</a:t>
                      </a:r>
                      <a:endParaRPr sz="2400" u="none" cap="none" strike="noStrike">
                        <a:solidFill>
                          <a:srgbClr val="633547"/>
                        </a:solidFill>
                        <a:latin typeface="Calibri"/>
                        <a:ea typeface="Calibri"/>
                        <a:cs typeface="Calibri"/>
                        <a:sym typeface="Calibri"/>
                      </a:endParaRPr>
                    </a:p>
                  </a:txBody>
                  <a:tcPr marT="91425" marB="91425"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l">
                        <a:lnSpc>
                          <a:spcPct val="103333"/>
                        </a:lnSpc>
                        <a:spcBef>
                          <a:spcPts val="0"/>
                        </a:spcBef>
                        <a:spcAft>
                          <a:spcPts val="0"/>
                        </a:spcAft>
                        <a:buClr>
                          <a:srgbClr val="000000"/>
                        </a:buClr>
                        <a:buSzPts val="2400"/>
                        <a:buFont typeface="Arial"/>
                        <a:buNone/>
                      </a:pPr>
                      <a:r>
                        <a:rPr lang="en-US" sz="2400" u="none" cap="none" strike="noStrike">
                          <a:solidFill>
                            <a:srgbClr val="633547"/>
                          </a:solidFill>
                          <a:latin typeface="Calibri"/>
                          <a:ea typeface="Calibri"/>
                          <a:cs typeface="Calibri"/>
                          <a:sym typeface="Calibri"/>
                        </a:rPr>
                        <a:t>Energy-efficient materials</a:t>
                      </a:r>
                      <a:endParaRPr sz="2400" u="none" cap="none" strike="noStrike">
                        <a:solidFill>
                          <a:srgbClr val="633547"/>
                        </a:solidFill>
                        <a:latin typeface="Calibri"/>
                        <a:ea typeface="Calibri"/>
                        <a:cs typeface="Calibri"/>
                        <a:sym typeface="Calibri"/>
                      </a:endParaRPr>
                    </a:p>
                  </a:txBody>
                  <a:tcPr marT="91425" marB="91425"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681675">
                <a:tc>
                  <a:txBody>
                    <a:bodyPr/>
                    <a:lstStyle/>
                    <a:p>
                      <a:pPr indent="0" lvl="0" marL="0" marR="0" rtl="0" algn="l">
                        <a:lnSpc>
                          <a:spcPct val="103333"/>
                        </a:lnSpc>
                        <a:spcBef>
                          <a:spcPts val="0"/>
                        </a:spcBef>
                        <a:spcAft>
                          <a:spcPts val="0"/>
                        </a:spcAft>
                        <a:buClr>
                          <a:srgbClr val="000000"/>
                        </a:buClr>
                        <a:buSzPts val="2400"/>
                        <a:buFont typeface="Arial"/>
                        <a:buNone/>
                      </a:pPr>
                      <a:r>
                        <a:rPr lang="en-US" sz="2400" u="none" cap="none" strike="noStrike">
                          <a:solidFill>
                            <a:srgbClr val="633547"/>
                          </a:solidFill>
                          <a:latin typeface="Calibri"/>
                          <a:ea typeface="Calibri"/>
                          <a:cs typeface="Calibri"/>
                          <a:sym typeface="Calibri"/>
                        </a:rPr>
                        <a:t>Manufacturing</a:t>
                      </a:r>
                      <a:endParaRPr sz="2400" u="none" cap="none" strike="noStrike">
                        <a:solidFill>
                          <a:srgbClr val="633547"/>
                        </a:solidFill>
                        <a:latin typeface="Calibri"/>
                        <a:ea typeface="Calibri"/>
                        <a:cs typeface="Calibri"/>
                        <a:sym typeface="Calibri"/>
                      </a:endParaRPr>
                    </a:p>
                  </a:txBody>
                  <a:tcPr marT="91425" marB="91425"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l">
                        <a:lnSpc>
                          <a:spcPct val="103333"/>
                        </a:lnSpc>
                        <a:spcBef>
                          <a:spcPts val="0"/>
                        </a:spcBef>
                        <a:spcAft>
                          <a:spcPts val="0"/>
                        </a:spcAft>
                        <a:buClr>
                          <a:srgbClr val="000000"/>
                        </a:buClr>
                        <a:buSzPts val="2400"/>
                        <a:buFont typeface="Arial"/>
                        <a:buNone/>
                      </a:pPr>
                      <a:r>
                        <a:rPr lang="en-US" sz="2400" u="none" cap="none" strike="noStrike">
                          <a:solidFill>
                            <a:srgbClr val="633547"/>
                          </a:solidFill>
                          <a:latin typeface="Calibri"/>
                          <a:ea typeface="Calibri"/>
                          <a:cs typeface="Calibri"/>
                          <a:sym typeface="Calibri"/>
                        </a:rPr>
                        <a:t>Waste reduction systems</a:t>
                      </a:r>
                      <a:endParaRPr sz="2400" u="none" cap="none" strike="noStrike">
                        <a:solidFill>
                          <a:srgbClr val="633547"/>
                        </a:solidFill>
                        <a:latin typeface="Calibri"/>
                        <a:ea typeface="Calibri"/>
                        <a:cs typeface="Calibri"/>
                        <a:sym typeface="Calibri"/>
                      </a:endParaRPr>
                    </a:p>
                  </a:txBody>
                  <a:tcPr marT="91425" marB="91425"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681675">
                <a:tc>
                  <a:txBody>
                    <a:bodyPr/>
                    <a:lstStyle/>
                    <a:p>
                      <a:pPr indent="0" lvl="0" marL="0" marR="0" rtl="0" algn="l">
                        <a:lnSpc>
                          <a:spcPct val="103333"/>
                        </a:lnSpc>
                        <a:spcBef>
                          <a:spcPts val="0"/>
                        </a:spcBef>
                        <a:spcAft>
                          <a:spcPts val="0"/>
                        </a:spcAft>
                        <a:buClr>
                          <a:srgbClr val="000000"/>
                        </a:buClr>
                        <a:buSzPts val="2400"/>
                        <a:buFont typeface="Arial"/>
                        <a:buNone/>
                      </a:pPr>
                      <a:r>
                        <a:rPr lang="en-US" sz="2400" u="none" cap="none" strike="noStrike">
                          <a:solidFill>
                            <a:srgbClr val="633547"/>
                          </a:solidFill>
                          <a:latin typeface="Calibri"/>
                          <a:ea typeface="Calibri"/>
                          <a:cs typeface="Calibri"/>
                          <a:sym typeface="Calibri"/>
                        </a:rPr>
                        <a:t>HR</a:t>
                      </a:r>
                      <a:endParaRPr sz="2400" u="none" cap="none" strike="noStrike">
                        <a:solidFill>
                          <a:srgbClr val="633547"/>
                        </a:solidFill>
                        <a:latin typeface="Calibri"/>
                        <a:ea typeface="Calibri"/>
                        <a:cs typeface="Calibri"/>
                        <a:sym typeface="Calibri"/>
                      </a:endParaRPr>
                    </a:p>
                  </a:txBody>
                  <a:tcPr marT="91425" marB="91425"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l">
                        <a:lnSpc>
                          <a:spcPct val="103333"/>
                        </a:lnSpc>
                        <a:spcBef>
                          <a:spcPts val="0"/>
                        </a:spcBef>
                        <a:spcAft>
                          <a:spcPts val="0"/>
                        </a:spcAft>
                        <a:buClr>
                          <a:srgbClr val="000000"/>
                        </a:buClr>
                        <a:buSzPts val="2400"/>
                        <a:buFont typeface="Arial"/>
                        <a:buNone/>
                      </a:pPr>
                      <a:r>
                        <a:rPr lang="en-US" sz="2400" u="none" cap="none" strike="noStrike">
                          <a:solidFill>
                            <a:srgbClr val="633547"/>
                          </a:solidFill>
                          <a:latin typeface="Calibri"/>
                          <a:ea typeface="Calibri"/>
                          <a:cs typeface="Calibri"/>
                          <a:sym typeface="Calibri"/>
                        </a:rPr>
                        <a:t>Sustainable workplace policy</a:t>
                      </a:r>
                      <a:endParaRPr sz="2400" u="none" cap="none" strike="noStrike">
                        <a:solidFill>
                          <a:srgbClr val="633547"/>
                        </a:solidFill>
                        <a:latin typeface="Calibri"/>
                        <a:ea typeface="Calibri"/>
                        <a:cs typeface="Calibri"/>
                        <a:sym typeface="Calibri"/>
                      </a:endParaRPr>
                    </a:p>
                  </a:txBody>
                  <a:tcPr marT="91425" marB="91425"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681675">
                <a:tc>
                  <a:txBody>
                    <a:bodyPr/>
                    <a:lstStyle/>
                    <a:p>
                      <a:pPr indent="0" lvl="0" marL="0" marR="0" rtl="0" algn="l">
                        <a:lnSpc>
                          <a:spcPct val="103333"/>
                        </a:lnSpc>
                        <a:spcBef>
                          <a:spcPts val="0"/>
                        </a:spcBef>
                        <a:spcAft>
                          <a:spcPts val="0"/>
                        </a:spcAft>
                        <a:buClr>
                          <a:srgbClr val="000000"/>
                        </a:buClr>
                        <a:buSzPts val="2400"/>
                        <a:buFont typeface="Arial"/>
                        <a:buNone/>
                      </a:pPr>
                      <a:r>
                        <a:rPr lang="en-US" sz="2400" u="none" cap="none" strike="noStrike">
                          <a:solidFill>
                            <a:srgbClr val="633547"/>
                          </a:solidFill>
                          <a:latin typeface="Calibri"/>
                          <a:ea typeface="Calibri"/>
                          <a:cs typeface="Calibri"/>
                          <a:sym typeface="Calibri"/>
                        </a:rPr>
                        <a:t>Public Sector</a:t>
                      </a:r>
                      <a:endParaRPr sz="2400" u="none" cap="none" strike="noStrike">
                        <a:solidFill>
                          <a:srgbClr val="633547"/>
                        </a:solidFill>
                        <a:latin typeface="Calibri"/>
                        <a:ea typeface="Calibri"/>
                        <a:cs typeface="Calibri"/>
                        <a:sym typeface="Calibri"/>
                      </a:endParaRPr>
                    </a:p>
                  </a:txBody>
                  <a:tcPr marT="91425" marB="91425"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l">
                        <a:lnSpc>
                          <a:spcPct val="103333"/>
                        </a:lnSpc>
                        <a:spcBef>
                          <a:spcPts val="0"/>
                        </a:spcBef>
                        <a:spcAft>
                          <a:spcPts val="0"/>
                        </a:spcAft>
                        <a:buClr>
                          <a:srgbClr val="000000"/>
                        </a:buClr>
                        <a:buSzPts val="2400"/>
                        <a:buFont typeface="Arial"/>
                        <a:buNone/>
                      </a:pPr>
                      <a:r>
                        <a:rPr lang="en-US" sz="2400" u="none" cap="none" strike="noStrike">
                          <a:solidFill>
                            <a:srgbClr val="633547"/>
                          </a:solidFill>
                          <a:latin typeface="Calibri"/>
                          <a:ea typeface="Calibri"/>
                          <a:cs typeface="Calibri"/>
                          <a:sym typeface="Calibri"/>
                        </a:rPr>
                        <a:t>Climate adaptation planning</a:t>
                      </a:r>
                      <a:endParaRPr sz="2400" u="none" cap="none" strike="noStrike">
                        <a:solidFill>
                          <a:srgbClr val="633547"/>
                        </a:solidFill>
                        <a:latin typeface="Calibri"/>
                        <a:ea typeface="Calibri"/>
                        <a:cs typeface="Calibri"/>
                        <a:sym typeface="Calibri"/>
                      </a:endParaRPr>
                    </a:p>
                  </a:txBody>
                  <a:tcPr marT="91425" marB="91425"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681675">
                <a:tc>
                  <a:txBody>
                    <a:bodyPr/>
                    <a:lstStyle/>
                    <a:p>
                      <a:pPr indent="0" lvl="0" marL="0" marR="0" rtl="0" algn="l">
                        <a:lnSpc>
                          <a:spcPct val="103333"/>
                        </a:lnSpc>
                        <a:spcBef>
                          <a:spcPts val="0"/>
                        </a:spcBef>
                        <a:spcAft>
                          <a:spcPts val="0"/>
                        </a:spcAft>
                        <a:buClr>
                          <a:srgbClr val="000000"/>
                        </a:buClr>
                        <a:buSzPts val="2400"/>
                        <a:buFont typeface="Arial"/>
                        <a:buNone/>
                      </a:pPr>
                      <a:r>
                        <a:rPr lang="en-US" sz="2400" u="none" cap="none" strike="noStrike">
                          <a:solidFill>
                            <a:srgbClr val="633547"/>
                          </a:solidFill>
                          <a:latin typeface="Calibri"/>
                          <a:ea typeface="Calibri"/>
                          <a:cs typeface="Calibri"/>
                          <a:sym typeface="Calibri"/>
                        </a:rPr>
                        <a:t>Supply Chain</a:t>
                      </a:r>
                      <a:endParaRPr sz="2400" u="none" cap="none" strike="noStrike">
                        <a:solidFill>
                          <a:srgbClr val="633547"/>
                        </a:solidFill>
                        <a:latin typeface="Calibri"/>
                        <a:ea typeface="Calibri"/>
                        <a:cs typeface="Calibri"/>
                        <a:sym typeface="Calibri"/>
                      </a:endParaRPr>
                    </a:p>
                  </a:txBody>
                  <a:tcPr marT="91425" marB="91425"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l">
                        <a:lnSpc>
                          <a:spcPct val="103333"/>
                        </a:lnSpc>
                        <a:spcBef>
                          <a:spcPts val="0"/>
                        </a:spcBef>
                        <a:spcAft>
                          <a:spcPts val="0"/>
                        </a:spcAft>
                        <a:buClr>
                          <a:srgbClr val="000000"/>
                        </a:buClr>
                        <a:buSzPts val="2400"/>
                        <a:buFont typeface="Arial"/>
                        <a:buNone/>
                      </a:pPr>
                      <a:r>
                        <a:rPr lang="en-US" sz="2400" u="none" cap="none" strike="noStrike">
                          <a:solidFill>
                            <a:srgbClr val="633547"/>
                          </a:solidFill>
                          <a:latin typeface="Calibri"/>
                          <a:ea typeface="Calibri"/>
                          <a:cs typeface="Calibri"/>
                          <a:sym typeface="Calibri"/>
                        </a:rPr>
                        <a:t>Sustainable sourcing</a:t>
                      </a:r>
                      <a:endParaRPr sz="2400" u="none" cap="none" strike="noStrike">
                        <a:solidFill>
                          <a:srgbClr val="633547"/>
                        </a:solidFill>
                        <a:latin typeface="Calibri"/>
                        <a:ea typeface="Calibri"/>
                        <a:cs typeface="Calibri"/>
                        <a:sym typeface="Calibri"/>
                      </a:endParaRPr>
                    </a:p>
                  </a:txBody>
                  <a:tcPr marT="91425" marB="91425"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
        <p:nvSpPr>
          <p:cNvPr id="443" name="Google Shape;443;g386a5ab97a1_0_201"/>
          <p:cNvSpPr txBox="1"/>
          <p:nvPr/>
        </p:nvSpPr>
        <p:spPr>
          <a:xfrm>
            <a:off x="721250" y="6100075"/>
            <a:ext cx="10281600" cy="311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633547"/>
                </a:solidFill>
                <a:latin typeface="Calibri"/>
                <a:ea typeface="Calibri"/>
                <a:cs typeface="Calibri"/>
                <a:sym typeface="Calibri"/>
              </a:rPr>
              <a:t>Many professionals already apply green principles indirectly</a:t>
            </a:r>
            <a:r>
              <a:rPr b="1" i="0" lang="en-US" sz="1400" u="none" cap="none" strike="noStrike">
                <a:solidFill>
                  <a:srgbClr val="000000"/>
                </a:solidFill>
                <a:latin typeface="Arial"/>
                <a:ea typeface="Arial"/>
                <a:cs typeface="Arial"/>
                <a:sym typeface="Arial"/>
              </a:rPr>
              <a:t>.</a:t>
            </a:r>
            <a:endParaRPr b="1" i="0" sz="1400" u="none" cap="none" strike="noStrike">
              <a:solidFill>
                <a:srgbClr val="000000"/>
              </a:solidFill>
              <a:latin typeface="Arial"/>
              <a:ea typeface="Arial"/>
              <a:cs typeface="Arial"/>
              <a:sym typeface="Arial"/>
            </a:endParaRPr>
          </a:p>
        </p:txBody>
      </p:sp>
      <p:sp>
        <p:nvSpPr>
          <p:cNvPr id="444" name="Google Shape;444;g386a5ab97a1_0_201"/>
          <p:cNvSpPr txBox="1"/>
          <p:nvPr/>
        </p:nvSpPr>
        <p:spPr>
          <a:xfrm>
            <a:off x="1827900" y="415625"/>
            <a:ext cx="6674700" cy="74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Green Skills by Sector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386a5ab97a1_0_216"/>
          <p:cNvSpPr txBox="1"/>
          <p:nvPr>
            <p:ph idx="1" type="body"/>
          </p:nvPr>
        </p:nvSpPr>
        <p:spPr>
          <a:xfrm>
            <a:off x="6578872" y="593866"/>
            <a:ext cx="4991100" cy="99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US"/>
              <a:t>Reflection: Hidden Green Competencies</a:t>
            </a:r>
            <a:endParaRPr/>
          </a:p>
          <a:p>
            <a:pPr indent="0" lvl="0" marL="0" rtl="0" algn="l">
              <a:lnSpc>
                <a:spcPct val="90000"/>
              </a:lnSpc>
              <a:spcBef>
                <a:spcPts val="1000"/>
              </a:spcBef>
              <a:spcAft>
                <a:spcPts val="0"/>
              </a:spcAft>
              <a:buClr>
                <a:srgbClr val="E36C34"/>
              </a:buClr>
              <a:buSzPts val="3600"/>
              <a:buNone/>
            </a:pPr>
            <a:r>
              <a:t/>
            </a:r>
            <a:endParaRPr/>
          </a:p>
        </p:txBody>
      </p:sp>
      <p:sp>
        <p:nvSpPr>
          <p:cNvPr id="451" name="Google Shape;451;g386a5ab97a1_0_216"/>
          <p:cNvSpPr txBox="1"/>
          <p:nvPr>
            <p:ph idx="3" type="body"/>
          </p:nvPr>
        </p:nvSpPr>
        <p:spPr>
          <a:xfrm>
            <a:off x="6578875" y="1890375"/>
            <a:ext cx="5291100" cy="45765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US"/>
              <a:t>Have you:</a:t>
            </a:r>
            <a:endParaRPr/>
          </a:p>
          <a:p>
            <a:pPr indent="-228600" lvl="0" marL="228600" rtl="0" algn="l">
              <a:lnSpc>
                <a:spcPct val="103333"/>
              </a:lnSpc>
              <a:spcBef>
                <a:spcPts val="0"/>
              </a:spcBef>
              <a:spcAft>
                <a:spcPts val="0"/>
              </a:spcAft>
              <a:buClr>
                <a:srgbClr val="633547"/>
              </a:buClr>
              <a:buSzPts val="2400"/>
              <a:buNone/>
            </a:pPr>
            <a:r>
              <a:t/>
            </a:r>
            <a:endParaRPr/>
          </a:p>
          <a:p>
            <a:pPr indent="-228600" lvl="0" marL="228600" rtl="0" algn="l">
              <a:lnSpc>
                <a:spcPct val="103333"/>
              </a:lnSpc>
              <a:spcBef>
                <a:spcPts val="0"/>
              </a:spcBef>
              <a:spcAft>
                <a:spcPts val="0"/>
              </a:spcAft>
              <a:buClr>
                <a:srgbClr val="633547"/>
              </a:buClr>
              <a:buSzPts val="2400"/>
              <a:buNone/>
            </a:pPr>
            <a:r>
              <a:rPr lang="en-US"/>
              <a:t>•	Reduced operational waste?</a:t>
            </a:r>
            <a:endParaRPr/>
          </a:p>
          <a:p>
            <a:pPr indent="-228600" lvl="0" marL="228600" rtl="0" algn="l">
              <a:lnSpc>
                <a:spcPct val="103333"/>
              </a:lnSpc>
              <a:spcBef>
                <a:spcPts val="0"/>
              </a:spcBef>
              <a:spcAft>
                <a:spcPts val="0"/>
              </a:spcAft>
              <a:buClr>
                <a:srgbClr val="633547"/>
              </a:buClr>
              <a:buSzPts val="2400"/>
              <a:buNone/>
            </a:pPr>
            <a:r>
              <a:rPr lang="en-US"/>
              <a:t>•	Improved process efficiency?</a:t>
            </a:r>
            <a:endParaRPr/>
          </a:p>
          <a:p>
            <a:pPr indent="-228600" lvl="0" marL="228600" rtl="0" algn="l">
              <a:lnSpc>
                <a:spcPct val="103333"/>
              </a:lnSpc>
              <a:spcBef>
                <a:spcPts val="0"/>
              </a:spcBef>
              <a:spcAft>
                <a:spcPts val="0"/>
              </a:spcAft>
              <a:buClr>
                <a:srgbClr val="633547"/>
              </a:buClr>
              <a:buSzPts val="2400"/>
              <a:buNone/>
            </a:pPr>
            <a:r>
              <a:rPr lang="en-US"/>
              <a:t>•	Managed regulatory standards?</a:t>
            </a:r>
            <a:endParaRPr/>
          </a:p>
          <a:p>
            <a:pPr indent="-228600" lvl="0" marL="228600" rtl="0" algn="l">
              <a:lnSpc>
                <a:spcPct val="103333"/>
              </a:lnSpc>
              <a:spcBef>
                <a:spcPts val="0"/>
              </a:spcBef>
              <a:spcAft>
                <a:spcPts val="0"/>
              </a:spcAft>
              <a:buClr>
                <a:srgbClr val="633547"/>
              </a:buClr>
              <a:buSzPts val="2400"/>
              <a:buNone/>
            </a:pPr>
            <a:r>
              <a:rPr lang="en-US"/>
              <a:t>•	Worked with compliance frameworks?</a:t>
            </a:r>
            <a:endParaRPr/>
          </a:p>
          <a:p>
            <a:pPr indent="-228600" lvl="0" marL="228600" rtl="0" algn="l">
              <a:lnSpc>
                <a:spcPct val="103333"/>
              </a:lnSpc>
              <a:spcBef>
                <a:spcPts val="0"/>
              </a:spcBef>
              <a:spcAft>
                <a:spcPts val="0"/>
              </a:spcAft>
              <a:buClr>
                <a:srgbClr val="633547"/>
              </a:buClr>
              <a:buSzPts val="2400"/>
              <a:buNone/>
            </a:pPr>
            <a:r>
              <a:rPr lang="en-US"/>
              <a:t>•	Controlled budgets for resource use?</a:t>
            </a:r>
            <a:endParaRPr/>
          </a:p>
          <a:p>
            <a:pPr indent="-228600" lvl="0" marL="228600" rtl="0" algn="l">
              <a:lnSpc>
                <a:spcPct val="103333"/>
              </a:lnSpc>
              <a:spcBef>
                <a:spcPts val="0"/>
              </a:spcBef>
              <a:spcAft>
                <a:spcPts val="0"/>
              </a:spcAft>
              <a:buClr>
                <a:srgbClr val="633547"/>
              </a:buClr>
              <a:buSzPts val="2400"/>
              <a:buNone/>
            </a:pPr>
            <a:r>
              <a:t/>
            </a:r>
            <a:endParaRPr/>
          </a:p>
          <a:p>
            <a:pPr indent="0" lvl="0" marL="0" rtl="0" algn="l">
              <a:lnSpc>
                <a:spcPct val="103333"/>
              </a:lnSpc>
              <a:spcBef>
                <a:spcPts val="0"/>
              </a:spcBef>
              <a:spcAft>
                <a:spcPts val="0"/>
              </a:spcAft>
              <a:buClr>
                <a:srgbClr val="633547"/>
              </a:buClr>
              <a:buSzPts val="2400"/>
              <a:buNone/>
            </a:pPr>
            <a:r>
              <a:rPr lang="en-US"/>
              <a:t>Efficiency + compliance + optimisation = green skill foundations.</a:t>
            </a:r>
            <a:endParaRPr/>
          </a:p>
          <a:p>
            <a:pPr indent="-228600" lvl="0" marL="228600" rtl="0" algn="l">
              <a:lnSpc>
                <a:spcPct val="103333"/>
              </a:lnSpc>
              <a:spcBef>
                <a:spcPts val="0"/>
              </a:spcBef>
              <a:spcAft>
                <a:spcPts val="0"/>
              </a:spcAft>
              <a:buClr>
                <a:srgbClr val="633547"/>
              </a:buClr>
              <a:buSzPts val="2400"/>
              <a:buNone/>
            </a:pPr>
            <a:r>
              <a:t/>
            </a:r>
            <a:endParaRPr/>
          </a:p>
          <a:p>
            <a:pPr indent="-228600" lvl="0" marL="228600" rtl="0" algn="l">
              <a:lnSpc>
                <a:spcPct val="103333"/>
              </a:lnSpc>
              <a:spcBef>
                <a:spcPts val="0"/>
              </a:spcBef>
              <a:spcAft>
                <a:spcPts val="0"/>
              </a:spcAft>
              <a:buClr>
                <a:srgbClr val="633547"/>
              </a:buClr>
              <a:buSzPts val="2400"/>
              <a:buNone/>
            </a:pPr>
            <a:r>
              <a:t/>
            </a:r>
            <a:endParaRPr/>
          </a:p>
        </p:txBody>
      </p:sp>
      <p:pic>
        <p:nvPicPr>
          <p:cNvPr descr="Hexagon wall decor" id="452" name="Google Shape;452;g386a5ab97a1_0_216"/>
          <p:cNvPicPr preferRelativeResize="0"/>
          <p:nvPr>
            <p:ph idx="2" type="pic"/>
          </p:nvPr>
        </p:nvPicPr>
        <p:blipFill rotWithShape="1">
          <a:blip r:embed="rId3">
            <a:alphaModFix/>
          </a:blip>
          <a:srcRect b="0" l="6295" r="6295" t="0"/>
          <a:stretch/>
        </p:blipFill>
        <p:spPr>
          <a:xfrm>
            <a:off x="838567" y="2042830"/>
            <a:ext cx="4791694" cy="3654558"/>
          </a:xfrm>
          <a:prstGeom prst="rect">
            <a:avLst/>
          </a:prstGeom>
          <a:solidFill>
            <a:srgbClr val="D8D8D8"/>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g3c6fa7fc315_0_162"/>
          <p:cNvPicPr preferRelativeResize="0"/>
          <p:nvPr>
            <p:ph idx="2" type="pic"/>
          </p:nvPr>
        </p:nvPicPr>
        <p:blipFill rotWithShape="1">
          <a:blip r:embed="rId3">
            <a:alphaModFix/>
          </a:blip>
          <a:srcRect b="4" l="0" r="0" t="4"/>
          <a:stretch/>
        </p:blipFill>
        <p:spPr>
          <a:xfrm flipH="1">
            <a:off x="238773" y="2626822"/>
            <a:ext cx="7708194" cy="3396829"/>
          </a:xfrm>
          <a:prstGeom prst="rect">
            <a:avLst/>
          </a:prstGeom>
          <a:solidFill>
            <a:srgbClr val="BFBFBF"/>
          </a:solidFill>
          <a:ln>
            <a:noFill/>
          </a:ln>
        </p:spPr>
      </p:pic>
      <p:sp>
        <p:nvSpPr>
          <p:cNvPr id="459" name="Google Shape;459;g3c6fa7fc315_0_162"/>
          <p:cNvSpPr txBox="1"/>
          <p:nvPr>
            <p:ph idx="1" type="body"/>
          </p:nvPr>
        </p:nvSpPr>
        <p:spPr>
          <a:xfrm>
            <a:off x="7764874" y="730800"/>
            <a:ext cx="20670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04</a:t>
            </a:r>
            <a:endParaRPr/>
          </a:p>
        </p:txBody>
      </p:sp>
      <p:sp>
        <p:nvSpPr>
          <p:cNvPr id="460" name="Google Shape;460;g3c6fa7fc315_0_162"/>
          <p:cNvSpPr/>
          <p:nvPr/>
        </p:nvSpPr>
        <p:spPr>
          <a:xfrm>
            <a:off x="5657750" y="3429000"/>
            <a:ext cx="3965700" cy="1200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461" name="Google Shape;461;g3c6fa7fc315_0_162"/>
          <p:cNvSpPr txBox="1"/>
          <p:nvPr/>
        </p:nvSpPr>
        <p:spPr>
          <a:xfrm>
            <a:off x="5782099" y="3121379"/>
            <a:ext cx="4846571"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2400"/>
              </a:spcBef>
              <a:spcAft>
                <a:spcPts val="240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Labour Market Intelligence</a:t>
            </a:r>
            <a:endParaRPr b="1" i="0" sz="2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12"/>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36C34"/>
              </a:buClr>
              <a:buSzPts val="2400"/>
              <a:buNone/>
            </a:pPr>
            <a:r>
              <a:rPr lang="en-US"/>
              <a:t>Digital Growth Roles:</a:t>
            </a:r>
            <a:endParaRPr/>
          </a:p>
        </p:txBody>
      </p:sp>
      <p:sp>
        <p:nvSpPr>
          <p:cNvPr id="467" name="Google Shape;467;p12"/>
          <p:cNvSpPr txBox="1"/>
          <p:nvPr>
            <p:ph idx="2" type="body"/>
          </p:nvPr>
        </p:nvSpPr>
        <p:spPr>
          <a:xfrm>
            <a:off x="4779097" y="1362496"/>
            <a:ext cx="6553234" cy="99938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	Data Analyst</a:t>
            </a:r>
            <a:endParaRPr/>
          </a:p>
          <a:p>
            <a:pPr indent="0" lvl="0" marL="0" rtl="0" algn="l">
              <a:lnSpc>
                <a:spcPct val="100000"/>
              </a:lnSpc>
              <a:spcBef>
                <a:spcPts val="0"/>
              </a:spcBef>
              <a:spcAft>
                <a:spcPts val="0"/>
              </a:spcAft>
              <a:buClr>
                <a:srgbClr val="633547"/>
              </a:buClr>
              <a:buSzPts val="2200"/>
              <a:buNone/>
            </a:pPr>
            <a:r>
              <a:rPr lang="en-US"/>
              <a:t>•	Digital Operations Manager</a:t>
            </a:r>
            <a:endParaRPr/>
          </a:p>
          <a:p>
            <a:pPr indent="0" lvl="0" marL="0" rtl="0" algn="l">
              <a:lnSpc>
                <a:spcPct val="100000"/>
              </a:lnSpc>
              <a:spcBef>
                <a:spcPts val="0"/>
              </a:spcBef>
              <a:spcAft>
                <a:spcPts val="0"/>
              </a:spcAft>
              <a:buClr>
                <a:srgbClr val="633547"/>
              </a:buClr>
              <a:buSzPts val="2200"/>
              <a:buNone/>
            </a:pPr>
            <a:r>
              <a:rPr lang="en-US"/>
              <a:t>•	Cybersecurity Specialist</a:t>
            </a:r>
            <a:endParaRPr/>
          </a:p>
          <a:p>
            <a:pPr indent="0" lvl="0" marL="0" rtl="0" algn="l">
              <a:lnSpc>
                <a:spcPct val="100000"/>
              </a:lnSpc>
              <a:spcBef>
                <a:spcPts val="0"/>
              </a:spcBef>
              <a:spcAft>
                <a:spcPts val="0"/>
              </a:spcAft>
              <a:buClr>
                <a:srgbClr val="633547"/>
              </a:buClr>
              <a:buSzPts val="2200"/>
              <a:buNone/>
            </a:pPr>
            <a:r>
              <a:rPr lang="en-US"/>
              <a:t>•	Digital Transformation Consultant</a:t>
            </a:r>
            <a:endParaRPr/>
          </a:p>
          <a:p>
            <a:pPr indent="0" lvl="0" marL="0" rtl="0" algn="l">
              <a:lnSpc>
                <a:spcPct val="100000"/>
              </a:lnSpc>
              <a:spcBef>
                <a:spcPts val="0"/>
              </a:spcBef>
              <a:spcAft>
                <a:spcPts val="0"/>
              </a:spcAft>
              <a:buClr>
                <a:srgbClr val="633547"/>
              </a:buClr>
              <a:buSzPts val="2200"/>
              <a:buNone/>
            </a:pPr>
            <a:r>
              <a:rPr lang="en-US"/>
              <a:t>•	AI Systems Coordinator</a:t>
            </a:r>
            <a:endParaRPr/>
          </a:p>
          <a:p>
            <a:pPr indent="0" lvl="0" marL="0" rtl="0" algn="l">
              <a:lnSpc>
                <a:spcPct val="100000"/>
              </a:lnSpc>
              <a:spcBef>
                <a:spcPts val="0"/>
              </a:spcBef>
              <a:spcAft>
                <a:spcPts val="0"/>
              </a:spcAft>
              <a:buClr>
                <a:srgbClr val="633547"/>
              </a:buClr>
              <a:buSzPts val="2200"/>
              <a:buNone/>
            </a:pPr>
            <a:r>
              <a:t/>
            </a:r>
            <a:endParaRPr/>
          </a:p>
        </p:txBody>
      </p:sp>
      <p:sp>
        <p:nvSpPr>
          <p:cNvPr id="468" name="Google Shape;468;p12"/>
          <p:cNvSpPr txBox="1"/>
          <p:nvPr>
            <p:ph idx="6" type="body"/>
          </p:nvPr>
        </p:nvSpPr>
        <p:spPr>
          <a:xfrm>
            <a:off x="4912290" y="3496933"/>
            <a:ext cx="6562800" cy="33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36C34"/>
              </a:buClr>
              <a:buSzPts val="2400"/>
              <a:buNone/>
            </a:pPr>
            <a:r>
              <a:rPr lang="en-US"/>
              <a:t>Green Growth Roles:</a:t>
            </a:r>
            <a:endParaRPr/>
          </a:p>
          <a:p>
            <a:pPr indent="0" lvl="0" marL="0" rtl="0" algn="l">
              <a:lnSpc>
                <a:spcPct val="100000"/>
              </a:lnSpc>
              <a:spcBef>
                <a:spcPts val="0"/>
              </a:spcBef>
              <a:spcAft>
                <a:spcPts val="0"/>
              </a:spcAft>
              <a:buClr>
                <a:srgbClr val="E36C34"/>
              </a:buClr>
              <a:buSzPts val="2400"/>
              <a:buNone/>
            </a:pPr>
            <a:r>
              <a:t/>
            </a:r>
            <a:endParaRPr/>
          </a:p>
        </p:txBody>
      </p:sp>
      <p:sp>
        <p:nvSpPr>
          <p:cNvPr id="469" name="Google Shape;469;p12"/>
          <p:cNvSpPr txBox="1"/>
          <p:nvPr>
            <p:ph idx="7" type="body"/>
          </p:nvPr>
        </p:nvSpPr>
        <p:spPr>
          <a:xfrm>
            <a:off x="4917079" y="4029496"/>
            <a:ext cx="6553200" cy="99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	Sustainability Manager</a:t>
            </a:r>
            <a:endParaRPr/>
          </a:p>
          <a:p>
            <a:pPr indent="0" lvl="0" marL="0" rtl="0" algn="l">
              <a:lnSpc>
                <a:spcPct val="100000"/>
              </a:lnSpc>
              <a:spcBef>
                <a:spcPts val="0"/>
              </a:spcBef>
              <a:spcAft>
                <a:spcPts val="0"/>
              </a:spcAft>
              <a:buClr>
                <a:srgbClr val="633547"/>
              </a:buClr>
              <a:buSzPts val="2200"/>
              <a:buNone/>
            </a:pPr>
            <a:r>
              <a:rPr lang="en-US"/>
              <a:t>•	ESG Analyst</a:t>
            </a:r>
            <a:endParaRPr/>
          </a:p>
          <a:p>
            <a:pPr indent="0" lvl="0" marL="0" rtl="0" algn="l">
              <a:lnSpc>
                <a:spcPct val="100000"/>
              </a:lnSpc>
              <a:spcBef>
                <a:spcPts val="0"/>
              </a:spcBef>
              <a:spcAft>
                <a:spcPts val="0"/>
              </a:spcAft>
              <a:buClr>
                <a:srgbClr val="633547"/>
              </a:buClr>
              <a:buSzPts val="2200"/>
              <a:buNone/>
            </a:pPr>
            <a:r>
              <a:rPr lang="en-US"/>
              <a:t>•	Environmental Compliance Officer</a:t>
            </a:r>
            <a:endParaRPr/>
          </a:p>
          <a:p>
            <a:pPr indent="0" lvl="0" marL="0" rtl="0" algn="l">
              <a:lnSpc>
                <a:spcPct val="100000"/>
              </a:lnSpc>
              <a:spcBef>
                <a:spcPts val="0"/>
              </a:spcBef>
              <a:spcAft>
                <a:spcPts val="0"/>
              </a:spcAft>
              <a:buClr>
                <a:srgbClr val="633547"/>
              </a:buClr>
              <a:buSzPts val="2200"/>
              <a:buNone/>
            </a:pPr>
            <a:r>
              <a:rPr lang="en-US"/>
              <a:t>•	Renewable Energy Project Manager</a:t>
            </a:r>
            <a:endParaRPr/>
          </a:p>
          <a:p>
            <a:pPr indent="0" lvl="0" marL="0" rtl="0" algn="l">
              <a:lnSpc>
                <a:spcPct val="100000"/>
              </a:lnSpc>
              <a:spcBef>
                <a:spcPts val="0"/>
              </a:spcBef>
              <a:spcAft>
                <a:spcPts val="0"/>
              </a:spcAft>
              <a:buClr>
                <a:srgbClr val="633547"/>
              </a:buClr>
              <a:buSzPts val="2200"/>
              <a:buNone/>
            </a:pPr>
            <a:r>
              <a:rPr lang="en-US"/>
              <a:t>•	Circular Economy Specialist</a:t>
            </a:r>
            <a:endParaRPr/>
          </a:p>
          <a:p>
            <a:pPr indent="0" lvl="0" marL="0" rtl="0" algn="l">
              <a:lnSpc>
                <a:spcPct val="100000"/>
              </a:lnSpc>
              <a:spcBef>
                <a:spcPts val="0"/>
              </a:spcBef>
              <a:spcAft>
                <a:spcPts val="0"/>
              </a:spcAft>
              <a:buClr>
                <a:srgbClr val="633547"/>
              </a:buClr>
              <a:buSzPts val="2200"/>
              <a:buNone/>
            </a:pPr>
            <a:r>
              <a:t/>
            </a:r>
            <a:endParaRPr/>
          </a:p>
          <a:p>
            <a:pPr indent="0" lvl="0" marL="0" rtl="0" algn="l">
              <a:lnSpc>
                <a:spcPct val="100000"/>
              </a:lnSpc>
              <a:spcBef>
                <a:spcPts val="0"/>
              </a:spcBef>
              <a:spcAft>
                <a:spcPts val="0"/>
              </a:spcAft>
              <a:buClr>
                <a:srgbClr val="633547"/>
              </a:buClr>
              <a:buSzPts val="2200"/>
              <a:buNone/>
            </a:pPr>
            <a:r>
              <a:rPr lang="en-US"/>
              <a:t>But digital and green elements now appear inside traditional roles.</a:t>
            </a:r>
            <a:endParaRPr/>
          </a:p>
        </p:txBody>
      </p:sp>
      <p:sp>
        <p:nvSpPr>
          <p:cNvPr id="470" name="Google Shape;470;p12"/>
          <p:cNvSpPr/>
          <p:nvPr/>
        </p:nvSpPr>
        <p:spPr>
          <a:xfrm>
            <a:off x="3880331" y="3371039"/>
            <a:ext cx="7452000" cy="30900"/>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471" name="Google Shape;471;p12"/>
          <p:cNvSpPr/>
          <p:nvPr/>
        </p:nvSpPr>
        <p:spPr>
          <a:xfrm>
            <a:off x="3880331" y="5896096"/>
            <a:ext cx="7452000" cy="30900"/>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pic>
        <p:nvPicPr>
          <p:cNvPr id="472" name="Google Shape;472;p12"/>
          <p:cNvPicPr preferRelativeResize="0"/>
          <p:nvPr>
            <p:ph idx="8" type="pic"/>
          </p:nvPr>
        </p:nvPicPr>
        <p:blipFill rotWithShape="1">
          <a:blip r:embed="rId4">
            <a:alphaModFix/>
          </a:blip>
          <a:srcRect b="0" l="11012" r="11012" t="0"/>
          <a:stretch/>
        </p:blipFill>
        <p:spPr>
          <a:xfrm>
            <a:off x="-48344" y="0"/>
            <a:ext cx="3570477" cy="6858000"/>
          </a:xfrm>
          <a:prstGeom prst="rect">
            <a:avLst/>
          </a:prstGeom>
          <a:solidFill>
            <a:srgbClr val="D8D8D8"/>
          </a:solidFill>
          <a:ln>
            <a:noFill/>
          </a:ln>
        </p:spPr>
      </p:pic>
      <p:sp>
        <p:nvSpPr>
          <p:cNvPr id="473" name="Google Shape;473;p12"/>
          <p:cNvSpPr txBox="1"/>
          <p:nvPr/>
        </p:nvSpPr>
        <p:spPr>
          <a:xfrm>
            <a:off x="133538" y="1849988"/>
            <a:ext cx="3206700" cy="2179500"/>
          </a:xfrm>
          <a:prstGeom prst="rect">
            <a:avLst/>
          </a:prstGeom>
          <a:solidFill>
            <a:schemeClr val="dk2"/>
          </a:solid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High Demand Areas Linked to the Twin Transition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5"/>
          <p:cNvPicPr preferRelativeResize="0"/>
          <p:nvPr>
            <p:ph idx="2" type="pic"/>
          </p:nvPr>
        </p:nvPicPr>
        <p:blipFill rotWithShape="1">
          <a:blip r:embed="rId3">
            <a:alphaModFix/>
          </a:blip>
          <a:srcRect b="643" l="0" r="0" t="645"/>
          <a:stretch/>
        </p:blipFill>
        <p:spPr>
          <a:xfrm>
            <a:off x="388401" y="385460"/>
            <a:ext cx="4107750" cy="6087079"/>
          </a:xfrm>
          <a:prstGeom prst="rect">
            <a:avLst/>
          </a:prstGeom>
          <a:solidFill>
            <a:srgbClr val="BFBFBF"/>
          </a:solidFill>
          <a:ln>
            <a:noFill/>
          </a:ln>
        </p:spPr>
      </p:pic>
      <p:sp>
        <p:nvSpPr>
          <p:cNvPr id="293" name="Google Shape;293;p5"/>
          <p:cNvSpPr txBox="1"/>
          <p:nvPr>
            <p:ph idx="1" type="body"/>
          </p:nvPr>
        </p:nvSpPr>
        <p:spPr>
          <a:xfrm>
            <a:off x="4764701" y="2122501"/>
            <a:ext cx="6414600" cy="2124000"/>
          </a:xfrm>
          <a:prstGeom prst="rect">
            <a:avLst/>
          </a:prstGeom>
          <a:noFill/>
          <a:ln>
            <a:noFill/>
          </a:ln>
        </p:spPr>
        <p:txBody>
          <a:bodyPr anchorCtr="0" anchor="t" bIns="45700" lIns="91425" spcFirstLastPara="1" rIns="91425" wrap="square" tIns="45700">
            <a:noAutofit/>
          </a:bodyPr>
          <a:lstStyle/>
          <a:p>
            <a:pPr indent="-228600" lvl="0" marL="228600" rtl="0" algn="l">
              <a:lnSpc>
                <a:spcPct val="150000"/>
              </a:lnSpc>
              <a:spcBef>
                <a:spcPts val="0"/>
              </a:spcBef>
              <a:spcAft>
                <a:spcPts val="0"/>
              </a:spcAft>
              <a:buClr>
                <a:schemeClr val="lt1"/>
              </a:buClr>
              <a:buSzPts val="2400"/>
              <a:buNone/>
            </a:pPr>
            <a:r>
              <a:rPr lang="en-US" sz="3300"/>
              <a:t>Making Digital and Green Skills</a:t>
            </a:r>
            <a:endParaRPr sz="3300"/>
          </a:p>
          <a:p>
            <a:pPr indent="-228600" lvl="0" marL="228600" rtl="0" algn="l">
              <a:lnSpc>
                <a:spcPct val="150000"/>
              </a:lnSpc>
              <a:spcBef>
                <a:spcPts val="0"/>
              </a:spcBef>
              <a:spcAft>
                <a:spcPts val="0"/>
              </a:spcAft>
              <a:buClr>
                <a:schemeClr val="lt1"/>
              </a:buClr>
              <a:buSzPts val="2400"/>
              <a:buNone/>
            </a:pPr>
            <a:r>
              <a:rPr lang="en-US" sz="3300"/>
              <a:t>Work for Me</a:t>
            </a:r>
            <a:endParaRPr sz="3300"/>
          </a:p>
          <a:p>
            <a:pPr indent="-228600" lvl="0" marL="228600" rtl="0" algn="l">
              <a:lnSpc>
                <a:spcPct val="150000"/>
              </a:lnSpc>
              <a:spcBef>
                <a:spcPts val="0"/>
              </a:spcBef>
              <a:spcAft>
                <a:spcPts val="0"/>
              </a:spcAft>
              <a:buClr>
                <a:schemeClr val="lt1"/>
              </a:buClr>
              <a:buSzPts val="2400"/>
              <a:buNone/>
            </a:pPr>
            <a:r>
              <a:rPr i="1" lang="en-US" sz="2200"/>
              <a:t>Turning your skills into real job opportunities in Europe</a:t>
            </a:r>
            <a:endParaRPr i="1" sz="2200"/>
          </a:p>
          <a:p>
            <a:pPr indent="0" lvl="0" marL="0" rtl="0" algn="l">
              <a:lnSpc>
                <a:spcPct val="90000"/>
              </a:lnSpc>
              <a:spcBef>
                <a:spcPts val="0"/>
              </a:spcBef>
              <a:spcAft>
                <a:spcPts val="0"/>
              </a:spcAft>
              <a:buClr>
                <a:schemeClr val="lt1"/>
              </a:buClr>
              <a:buSzPts val="2400"/>
              <a:buNone/>
            </a:pPr>
            <a:r>
              <a:t/>
            </a:r>
            <a:endParaRPr/>
          </a:p>
        </p:txBody>
      </p:sp>
      <p:sp>
        <p:nvSpPr>
          <p:cNvPr id="294" name="Google Shape;294;p5"/>
          <p:cNvSpPr txBox="1"/>
          <p:nvPr/>
        </p:nvSpPr>
        <p:spPr>
          <a:xfrm>
            <a:off x="4110770" y="1305097"/>
            <a:ext cx="5008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5"/>
          <p:cNvSpPr/>
          <p:nvPr/>
        </p:nvSpPr>
        <p:spPr>
          <a:xfrm>
            <a:off x="3926747" y="1252799"/>
            <a:ext cx="5192509" cy="6986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296" name="Google Shape;296;p5"/>
          <p:cNvSpPr txBox="1"/>
          <p:nvPr/>
        </p:nvSpPr>
        <p:spPr>
          <a:xfrm>
            <a:off x="4110770" y="1305097"/>
            <a:ext cx="5008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Module 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386a5ab97a1_0_245"/>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US"/>
              <a:t>Strategic Research Tools</a:t>
            </a:r>
            <a:endParaRPr/>
          </a:p>
        </p:txBody>
      </p:sp>
      <p:sp>
        <p:nvSpPr>
          <p:cNvPr id="479" name="Google Shape;479;g386a5ab97a1_0_245"/>
          <p:cNvSpPr txBox="1"/>
          <p:nvPr>
            <p:ph idx="2" type="body"/>
          </p:nvPr>
        </p:nvSpPr>
        <p:spPr>
          <a:xfrm>
            <a:off x="904850" y="1630601"/>
            <a:ext cx="10053000" cy="46089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lang="en-US"/>
              <a:t>Use:</a:t>
            </a:r>
            <a:endParaRPr/>
          </a:p>
          <a:p>
            <a:pPr indent="-228600" lvl="0" marL="228600" rtl="0" algn="l">
              <a:lnSpc>
                <a:spcPct val="103333"/>
              </a:lnSpc>
              <a:spcBef>
                <a:spcPts val="0"/>
              </a:spcBef>
              <a:spcAft>
                <a:spcPts val="0"/>
              </a:spcAft>
              <a:buClr>
                <a:srgbClr val="633547"/>
              </a:buClr>
              <a:buSzPts val="2400"/>
              <a:buNone/>
            </a:pPr>
            <a:r>
              <a:t/>
            </a:r>
            <a:endParaRPr/>
          </a:p>
          <a:p>
            <a:pPr indent="-228600" lvl="0" marL="228600" rtl="0" algn="l">
              <a:lnSpc>
                <a:spcPct val="115000"/>
              </a:lnSpc>
              <a:spcBef>
                <a:spcPts val="0"/>
              </a:spcBef>
              <a:spcAft>
                <a:spcPts val="0"/>
              </a:spcAft>
              <a:buClr>
                <a:srgbClr val="633547"/>
              </a:buClr>
              <a:buSzPts val="2400"/>
              <a:buNone/>
            </a:pPr>
            <a:r>
              <a:rPr lang="en-US"/>
              <a:t>•	</a:t>
            </a:r>
            <a:r>
              <a:rPr lang="en-US" u="sng">
                <a:solidFill>
                  <a:schemeClr val="hlink"/>
                </a:solidFill>
                <a:hlinkClick r:id="rId4"/>
              </a:rPr>
              <a:t>EURES Job Mobility Portal</a:t>
            </a:r>
            <a:endParaRPr/>
          </a:p>
          <a:p>
            <a:pPr indent="-228600" lvl="0" marL="228600" rtl="0" algn="l">
              <a:lnSpc>
                <a:spcPct val="115000"/>
              </a:lnSpc>
              <a:spcBef>
                <a:spcPts val="0"/>
              </a:spcBef>
              <a:spcAft>
                <a:spcPts val="0"/>
              </a:spcAft>
              <a:buClr>
                <a:srgbClr val="633547"/>
              </a:buClr>
              <a:buSzPts val="2400"/>
              <a:buNone/>
            </a:pPr>
            <a:r>
              <a:rPr lang="en-US"/>
              <a:t>•	</a:t>
            </a:r>
            <a:r>
              <a:rPr lang="en-US" u="sng">
                <a:solidFill>
                  <a:schemeClr val="hlink"/>
                </a:solidFill>
                <a:hlinkClick r:id="rId5"/>
              </a:rPr>
              <a:t>CEDEFOP Skills Forecast</a:t>
            </a:r>
            <a:endParaRPr/>
          </a:p>
          <a:p>
            <a:pPr indent="-228600" lvl="0" marL="228600" rtl="0" algn="l">
              <a:lnSpc>
                <a:spcPct val="115000"/>
              </a:lnSpc>
              <a:spcBef>
                <a:spcPts val="0"/>
              </a:spcBef>
              <a:spcAft>
                <a:spcPts val="0"/>
              </a:spcAft>
              <a:buClr>
                <a:srgbClr val="633547"/>
              </a:buClr>
              <a:buSzPts val="2400"/>
              <a:buNone/>
            </a:pPr>
            <a:r>
              <a:rPr lang="en-US"/>
              <a:t>•	National Shortage Occupation Lists</a:t>
            </a:r>
            <a:endParaRPr/>
          </a:p>
          <a:p>
            <a:pPr indent="-228600" lvl="0" marL="228600" rtl="0" algn="l">
              <a:lnSpc>
                <a:spcPct val="115000"/>
              </a:lnSpc>
              <a:spcBef>
                <a:spcPts val="0"/>
              </a:spcBef>
              <a:spcAft>
                <a:spcPts val="0"/>
              </a:spcAft>
              <a:buClr>
                <a:srgbClr val="633547"/>
              </a:buClr>
              <a:buSzPts val="2400"/>
              <a:buNone/>
            </a:pPr>
            <a:r>
              <a:rPr lang="en-US"/>
              <a:t>•	LinkedIn job analytics</a:t>
            </a:r>
            <a:endParaRPr/>
          </a:p>
          <a:p>
            <a:pPr indent="-228600" lvl="0" marL="228600" rtl="0" algn="l">
              <a:lnSpc>
                <a:spcPct val="115000"/>
              </a:lnSpc>
              <a:spcBef>
                <a:spcPts val="0"/>
              </a:spcBef>
              <a:spcAft>
                <a:spcPts val="0"/>
              </a:spcAft>
              <a:buClr>
                <a:srgbClr val="633547"/>
              </a:buClr>
              <a:buSzPts val="2400"/>
              <a:buNone/>
            </a:pPr>
            <a:r>
              <a:rPr lang="en-US"/>
              <a:t>•	Industry professional bodies</a:t>
            </a:r>
            <a:endParaRPr/>
          </a:p>
          <a:p>
            <a:pPr indent="-228600" lvl="0" marL="228600" rtl="0" algn="l">
              <a:lnSpc>
                <a:spcPct val="115000"/>
              </a:lnSpc>
              <a:spcBef>
                <a:spcPts val="0"/>
              </a:spcBef>
              <a:spcAft>
                <a:spcPts val="0"/>
              </a:spcAft>
              <a:buClr>
                <a:srgbClr val="633547"/>
              </a:buClr>
              <a:buSzPts val="2400"/>
              <a:buNone/>
            </a:pPr>
            <a:r>
              <a:rPr lang="en-US"/>
              <a:t>•	Sector Skills Councils</a:t>
            </a:r>
            <a:endParaRPr/>
          </a:p>
          <a:p>
            <a:pPr indent="-228600" lvl="0" marL="228600" rtl="0" algn="l">
              <a:lnSpc>
                <a:spcPct val="103333"/>
              </a:lnSpc>
              <a:spcBef>
                <a:spcPts val="0"/>
              </a:spcBef>
              <a:spcAft>
                <a:spcPts val="0"/>
              </a:spcAft>
              <a:buClr>
                <a:srgbClr val="633547"/>
              </a:buClr>
              <a:buSzPts val="2400"/>
              <a:buNone/>
            </a:pPr>
            <a:r>
              <a:t/>
            </a:r>
            <a:endParaRPr/>
          </a:p>
          <a:p>
            <a:pPr indent="-228600" lvl="0" marL="228600" rtl="0" algn="l">
              <a:lnSpc>
                <a:spcPct val="103333"/>
              </a:lnSpc>
              <a:spcBef>
                <a:spcPts val="0"/>
              </a:spcBef>
              <a:spcAft>
                <a:spcPts val="0"/>
              </a:spcAft>
              <a:buClr>
                <a:srgbClr val="633547"/>
              </a:buClr>
              <a:buSzPts val="2400"/>
              <a:buNone/>
            </a:pPr>
            <a:r>
              <a:rPr lang="en-US"/>
              <a:t>Professional positioning requires labour intelligence, not random applications.</a:t>
            </a:r>
            <a:endParaRPr/>
          </a:p>
          <a:p>
            <a:pPr indent="-228600" lvl="0" marL="228600" rtl="0" algn="l">
              <a:lnSpc>
                <a:spcPct val="103333"/>
              </a:lnSpc>
              <a:spcBef>
                <a:spcPts val="0"/>
              </a:spcBef>
              <a:spcAft>
                <a:spcPts val="0"/>
              </a:spcAft>
              <a:buClr>
                <a:srgbClr val="633547"/>
              </a:buClr>
              <a:buSzPts val="2400"/>
              <a:buNone/>
            </a:pPr>
            <a:r>
              <a:t/>
            </a:r>
            <a:endParaRPr/>
          </a:p>
        </p:txBody>
      </p:sp>
      <p:pic>
        <p:nvPicPr>
          <p:cNvPr id="480" name="Google Shape;480;g386a5ab97a1_0_245"/>
          <p:cNvPicPr preferRelativeResize="0"/>
          <p:nvPr>
            <p:ph idx="2" type="pic"/>
          </p:nvPr>
        </p:nvPicPr>
        <p:blipFill rotWithShape="1">
          <a:blip r:embed="rId6">
            <a:alphaModFix/>
          </a:blip>
          <a:srcRect b="0" l="23941" r="23946" t="0"/>
          <a:stretch/>
        </p:blipFill>
        <p:spPr>
          <a:xfrm>
            <a:off x="7053374" y="681500"/>
            <a:ext cx="3602900" cy="4608902"/>
          </a:xfrm>
          <a:prstGeom prst="rect">
            <a:avLst/>
          </a:prstGeom>
          <a:solidFill>
            <a:srgbClr val="D8D8D8"/>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g386a5ab97a1_0_275"/>
          <p:cNvPicPr preferRelativeResize="0"/>
          <p:nvPr>
            <p:ph idx="2" type="pic"/>
          </p:nvPr>
        </p:nvPicPr>
        <p:blipFill rotWithShape="1">
          <a:blip r:embed="rId3">
            <a:alphaModFix/>
          </a:blip>
          <a:srcRect b="16966" l="0" r="0" t="16966"/>
          <a:stretch/>
        </p:blipFill>
        <p:spPr>
          <a:xfrm flipH="1">
            <a:off x="238773" y="2626822"/>
            <a:ext cx="7708194" cy="3396829"/>
          </a:xfrm>
          <a:prstGeom prst="rect">
            <a:avLst/>
          </a:prstGeom>
          <a:solidFill>
            <a:srgbClr val="BFBFBF"/>
          </a:solidFill>
          <a:ln>
            <a:noFill/>
          </a:ln>
        </p:spPr>
      </p:pic>
      <p:sp>
        <p:nvSpPr>
          <p:cNvPr id="487" name="Google Shape;487;g386a5ab97a1_0_275"/>
          <p:cNvSpPr txBox="1"/>
          <p:nvPr>
            <p:ph idx="1" type="body"/>
          </p:nvPr>
        </p:nvSpPr>
        <p:spPr>
          <a:xfrm>
            <a:off x="7764874" y="730800"/>
            <a:ext cx="20670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05</a:t>
            </a:r>
            <a:endParaRPr/>
          </a:p>
        </p:txBody>
      </p:sp>
      <p:sp>
        <p:nvSpPr>
          <p:cNvPr id="488" name="Google Shape;488;g386a5ab97a1_0_275"/>
          <p:cNvSpPr/>
          <p:nvPr/>
        </p:nvSpPr>
        <p:spPr>
          <a:xfrm>
            <a:off x="5657750" y="3429000"/>
            <a:ext cx="4763700" cy="1882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rPr b="0" i="0" lang="en-US" sz="529" u="none" cap="none" strike="noStrike">
                <a:solidFill>
                  <a:schemeClr val="lt1"/>
                </a:solidFill>
                <a:latin typeface="Montserrat"/>
                <a:ea typeface="Montserrat"/>
                <a:cs typeface="Montserrat"/>
                <a:sym typeface="Montserrat"/>
              </a:rPr>
              <a:t>Translating Experience into Employer Language</a:t>
            </a:r>
            <a:endParaRPr b="0" i="0" sz="529" u="none" cap="none" strike="noStrike">
              <a:solidFill>
                <a:schemeClr val="lt1"/>
              </a:solidFill>
              <a:latin typeface="Montserrat"/>
              <a:ea typeface="Montserrat"/>
              <a:cs typeface="Montserrat"/>
              <a:sym typeface="Montserrat"/>
            </a:endParaRPr>
          </a:p>
        </p:txBody>
      </p:sp>
      <p:sp>
        <p:nvSpPr>
          <p:cNvPr id="489" name="Google Shape;489;g386a5ab97a1_0_275"/>
          <p:cNvSpPr txBox="1"/>
          <p:nvPr/>
        </p:nvSpPr>
        <p:spPr>
          <a:xfrm>
            <a:off x="5875700" y="3492900"/>
            <a:ext cx="43278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Translating Experience into Employer Language</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4" name="Shape 494"/>
        <p:cNvGrpSpPr/>
        <p:nvPr/>
      </p:nvGrpSpPr>
      <p:grpSpPr>
        <a:xfrm>
          <a:off x="0" y="0"/>
          <a:ext cx="0" cy="0"/>
          <a:chOff x="0" y="0"/>
          <a:chExt cx="0" cy="0"/>
        </a:xfrm>
      </p:grpSpPr>
      <p:pic>
        <p:nvPicPr>
          <p:cNvPr descr="preencoded.png" id="495" name="Google Shape;495;p2"/>
          <p:cNvPicPr preferRelativeResize="0"/>
          <p:nvPr/>
        </p:nvPicPr>
        <p:blipFill rotWithShape="1">
          <a:blip r:embed="rId3">
            <a:alphaModFix/>
          </a:blip>
          <a:srcRect b="0" l="0" r="0" t="0"/>
          <a:stretch/>
        </p:blipFill>
        <p:spPr>
          <a:xfrm>
            <a:off x="0" y="0"/>
            <a:ext cx="4572000" cy="6858000"/>
          </a:xfrm>
          <a:prstGeom prst="rect">
            <a:avLst/>
          </a:prstGeom>
          <a:noFill/>
          <a:ln>
            <a:noFill/>
          </a:ln>
        </p:spPr>
      </p:pic>
      <p:sp>
        <p:nvSpPr>
          <p:cNvPr id="496" name="Google Shape;496;p2"/>
          <p:cNvSpPr/>
          <p:nvPr/>
        </p:nvSpPr>
        <p:spPr>
          <a:xfrm>
            <a:off x="5046679" y="997970"/>
            <a:ext cx="6297018" cy="118129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i="0" lang="en-US" sz="3600" u="none" cap="none" strike="noStrike">
                <a:solidFill>
                  <a:srgbClr val="E36C34"/>
                </a:solidFill>
                <a:latin typeface="Calibri"/>
                <a:ea typeface="Calibri"/>
                <a:cs typeface="Calibri"/>
                <a:sym typeface="Calibri"/>
              </a:rPr>
              <a:t>From Job Description to Competency Language</a:t>
            </a:r>
            <a:endParaRPr/>
          </a:p>
        </p:txBody>
      </p:sp>
      <p:sp>
        <p:nvSpPr>
          <p:cNvPr id="497" name="Google Shape;497;p2"/>
          <p:cNvSpPr/>
          <p:nvPr/>
        </p:nvSpPr>
        <p:spPr>
          <a:xfrm>
            <a:off x="5233492" y="4350528"/>
            <a:ext cx="6297018" cy="60483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1" lang="en-US" sz="3200" u="none" cap="none" strike="noStrike">
                <a:solidFill>
                  <a:srgbClr val="3D3E44"/>
                </a:solidFill>
                <a:latin typeface="Calibri"/>
                <a:ea typeface="Calibri"/>
                <a:cs typeface="Calibri"/>
                <a:sym typeface="Calibri"/>
              </a:rPr>
              <a:t>Transform the way you present your experience — from listing job titles to communicating real value and impact.</a:t>
            </a:r>
            <a:endParaRPr b="0" i="1" sz="3200" u="none" cap="none" strike="noStrike">
              <a:solidFill>
                <a:srgbClr val="000000"/>
              </a:solidFill>
              <a:latin typeface="Calibri"/>
              <a:ea typeface="Calibri"/>
              <a:cs typeface="Calibri"/>
              <a:sym typeface="Calibri"/>
            </a:endParaRPr>
          </a:p>
        </p:txBody>
      </p:sp>
      <p:sp>
        <p:nvSpPr>
          <p:cNvPr id="498" name="Google Shape;498;p2"/>
          <p:cNvSpPr/>
          <p:nvPr/>
        </p:nvSpPr>
        <p:spPr>
          <a:xfrm>
            <a:off x="5212855" y="2261258"/>
            <a:ext cx="6317655" cy="50522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US" sz="2400" u="none" cap="none" strike="noStrike">
                <a:solidFill>
                  <a:srgbClr val="3D3E44"/>
                </a:solidFill>
                <a:latin typeface="Calibri"/>
                <a:ea typeface="Calibri"/>
                <a:cs typeface="Calibri"/>
                <a:sym typeface="Calibri"/>
              </a:rPr>
              <a:t>Employers increasingly assess competencies rather than job titles. This means that </a:t>
            </a:r>
            <a:r>
              <a:rPr b="1" i="0" lang="en-US" sz="2400" u="none" cap="none" strike="noStrike">
                <a:solidFill>
                  <a:srgbClr val="3D3E44"/>
                </a:solidFill>
                <a:latin typeface="Calibri"/>
                <a:ea typeface="Calibri"/>
                <a:cs typeface="Calibri"/>
                <a:sym typeface="Calibri"/>
              </a:rPr>
              <a:t>how you describe your experience</a:t>
            </a:r>
            <a:r>
              <a:rPr b="0" i="0" lang="en-US" sz="2400" u="none" cap="none" strike="noStrike">
                <a:solidFill>
                  <a:srgbClr val="3D3E44"/>
                </a:solidFill>
                <a:latin typeface="Calibri"/>
                <a:ea typeface="Calibri"/>
                <a:cs typeface="Calibri"/>
                <a:sym typeface="Calibri"/>
              </a:rPr>
              <a:t> can be as important as the work itself.</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3" name="Shape 503"/>
        <p:cNvGrpSpPr/>
        <p:nvPr/>
      </p:nvGrpSpPr>
      <p:grpSpPr>
        <a:xfrm>
          <a:off x="0" y="0"/>
          <a:ext cx="0" cy="0"/>
          <a:chOff x="0" y="0"/>
          <a:chExt cx="0" cy="0"/>
        </a:xfrm>
      </p:grpSpPr>
      <p:pic>
        <p:nvPicPr>
          <p:cNvPr descr="preencoded.png" id="504" name="Google Shape;504;p3"/>
          <p:cNvPicPr preferRelativeResize="0"/>
          <p:nvPr/>
        </p:nvPicPr>
        <p:blipFill rotWithShape="1">
          <a:blip r:embed="rId3">
            <a:alphaModFix/>
          </a:blip>
          <a:srcRect b="0" l="0" r="0" t="0"/>
          <a:stretch/>
        </p:blipFill>
        <p:spPr>
          <a:xfrm>
            <a:off x="0" y="0"/>
            <a:ext cx="4572000" cy="6858000"/>
          </a:xfrm>
          <a:prstGeom prst="rect">
            <a:avLst/>
          </a:prstGeom>
          <a:noFill/>
          <a:ln>
            <a:noFill/>
          </a:ln>
        </p:spPr>
      </p:pic>
      <p:sp>
        <p:nvSpPr>
          <p:cNvPr id="505" name="Google Shape;505;p3"/>
          <p:cNvSpPr/>
          <p:nvPr/>
        </p:nvSpPr>
        <p:spPr>
          <a:xfrm>
            <a:off x="5223173" y="536377"/>
            <a:ext cx="6317655" cy="104675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i="0" lang="en-US" sz="3600" u="none" cap="none" strike="noStrike">
                <a:solidFill>
                  <a:srgbClr val="E36C34"/>
                </a:solidFill>
                <a:latin typeface="Calibri"/>
                <a:ea typeface="Calibri"/>
                <a:cs typeface="Calibri"/>
                <a:sym typeface="Calibri"/>
              </a:rPr>
              <a:t>Employers assess competencies, not job titles.</a:t>
            </a:r>
            <a:endParaRPr/>
          </a:p>
        </p:txBody>
      </p:sp>
      <p:sp>
        <p:nvSpPr>
          <p:cNvPr id="506" name="Google Shape;506;p3"/>
          <p:cNvSpPr/>
          <p:nvPr/>
        </p:nvSpPr>
        <p:spPr>
          <a:xfrm>
            <a:off x="5178576" y="2159992"/>
            <a:ext cx="6317655" cy="1965176"/>
          </a:xfrm>
          <a:prstGeom prst="roundRect">
            <a:avLst>
              <a:gd fmla="val 9024" name="adj"/>
            </a:avLst>
          </a:prstGeom>
          <a:solidFill>
            <a:srgbClr val="C3515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pic>
        <p:nvPicPr>
          <p:cNvPr descr="preencoded.png" id="507" name="Google Shape;507;p3"/>
          <p:cNvPicPr preferRelativeResize="0"/>
          <p:nvPr/>
        </p:nvPicPr>
        <p:blipFill rotWithShape="1">
          <a:blip r:embed="rId4">
            <a:alphaModFix/>
          </a:blip>
          <a:srcRect b="0" l="0" r="0" t="0"/>
          <a:stretch/>
        </p:blipFill>
        <p:spPr>
          <a:xfrm>
            <a:off x="5390555" y="2537639"/>
            <a:ext cx="209253" cy="167382"/>
          </a:xfrm>
          <a:prstGeom prst="rect">
            <a:avLst/>
          </a:prstGeom>
          <a:noFill/>
          <a:ln>
            <a:noFill/>
          </a:ln>
        </p:spPr>
      </p:pic>
      <p:sp>
        <p:nvSpPr>
          <p:cNvPr id="508" name="Google Shape;508;p3"/>
          <p:cNvSpPr/>
          <p:nvPr/>
        </p:nvSpPr>
        <p:spPr>
          <a:xfrm>
            <a:off x="5767190" y="2430186"/>
            <a:ext cx="5606256" cy="1263055"/>
          </a:xfrm>
          <a:prstGeom prst="rect">
            <a:avLst/>
          </a:prstGeom>
          <a:noFill/>
          <a:ln>
            <a:noFill/>
          </a:ln>
        </p:spPr>
        <p:txBody>
          <a:bodyPr anchorCtr="0" anchor="t" bIns="0" lIns="0" spcFirstLastPara="1" rIns="0" wrap="square" tIns="0">
            <a:noAutofit/>
          </a:bodyPr>
          <a:lstStyle/>
          <a:p>
            <a:pPr indent="0" lvl="0" marL="0" marR="0" rtl="0" algn="l">
              <a:lnSpc>
                <a:spcPct val="108777"/>
              </a:lnSpc>
              <a:spcBef>
                <a:spcPts val="0"/>
              </a:spcBef>
              <a:spcAft>
                <a:spcPts val="0"/>
              </a:spcAft>
              <a:buNone/>
            </a:pPr>
            <a:r>
              <a:rPr b="0" i="0" lang="en-US" sz="1800" u="none" cap="none" strike="noStrike">
                <a:solidFill>
                  <a:schemeClr val="lt1"/>
                </a:solidFill>
                <a:latin typeface="Calibri"/>
                <a:ea typeface="Calibri"/>
                <a:cs typeface="Calibri"/>
                <a:sym typeface="Calibri"/>
              </a:rPr>
              <a:t>A simple guiding question: </a:t>
            </a:r>
            <a:r>
              <a:rPr b="1" i="0" lang="en-US" sz="1800" u="none" cap="none" strike="noStrike">
                <a:solidFill>
                  <a:schemeClr val="lt1"/>
                </a:solidFill>
                <a:latin typeface="Calibri"/>
                <a:ea typeface="Calibri"/>
                <a:cs typeface="Calibri"/>
                <a:sym typeface="Calibri"/>
              </a:rPr>
              <a:t>"What changed because of my work?"</a:t>
            </a:r>
            <a:r>
              <a:rPr b="0" i="0" lang="en-US" sz="1800" u="none" cap="none" strike="noStrike">
                <a:solidFill>
                  <a:schemeClr val="lt1"/>
                </a:solidFill>
                <a:latin typeface="Calibri"/>
                <a:ea typeface="Calibri"/>
                <a:cs typeface="Calibri"/>
                <a:sym typeface="Calibri"/>
              </a:rPr>
              <a:t> By framing your achievements in terms of results and value, you communicate your skills clearly and strategically to employers. This approach is particularly effective for professionals aiming to align their experience with both digital and green labour market demands.</a:t>
            </a:r>
            <a:endParaRPr/>
          </a:p>
        </p:txBody>
      </p:sp>
      <p:sp>
        <p:nvSpPr>
          <p:cNvPr id="509" name="Google Shape;509;p3"/>
          <p:cNvSpPr/>
          <p:nvPr/>
        </p:nvSpPr>
        <p:spPr>
          <a:xfrm>
            <a:off x="5102523" y="4531134"/>
            <a:ext cx="3195836" cy="2006798"/>
          </a:xfrm>
          <a:prstGeom prst="roundRect">
            <a:avLst>
              <a:gd fmla="val 12016" name="adj"/>
            </a:avLst>
          </a:prstGeom>
          <a:solidFill>
            <a:srgbClr val="C6C9D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p:txBody>
      </p:sp>
      <p:sp>
        <p:nvSpPr>
          <p:cNvPr id="510" name="Google Shape;510;p3"/>
          <p:cNvSpPr/>
          <p:nvPr/>
        </p:nvSpPr>
        <p:spPr>
          <a:xfrm>
            <a:off x="5269905" y="4679466"/>
            <a:ext cx="2093218" cy="261640"/>
          </a:xfrm>
          <a:prstGeom prst="rect">
            <a:avLst/>
          </a:prstGeom>
          <a:noFill/>
          <a:ln>
            <a:noFill/>
          </a:ln>
        </p:spPr>
        <p:txBody>
          <a:bodyPr anchorCtr="0" anchor="t" bIns="0" lIns="0" spcFirstLastPara="1" rIns="0" wrap="square" tIns="0">
            <a:noAutofit/>
          </a:bodyPr>
          <a:lstStyle/>
          <a:p>
            <a:pPr indent="0" lvl="0" marL="0" marR="0" rtl="0" algn="l">
              <a:lnSpc>
                <a:spcPct val="85083"/>
              </a:lnSpc>
              <a:spcBef>
                <a:spcPts val="0"/>
              </a:spcBef>
              <a:spcAft>
                <a:spcPts val="0"/>
              </a:spcAft>
              <a:buNone/>
            </a:pPr>
            <a:r>
              <a:rPr b="0" i="0" lang="en-US" sz="2400" u="none" cap="none" strike="noStrike">
                <a:solidFill>
                  <a:srgbClr val="000000"/>
                </a:solidFill>
                <a:latin typeface="Calibri"/>
                <a:ea typeface="Calibri"/>
                <a:cs typeface="Calibri"/>
                <a:sym typeface="Calibri"/>
              </a:rPr>
              <a:t>❌ Instead of</a:t>
            </a:r>
            <a:endParaRPr/>
          </a:p>
        </p:txBody>
      </p:sp>
      <p:sp>
        <p:nvSpPr>
          <p:cNvPr id="511" name="Google Shape;511;p3"/>
          <p:cNvSpPr/>
          <p:nvPr/>
        </p:nvSpPr>
        <p:spPr>
          <a:xfrm>
            <a:off x="5521028" y="5107991"/>
            <a:ext cx="2074169" cy="525891"/>
          </a:xfrm>
          <a:prstGeom prst="rect">
            <a:avLst/>
          </a:prstGeom>
          <a:noFill/>
          <a:ln>
            <a:noFill/>
          </a:ln>
        </p:spPr>
        <p:txBody>
          <a:bodyPr anchorCtr="0" anchor="t" bIns="0" lIns="0" spcFirstLastPara="1" rIns="0" wrap="square" tIns="0">
            <a:noAutofit/>
          </a:bodyPr>
          <a:lstStyle/>
          <a:p>
            <a:pPr indent="0" lvl="0" marL="0" marR="0" rtl="0" algn="l">
              <a:lnSpc>
                <a:spcPct val="108777"/>
              </a:lnSpc>
              <a:spcBef>
                <a:spcPts val="0"/>
              </a:spcBef>
              <a:spcAft>
                <a:spcPts val="0"/>
              </a:spcAft>
              <a:buNone/>
            </a:pPr>
            <a:r>
              <a:rPr b="0" i="0" lang="en-US" sz="1800" u="none" cap="none" strike="noStrike">
                <a:solidFill>
                  <a:srgbClr val="3D3E44"/>
                </a:solidFill>
                <a:latin typeface="Calibri"/>
                <a:ea typeface="Calibri"/>
                <a:cs typeface="Calibri"/>
                <a:sym typeface="Calibri"/>
              </a:rPr>
              <a:t>"Managed office</a:t>
            </a:r>
            <a:endParaRPr/>
          </a:p>
          <a:p>
            <a:pPr indent="0" lvl="0" marL="0" marR="0" rtl="0" algn="l">
              <a:lnSpc>
                <a:spcPct val="108777"/>
              </a:lnSpc>
              <a:spcBef>
                <a:spcPts val="0"/>
              </a:spcBef>
              <a:spcAft>
                <a:spcPts val="0"/>
              </a:spcAft>
              <a:buNone/>
            </a:pPr>
            <a:r>
              <a:rPr b="0" i="0" lang="en-US" sz="1800" u="none" cap="none" strike="noStrike">
                <a:solidFill>
                  <a:srgbClr val="3D3E44"/>
                </a:solidFill>
                <a:latin typeface="Calibri"/>
                <a:ea typeface="Calibri"/>
                <a:cs typeface="Calibri"/>
                <a:sym typeface="Calibri"/>
              </a:rPr>
              <a:t> administration."</a:t>
            </a:r>
            <a:endParaRPr b="0" i="0" sz="1800" u="none" cap="none" strike="noStrike">
              <a:solidFill>
                <a:srgbClr val="000000"/>
              </a:solidFill>
              <a:latin typeface="Calibri"/>
              <a:ea typeface="Calibri"/>
              <a:cs typeface="Calibri"/>
              <a:sym typeface="Calibri"/>
            </a:endParaRPr>
          </a:p>
        </p:txBody>
      </p:sp>
      <p:sp>
        <p:nvSpPr>
          <p:cNvPr id="512" name="Google Shape;512;p3"/>
          <p:cNvSpPr/>
          <p:nvPr/>
        </p:nvSpPr>
        <p:spPr>
          <a:xfrm>
            <a:off x="5269905" y="5107992"/>
            <a:ext cx="19050" cy="252611"/>
          </a:xfrm>
          <a:prstGeom prst="rect">
            <a:avLst/>
          </a:prstGeom>
          <a:solidFill>
            <a:srgbClr val="C6C9D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p:txBody>
      </p:sp>
      <p:sp>
        <p:nvSpPr>
          <p:cNvPr id="513" name="Google Shape;513;p3"/>
          <p:cNvSpPr/>
          <p:nvPr/>
        </p:nvSpPr>
        <p:spPr>
          <a:xfrm>
            <a:off x="8592642" y="4679466"/>
            <a:ext cx="2093218" cy="261640"/>
          </a:xfrm>
          <a:prstGeom prst="rect">
            <a:avLst/>
          </a:prstGeom>
          <a:noFill/>
          <a:ln>
            <a:noFill/>
          </a:ln>
        </p:spPr>
        <p:txBody>
          <a:bodyPr anchorCtr="0" anchor="t" bIns="0" lIns="0" spcFirstLastPara="1" rIns="0" wrap="square" tIns="0">
            <a:noAutofit/>
          </a:bodyPr>
          <a:lstStyle/>
          <a:p>
            <a:pPr indent="0" lvl="0" marL="0" marR="0" rtl="0" algn="l">
              <a:lnSpc>
                <a:spcPct val="85083"/>
              </a:lnSpc>
              <a:spcBef>
                <a:spcPts val="0"/>
              </a:spcBef>
              <a:spcAft>
                <a:spcPts val="0"/>
              </a:spcAft>
              <a:buNone/>
            </a:pPr>
            <a:r>
              <a:rPr b="0" i="0" lang="en-US" sz="2400" u="none" cap="none" strike="noStrike">
                <a:solidFill>
                  <a:srgbClr val="000000"/>
                </a:solidFill>
                <a:latin typeface="Calibri"/>
                <a:ea typeface="Calibri"/>
                <a:cs typeface="Calibri"/>
                <a:sym typeface="Calibri"/>
              </a:rPr>
              <a:t>✅</a:t>
            </a:r>
            <a:r>
              <a:rPr b="0" i="0" lang="en-US" sz="2400" u="none" cap="none" strike="noStrike">
                <a:solidFill>
                  <a:srgbClr val="74767D"/>
                </a:solidFill>
                <a:latin typeface="Calibri"/>
                <a:ea typeface="Calibri"/>
                <a:cs typeface="Calibri"/>
                <a:sym typeface="Calibri"/>
              </a:rPr>
              <a:t> Translate to</a:t>
            </a:r>
            <a:endParaRPr b="0" i="0" sz="2400" u="none" cap="none" strike="noStrike">
              <a:solidFill>
                <a:srgbClr val="000000"/>
              </a:solidFill>
              <a:latin typeface="Calibri"/>
              <a:ea typeface="Calibri"/>
              <a:cs typeface="Calibri"/>
              <a:sym typeface="Calibri"/>
            </a:endParaRPr>
          </a:p>
        </p:txBody>
      </p:sp>
      <p:sp>
        <p:nvSpPr>
          <p:cNvPr id="514" name="Google Shape;514;p3"/>
          <p:cNvSpPr/>
          <p:nvPr/>
        </p:nvSpPr>
        <p:spPr>
          <a:xfrm>
            <a:off x="8843764" y="5107992"/>
            <a:ext cx="2703413" cy="1263055"/>
          </a:xfrm>
          <a:prstGeom prst="rect">
            <a:avLst/>
          </a:prstGeom>
          <a:noFill/>
          <a:ln>
            <a:noFill/>
          </a:ln>
        </p:spPr>
        <p:txBody>
          <a:bodyPr anchorCtr="0" anchor="t" bIns="0" lIns="0" spcFirstLastPara="1" rIns="0" wrap="square" tIns="0">
            <a:noAutofit/>
          </a:bodyPr>
          <a:lstStyle/>
          <a:p>
            <a:pPr indent="0" lvl="0" marL="0" marR="0" rtl="0" algn="l">
              <a:lnSpc>
                <a:spcPct val="108777"/>
              </a:lnSpc>
              <a:spcBef>
                <a:spcPts val="0"/>
              </a:spcBef>
              <a:spcAft>
                <a:spcPts val="0"/>
              </a:spcAft>
              <a:buNone/>
            </a:pPr>
            <a:r>
              <a:rPr b="0" i="0" lang="en-US" sz="1800" u="none" cap="none" strike="noStrike">
                <a:solidFill>
                  <a:srgbClr val="3D3E44"/>
                </a:solidFill>
                <a:latin typeface="Calibri"/>
                <a:ea typeface="Calibri"/>
                <a:cs typeface="Calibri"/>
                <a:sym typeface="Calibri"/>
              </a:rPr>
              <a:t>"Coordinated digital documentation systems, optimised workflow processes, and ensured regulatory compliance."</a:t>
            </a:r>
            <a:endParaRPr b="0" i="0" sz="1800" u="none" cap="none" strike="noStrike">
              <a:solidFill>
                <a:srgbClr val="000000"/>
              </a:solidFill>
              <a:latin typeface="Calibri"/>
              <a:ea typeface="Calibri"/>
              <a:cs typeface="Calibri"/>
              <a:sym typeface="Calibri"/>
            </a:endParaRPr>
          </a:p>
        </p:txBody>
      </p:sp>
      <p:sp>
        <p:nvSpPr>
          <p:cNvPr id="515" name="Google Shape;515;p3"/>
          <p:cNvSpPr/>
          <p:nvPr/>
        </p:nvSpPr>
        <p:spPr>
          <a:xfrm>
            <a:off x="8592642" y="5107992"/>
            <a:ext cx="19050" cy="1263055"/>
          </a:xfrm>
          <a:prstGeom prst="rect">
            <a:avLst/>
          </a:prstGeom>
          <a:solidFill>
            <a:srgbClr val="C6C9D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0" name="Shape 520"/>
        <p:cNvGrpSpPr/>
        <p:nvPr/>
      </p:nvGrpSpPr>
      <p:grpSpPr>
        <a:xfrm>
          <a:off x="0" y="0"/>
          <a:ext cx="0" cy="0"/>
          <a:chOff x="0" y="0"/>
          <a:chExt cx="0" cy="0"/>
        </a:xfrm>
      </p:grpSpPr>
      <p:sp>
        <p:nvSpPr>
          <p:cNvPr id="521" name="Google Shape;521;p4"/>
          <p:cNvSpPr/>
          <p:nvPr/>
        </p:nvSpPr>
        <p:spPr>
          <a:xfrm>
            <a:off x="661492" y="631131"/>
            <a:ext cx="6213773" cy="50204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1" i="0" lang="en-US" sz="3600" u="none" cap="none" strike="noStrike">
                <a:solidFill>
                  <a:srgbClr val="E36C34"/>
                </a:solidFill>
                <a:latin typeface="Calibri"/>
                <a:ea typeface="Calibri"/>
                <a:cs typeface="Calibri"/>
                <a:sym typeface="Calibri"/>
              </a:rPr>
              <a:t>High-Impact Action Language</a:t>
            </a:r>
            <a:endParaRPr/>
          </a:p>
        </p:txBody>
      </p:sp>
      <p:sp>
        <p:nvSpPr>
          <p:cNvPr id="522" name="Google Shape;522;p4"/>
          <p:cNvSpPr/>
          <p:nvPr/>
        </p:nvSpPr>
        <p:spPr>
          <a:xfrm>
            <a:off x="661492" y="1366900"/>
            <a:ext cx="10869018" cy="23772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US" sz="2400" u="none" cap="none" strike="noStrike">
                <a:solidFill>
                  <a:srgbClr val="3D3E44"/>
                </a:solidFill>
                <a:latin typeface="Calibri"/>
                <a:ea typeface="Calibri"/>
                <a:cs typeface="Calibri"/>
                <a:sym typeface="Calibri"/>
              </a:rPr>
              <a:t>Use measurable, strategic verbs to frame your achievements with clarity and confidence.</a:t>
            </a:r>
            <a:endParaRPr/>
          </a:p>
        </p:txBody>
      </p:sp>
      <p:sp>
        <p:nvSpPr>
          <p:cNvPr id="523" name="Google Shape;523;p4"/>
          <p:cNvSpPr/>
          <p:nvPr/>
        </p:nvSpPr>
        <p:spPr>
          <a:xfrm>
            <a:off x="661492" y="1797546"/>
            <a:ext cx="3531989" cy="1845469"/>
          </a:xfrm>
          <a:prstGeom prst="roundRect">
            <a:avLst>
              <a:gd fmla="val 8212" name="adj"/>
            </a:avLst>
          </a:prstGeom>
          <a:solidFill>
            <a:srgbClr val="C9636E"/>
          </a:solidFill>
          <a:ln cap="flat" cmpd="sng" w="9525">
            <a:solidFill>
              <a:srgbClr val="C5C7D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pic>
        <p:nvPicPr>
          <p:cNvPr descr="preencoded.png" id="524" name="Google Shape;524;p4"/>
          <p:cNvPicPr preferRelativeResize="0"/>
          <p:nvPr/>
        </p:nvPicPr>
        <p:blipFill rotWithShape="1">
          <a:blip r:embed="rId3">
            <a:alphaModFix/>
          </a:blip>
          <a:srcRect b="0" l="0" r="0" t="0"/>
          <a:stretch/>
        </p:blipFill>
        <p:spPr>
          <a:xfrm>
            <a:off x="828477" y="1964532"/>
            <a:ext cx="482005" cy="482005"/>
          </a:xfrm>
          <a:prstGeom prst="rect">
            <a:avLst/>
          </a:prstGeom>
          <a:noFill/>
          <a:ln>
            <a:noFill/>
          </a:ln>
        </p:spPr>
      </p:pic>
      <p:sp>
        <p:nvSpPr>
          <p:cNvPr descr="preencoded.png" id="525" name="Google Shape;525;p4"/>
          <p:cNvSpPr/>
          <p:nvPr/>
        </p:nvSpPr>
        <p:spPr>
          <a:xfrm>
            <a:off x="961033" y="2097088"/>
            <a:ext cx="216893" cy="216893"/>
          </a:xfrm>
          <a:prstGeom prst="rect">
            <a:avLst/>
          </a:prstGeom>
          <a:noFill/>
          <a:ln>
            <a:noFill/>
          </a:ln>
        </p:spPr>
      </p:sp>
      <p:sp>
        <p:nvSpPr>
          <p:cNvPr id="526" name="Google Shape;526;p4"/>
          <p:cNvSpPr/>
          <p:nvPr/>
        </p:nvSpPr>
        <p:spPr>
          <a:xfrm>
            <a:off x="828477" y="2583061"/>
            <a:ext cx="2008287" cy="251023"/>
          </a:xfrm>
          <a:prstGeom prst="rect">
            <a:avLst/>
          </a:prstGeom>
          <a:noFill/>
          <a:ln>
            <a:noFill/>
          </a:ln>
        </p:spPr>
        <p:txBody>
          <a:bodyPr anchorCtr="0" anchor="t" bIns="0" lIns="0" spcFirstLastPara="1" rIns="0" wrap="square" tIns="0">
            <a:noAutofit/>
          </a:bodyPr>
          <a:lstStyle/>
          <a:p>
            <a:pPr indent="0" lvl="0" marL="0" marR="0" rtl="0" algn="l">
              <a:lnSpc>
                <a:spcPct val="97899"/>
              </a:lnSpc>
              <a:spcBef>
                <a:spcPts val="0"/>
              </a:spcBef>
              <a:spcAft>
                <a:spcPts val="0"/>
              </a:spcAft>
              <a:buNone/>
            </a:pPr>
            <a:r>
              <a:rPr b="0" i="0" lang="en-US" sz="2000" u="none" cap="none" strike="noStrike">
                <a:solidFill>
                  <a:schemeClr val="lt1"/>
                </a:solidFill>
                <a:latin typeface="Calibri"/>
                <a:ea typeface="Calibri"/>
                <a:cs typeface="Calibri"/>
                <a:sym typeface="Calibri"/>
              </a:rPr>
              <a:t>Implemented</a:t>
            </a:r>
            <a:endParaRPr/>
          </a:p>
        </p:txBody>
      </p:sp>
      <p:sp>
        <p:nvSpPr>
          <p:cNvPr id="527" name="Google Shape;527;p4"/>
          <p:cNvSpPr/>
          <p:nvPr/>
        </p:nvSpPr>
        <p:spPr>
          <a:xfrm>
            <a:off x="828477" y="2915940"/>
            <a:ext cx="3365004" cy="475457"/>
          </a:xfrm>
          <a:prstGeom prst="rect">
            <a:avLst/>
          </a:prstGeom>
          <a:noFill/>
          <a:ln>
            <a:noFill/>
          </a:ln>
        </p:spPr>
        <p:txBody>
          <a:bodyPr anchorCtr="0" anchor="t" bIns="0" lIns="0" spcFirstLastPara="1" rIns="0" wrap="square" tIns="0">
            <a:noAutofit/>
          </a:bodyPr>
          <a:lstStyle/>
          <a:p>
            <a:pPr indent="0" lvl="0" marL="0" marR="0" rtl="0" algn="l">
              <a:lnSpc>
                <a:spcPct val="101833"/>
              </a:lnSpc>
              <a:spcBef>
                <a:spcPts val="0"/>
              </a:spcBef>
              <a:spcAft>
                <a:spcPts val="0"/>
              </a:spcAft>
              <a:buNone/>
            </a:pPr>
            <a:r>
              <a:rPr b="0" i="0" lang="en-US" sz="1800" u="none" cap="none" strike="noStrike">
                <a:solidFill>
                  <a:schemeClr val="lt1"/>
                </a:solidFill>
                <a:latin typeface="Calibri"/>
                <a:ea typeface="Calibri"/>
                <a:cs typeface="Calibri"/>
                <a:sym typeface="Calibri"/>
              </a:rPr>
              <a:t>Show you took initiative and drove change from concept to completion.</a:t>
            </a:r>
            <a:endParaRPr/>
          </a:p>
        </p:txBody>
      </p:sp>
      <p:sp>
        <p:nvSpPr>
          <p:cNvPr id="528" name="Google Shape;528;p4"/>
          <p:cNvSpPr/>
          <p:nvPr/>
        </p:nvSpPr>
        <p:spPr>
          <a:xfrm>
            <a:off x="4330006" y="1797546"/>
            <a:ext cx="3531989" cy="1845469"/>
          </a:xfrm>
          <a:prstGeom prst="roundRect">
            <a:avLst>
              <a:gd fmla="val 8212" name="adj"/>
            </a:avLst>
          </a:prstGeom>
          <a:solidFill>
            <a:srgbClr val="C9636E"/>
          </a:solidFill>
          <a:ln cap="flat" cmpd="sng" w="9525">
            <a:solidFill>
              <a:srgbClr val="C5C7D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pic>
        <p:nvPicPr>
          <p:cNvPr descr="preencoded.png" id="529" name="Google Shape;529;p4"/>
          <p:cNvPicPr preferRelativeResize="0"/>
          <p:nvPr/>
        </p:nvPicPr>
        <p:blipFill rotWithShape="1">
          <a:blip r:embed="rId4">
            <a:alphaModFix/>
          </a:blip>
          <a:srcRect b="0" l="0" r="0" t="0"/>
          <a:stretch/>
        </p:blipFill>
        <p:spPr>
          <a:xfrm>
            <a:off x="4496991" y="1964532"/>
            <a:ext cx="482005" cy="482005"/>
          </a:xfrm>
          <a:prstGeom prst="rect">
            <a:avLst/>
          </a:prstGeom>
          <a:noFill/>
          <a:ln>
            <a:noFill/>
          </a:ln>
        </p:spPr>
      </p:pic>
      <p:sp>
        <p:nvSpPr>
          <p:cNvPr descr="preencoded.png" id="530" name="Google Shape;530;p4"/>
          <p:cNvSpPr/>
          <p:nvPr/>
        </p:nvSpPr>
        <p:spPr>
          <a:xfrm>
            <a:off x="4629547" y="2097088"/>
            <a:ext cx="216893" cy="216893"/>
          </a:xfrm>
          <a:prstGeom prst="rect">
            <a:avLst/>
          </a:prstGeom>
          <a:noFill/>
          <a:ln>
            <a:noFill/>
          </a:ln>
        </p:spPr>
      </p:sp>
      <p:sp>
        <p:nvSpPr>
          <p:cNvPr id="531" name="Google Shape;531;p4"/>
          <p:cNvSpPr/>
          <p:nvPr/>
        </p:nvSpPr>
        <p:spPr>
          <a:xfrm>
            <a:off x="4496991" y="2583061"/>
            <a:ext cx="2008287" cy="251023"/>
          </a:xfrm>
          <a:prstGeom prst="rect">
            <a:avLst/>
          </a:prstGeom>
          <a:noFill/>
          <a:ln>
            <a:noFill/>
          </a:ln>
        </p:spPr>
        <p:txBody>
          <a:bodyPr anchorCtr="0" anchor="t" bIns="0" lIns="0" spcFirstLastPara="1" rIns="0" wrap="square" tIns="0">
            <a:noAutofit/>
          </a:bodyPr>
          <a:lstStyle/>
          <a:p>
            <a:pPr indent="0" lvl="0" marL="0" marR="0" rtl="0" algn="l">
              <a:lnSpc>
                <a:spcPct val="97899"/>
              </a:lnSpc>
              <a:spcBef>
                <a:spcPts val="0"/>
              </a:spcBef>
              <a:spcAft>
                <a:spcPts val="0"/>
              </a:spcAft>
              <a:buNone/>
            </a:pPr>
            <a:r>
              <a:rPr b="0" i="0" lang="en-US" sz="2000" u="none" cap="none" strike="noStrike">
                <a:solidFill>
                  <a:schemeClr val="lt1"/>
                </a:solidFill>
                <a:latin typeface="Calibri"/>
                <a:ea typeface="Calibri"/>
                <a:cs typeface="Calibri"/>
                <a:sym typeface="Calibri"/>
              </a:rPr>
              <a:t>Analysed</a:t>
            </a:r>
            <a:endParaRPr/>
          </a:p>
        </p:txBody>
      </p:sp>
      <p:sp>
        <p:nvSpPr>
          <p:cNvPr id="532" name="Google Shape;532;p4"/>
          <p:cNvSpPr/>
          <p:nvPr/>
        </p:nvSpPr>
        <p:spPr>
          <a:xfrm>
            <a:off x="4496991" y="2915940"/>
            <a:ext cx="3198019" cy="475457"/>
          </a:xfrm>
          <a:prstGeom prst="rect">
            <a:avLst/>
          </a:prstGeom>
          <a:noFill/>
          <a:ln>
            <a:noFill/>
          </a:ln>
        </p:spPr>
        <p:txBody>
          <a:bodyPr anchorCtr="0" anchor="t" bIns="0" lIns="0" spcFirstLastPara="1" rIns="0" wrap="square" tIns="0">
            <a:noAutofit/>
          </a:bodyPr>
          <a:lstStyle/>
          <a:p>
            <a:pPr indent="0" lvl="0" marL="0" marR="0" rtl="0" algn="l">
              <a:lnSpc>
                <a:spcPct val="101833"/>
              </a:lnSpc>
              <a:spcBef>
                <a:spcPts val="0"/>
              </a:spcBef>
              <a:spcAft>
                <a:spcPts val="0"/>
              </a:spcAft>
              <a:buNone/>
            </a:pPr>
            <a:r>
              <a:rPr b="0" i="0" lang="en-US" sz="1800" u="none" cap="none" strike="noStrike">
                <a:solidFill>
                  <a:schemeClr val="lt1"/>
                </a:solidFill>
                <a:latin typeface="Calibri"/>
                <a:ea typeface="Calibri"/>
                <a:cs typeface="Calibri"/>
                <a:sym typeface="Calibri"/>
              </a:rPr>
              <a:t>Demonstrate critical thinking and evidence-based decision making.</a:t>
            </a:r>
            <a:endParaRPr/>
          </a:p>
        </p:txBody>
      </p:sp>
      <p:sp>
        <p:nvSpPr>
          <p:cNvPr id="533" name="Google Shape;533;p4"/>
          <p:cNvSpPr/>
          <p:nvPr/>
        </p:nvSpPr>
        <p:spPr>
          <a:xfrm>
            <a:off x="7998520" y="1797546"/>
            <a:ext cx="3531989" cy="1845469"/>
          </a:xfrm>
          <a:prstGeom prst="roundRect">
            <a:avLst>
              <a:gd fmla="val 8212" name="adj"/>
            </a:avLst>
          </a:prstGeom>
          <a:solidFill>
            <a:srgbClr val="C9636E"/>
          </a:solidFill>
          <a:ln cap="flat" cmpd="sng" w="9525">
            <a:solidFill>
              <a:srgbClr val="C5C7D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pic>
        <p:nvPicPr>
          <p:cNvPr descr="preencoded.png" id="534" name="Google Shape;534;p4"/>
          <p:cNvPicPr preferRelativeResize="0"/>
          <p:nvPr/>
        </p:nvPicPr>
        <p:blipFill rotWithShape="1">
          <a:blip r:embed="rId5">
            <a:alphaModFix/>
          </a:blip>
          <a:srcRect b="0" l="0" r="0" t="0"/>
          <a:stretch/>
        </p:blipFill>
        <p:spPr>
          <a:xfrm>
            <a:off x="8165505" y="1964532"/>
            <a:ext cx="482005" cy="482005"/>
          </a:xfrm>
          <a:prstGeom prst="rect">
            <a:avLst/>
          </a:prstGeom>
          <a:noFill/>
          <a:ln>
            <a:noFill/>
          </a:ln>
        </p:spPr>
      </p:pic>
      <p:sp>
        <p:nvSpPr>
          <p:cNvPr descr="preencoded.png" id="535" name="Google Shape;535;p4"/>
          <p:cNvSpPr/>
          <p:nvPr/>
        </p:nvSpPr>
        <p:spPr>
          <a:xfrm>
            <a:off x="8298061" y="2097088"/>
            <a:ext cx="216893" cy="216893"/>
          </a:xfrm>
          <a:prstGeom prst="rect">
            <a:avLst/>
          </a:prstGeom>
          <a:noFill/>
          <a:ln>
            <a:noFill/>
          </a:ln>
        </p:spPr>
      </p:sp>
      <p:sp>
        <p:nvSpPr>
          <p:cNvPr id="536" name="Google Shape;536;p4"/>
          <p:cNvSpPr/>
          <p:nvPr/>
        </p:nvSpPr>
        <p:spPr>
          <a:xfrm>
            <a:off x="8165505" y="2583061"/>
            <a:ext cx="2008287" cy="251023"/>
          </a:xfrm>
          <a:prstGeom prst="rect">
            <a:avLst/>
          </a:prstGeom>
          <a:noFill/>
          <a:ln>
            <a:noFill/>
          </a:ln>
        </p:spPr>
        <p:txBody>
          <a:bodyPr anchorCtr="0" anchor="t" bIns="0" lIns="0" spcFirstLastPara="1" rIns="0" wrap="square" tIns="0">
            <a:noAutofit/>
          </a:bodyPr>
          <a:lstStyle/>
          <a:p>
            <a:pPr indent="0" lvl="0" marL="0" marR="0" rtl="0" algn="l">
              <a:lnSpc>
                <a:spcPct val="97899"/>
              </a:lnSpc>
              <a:spcBef>
                <a:spcPts val="0"/>
              </a:spcBef>
              <a:spcAft>
                <a:spcPts val="0"/>
              </a:spcAft>
              <a:buNone/>
            </a:pPr>
            <a:r>
              <a:rPr b="0" i="0" lang="en-US" sz="2000" u="none" cap="none" strike="noStrike">
                <a:solidFill>
                  <a:schemeClr val="lt1"/>
                </a:solidFill>
                <a:latin typeface="Calibri"/>
                <a:ea typeface="Calibri"/>
                <a:cs typeface="Calibri"/>
                <a:sym typeface="Calibri"/>
              </a:rPr>
              <a:t>Led</a:t>
            </a:r>
            <a:endParaRPr/>
          </a:p>
        </p:txBody>
      </p:sp>
      <p:sp>
        <p:nvSpPr>
          <p:cNvPr id="537" name="Google Shape;537;p4"/>
          <p:cNvSpPr/>
          <p:nvPr/>
        </p:nvSpPr>
        <p:spPr>
          <a:xfrm>
            <a:off x="8165506" y="2915940"/>
            <a:ext cx="3198019" cy="475457"/>
          </a:xfrm>
          <a:prstGeom prst="rect">
            <a:avLst/>
          </a:prstGeom>
          <a:noFill/>
          <a:ln>
            <a:noFill/>
          </a:ln>
        </p:spPr>
        <p:txBody>
          <a:bodyPr anchorCtr="0" anchor="t" bIns="0" lIns="0" spcFirstLastPara="1" rIns="0" wrap="square" tIns="0">
            <a:noAutofit/>
          </a:bodyPr>
          <a:lstStyle/>
          <a:p>
            <a:pPr indent="0" lvl="0" marL="0" marR="0" rtl="0" algn="l">
              <a:lnSpc>
                <a:spcPct val="101833"/>
              </a:lnSpc>
              <a:spcBef>
                <a:spcPts val="0"/>
              </a:spcBef>
              <a:spcAft>
                <a:spcPts val="0"/>
              </a:spcAft>
              <a:buNone/>
            </a:pPr>
            <a:r>
              <a:rPr b="0" i="0" lang="en-US" sz="1800" u="none" cap="none" strike="noStrike">
                <a:solidFill>
                  <a:schemeClr val="lt1"/>
                </a:solidFill>
                <a:latin typeface="Calibri"/>
                <a:ea typeface="Calibri"/>
                <a:cs typeface="Calibri"/>
                <a:sym typeface="Calibri"/>
              </a:rPr>
              <a:t>Highlight ownership, direction, and influence over people or projects.</a:t>
            </a:r>
            <a:endParaRPr/>
          </a:p>
        </p:txBody>
      </p:sp>
      <p:sp>
        <p:nvSpPr>
          <p:cNvPr id="538" name="Google Shape;538;p4"/>
          <p:cNvSpPr/>
          <p:nvPr/>
        </p:nvSpPr>
        <p:spPr>
          <a:xfrm>
            <a:off x="661492" y="3694907"/>
            <a:ext cx="5366246" cy="1760835"/>
          </a:xfrm>
          <a:prstGeom prst="roundRect">
            <a:avLst>
              <a:gd fmla="val 8212" name="adj"/>
            </a:avLst>
          </a:prstGeom>
          <a:solidFill>
            <a:srgbClr val="C9636E"/>
          </a:solidFill>
          <a:ln cap="flat" cmpd="sng" w="9525">
            <a:solidFill>
              <a:srgbClr val="C5C7D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pic>
        <p:nvPicPr>
          <p:cNvPr descr="preencoded.png" id="539" name="Google Shape;539;p4"/>
          <p:cNvPicPr preferRelativeResize="0"/>
          <p:nvPr/>
        </p:nvPicPr>
        <p:blipFill rotWithShape="1">
          <a:blip r:embed="rId6">
            <a:alphaModFix/>
          </a:blip>
          <a:srcRect b="0" l="0" r="0" t="0"/>
          <a:stretch/>
        </p:blipFill>
        <p:spPr>
          <a:xfrm>
            <a:off x="828477" y="3861892"/>
            <a:ext cx="482005" cy="482005"/>
          </a:xfrm>
          <a:prstGeom prst="rect">
            <a:avLst/>
          </a:prstGeom>
          <a:noFill/>
          <a:ln>
            <a:noFill/>
          </a:ln>
        </p:spPr>
      </p:pic>
      <p:sp>
        <p:nvSpPr>
          <p:cNvPr descr="preencoded.png" id="540" name="Google Shape;540;p4"/>
          <p:cNvSpPr/>
          <p:nvPr/>
        </p:nvSpPr>
        <p:spPr>
          <a:xfrm>
            <a:off x="961033" y="3994448"/>
            <a:ext cx="216893" cy="216893"/>
          </a:xfrm>
          <a:prstGeom prst="rect">
            <a:avLst/>
          </a:prstGeom>
          <a:noFill/>
          <a:ln>
            <a:noFill/>
          </a:ln>
        </p:spPr>
      </p:sp>
      <p:sp>
        <p:nvSpPr>
          <p:cNvPr id="541" name="Google Shape;541;p4"/>
          <p:cNvSpPr/>
          <p:nvPr/>
        </p:nvSpPr>
        <p:spPr>
          <a:xfrm>
            <a:off x="828477" y="4480421"/>
            <a:ext cx="2008287" cy="251023"/>
          </a:xfrm>
          <a:prstGeom prst="rect">
            <a:avLst/>
          </a:prstGeom>
          <a:noFill/>
          <a:ln>
            <a:noFill/>
          </a:ln>
        </p:spPr>
        <p:txBody>
          <a:bodyPr anchorCtr="0" anchor="t" bIns="0" lIns="0" spcFirstLastPara="1" rIns="0" wrap="square" tIns="0">
            <a:noAutofit/>
          </a:bodyPr>
          <a:lstStyle/>
          <a:p>
            <a:pPr indent="0" lvl="0" marL="0" marR="0" rtl="0" algn="l">
              <a:lnSpc>
                <a:spcPct val="97899"/>
              </a:lnSpc>
              <a:spcBef>
                <a:spcPts val="0"/>
              </a:spcBef>
              <a:spcAft>
                <a:spcPts val="0"/>
              </a:spcAft>
              <a:buNone/>
            </a:pPr>
            <a:r>
              <a:rPr b="0" i="0" lang="en-US" sz="2000" u="none" cap="none" strike="noStrike">
                <a:solidFill>
                  <a:schemeClr val="lt1"/>
                </a:solidFill>
                <a:latin typeface="Calibri"/>
                <a:ea typeface="Calibri"/>
                <a:cs typeface="Calibri"/>
                <a:sym typeface="Calibri"/>
              </a:rPr>
              <a:t>Coordinated</a:t>
            </a:r>
            <a:endParaRPr/>
          </a:p>
        </p:txBody>
      </p:sp>
      <p:sp>
        <p:nvSpPr>
          <p:cNvPr id="542" name="Google Shape;542;p4"/>
          <p:cNvSpPr/>
          <p:nvPr/>
        </p:nvSpPr>
        <p:spPr>
          <a:xfrm>
            <a:off x="828477" y="4813300"/>
            <a:ext cx="5032276" cy="475457"/>
          </a:xfrm>
          <a:prstGeom prst="rect">
            <a:avLst/>
          </a:prstGeom>
          <a:noFill/>
          <a:ln>
            <a:noFill/>
          </a:ln>
        </p:spPr>
        <p:txBody>
          <a:bodyPr anchorCtr="0" anchor="t" bIns="0" lIns="0" spcFirstLastPara="1" rIns="0" wrap="square" tIns="0">
            <a:noAutofit/>
          </a:bodyPr>
          <a:lstStyle/>
          <a:p>
            <a:pPr indent="0" lvl="0" marL="0" marR="0" rtl="0" algn="l">
              <a:lnSpc>
                <a:spcPct val="101833"/>
              </a:lnSpc>
              <a:spcBef>
                <a:spcPts val="0"/>
              </a:spcBef>
              <a:spcAft>
                <a:spcPts val="0"/>
              </a:spcAft>
              <a:buNone/>
            </a:pPr>
            <a:r>
              <a:rPr b="0" i="0" lang="en-US" sz="1800" u="none" cap="none" strike="noStrike">
                <a:solidFill>
                  <a:schemeClr val="lt1"/>
                </a:solidFill>
                <a:latin typeface="Calibri"/>
                <a:ea typeface="Calibri"/>
                <a:cs typeface="Calibri"/>
                <a:sym typeface="Calibri"/>
              </a:rPr>
              <a:t>Illustrate your ability to align teams, resources, and timelines effectively.</a:t>
            </a:r>
            <a:endParaRPr/>
          </a:p>
        </p:txBody>
      </p:sp>
      <p:sp>
        <p:nvSpPr>
          <p:cNvPr id="543" name="Google Shape;543;p4"/>
          <p:cNvSpPr/>
          <p:nvPr/>
        </p:nvSpPr>
        <p:spPr>
          <a:xfrm>
            <a:off x="6164263" y="3694907"/>
            <a:ext cx="5366246" cy="1760835"/>
          </a:xfrm>
          <a:prstGeom prst="roundRect">
            <a:avLst>
              <a:gd fmla="val 8212" name="adj"/>
            </a:avLst>
          </a:prstGeom>
          <a:solidFill>
            <a:srgbClr val="C9636E"/>
          </a:solidFill>
          <a:ln cap="flat" cmpd="sng" w="9525">
            <a:solidFill>
              <a:srgbClr val="C5C7D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pic>
        <p:nvPicPr>
          <p:cNvPr descr="preencoded.png" id="544" name="Google Shape;544;p4"/>
          <p:cNvPicPr preferRelativeResize="0"/>
          <p:nvPr/>
        </p:nvPicPr>
        <p:blipFill rotWithShape="1">
          <a:blip r:embed="rId7">
            <a:alphaModFix/>
          </a:blip>
          <a:srcRect b="0" l="0" r="0" t="0"/>
          <a:stretch/>
        </p:blipFill>
        <p:spPr>
          <a:xfrm>
            <a:off x="6331248" y="3861892"/>
            <a:ext cx="482005" cy="482005"/>
          </a:xfrm>
          <a:prstGeom prst="rect">
            <a:avLst/>
          </a:prstGeom>
          <a:noFill/>
          <a:ln>
            <a:noFill/>
          </a:ln>
        </p:spPr>
      </p:pic>
      <p:sp>
        <p:nvSpPr>
          <p:cNvPr descr="preencoded.png" id="545" name="Google Shape;545;p4"/>
          <p:cNvSpPr/>
          <p:nvPr/>
        </p:nvSpPr>
        <p:spPr>
          <a:xfrm>
            <a:off x="6463804" y="3994448"/>
            <a:ext cx="216893" cy="216893"/>
          </a:xfrm>
          <a:prstGeom prst="rect">
            <a:avLst/>
          </a:prstGeom>
          <a:noFill/>
          <a:ln>
            <a:noFill/>
          </a:ln>
        </p:spPr>
      </p:sp>
      <p:sp>
        <p:nvSpPr>
          <p:cNvPr id="546" name="Google Shape;546;p4"/>
          <p:cNvSpPr/>
          <p:nvPr/>
        </p:nvSpPr>
        <p:spPr>
          <a:xfrm>
            <a:off x="6331247" y="4480421"/>
            <a:ext cx="2008287" cy="251023"/>
          </a:xfrm>
          <a:prstGeom prst="rect">
            <a:avLst/>
          </a:prstGeom>
          <a:noFill/>
          <a:ln>
            <a:noFill/>
          </a:ln>
        </p:spPr>
        <p:txBody>
          <a:bodyPr anchorCtr="0" anchor="t" bIns="0" lIns="0" spcFirstLastPara="1" rIns="0" wrap="square" tIns="0">
            <a:noAutofit/>
          </a:bodyPr>
          <a:lstStyle/>
          <a:p>
            <a:pPr indent="0" lvl="0" marL="0" marR="0" rtl="0" algn="l">
              <a:lnSpc>
                <a:spcPct val="97899"/>
              </a:lnSpc>
              <a:spcBef>
                <a:spcPts val="0"/>
              </a:spcBef>
              <a:spcAft>
                <a:spcPts val="0"/>
              </a:spcAft>
              <a:buNone/>
            </a:pPr>
            <a:r>
              <a:rPr b="0" i="0" lang="en-US" sz="2000" u="none" cap="none" strike="noStrike">
                <a:solidFill>
                  <a:schemeClr val="lt1"/>
                </a:solidFill>
                <a:latin typeface="Calibri"/>
                <a:ea typeface="Calibri"/>
                <a:cs typeface="Calibri"/>
                <a:sym typeface="Calibri"/>
              </a:rPr>
              <a:t>Optimised</a:t>
            </a:r>
            <a:endParaRPr/>
          </a:p>
        </p:txBody>
      </p:sp>
      <p:sp>
        <p:nvSpPr>
          <p:cNvPr id="547" name="Google Shape;547;p4"/>
          <p:cNvSpPr/>
          <p:nvPr/>
        </p:nvSpPr>
        <p:spPr>
          <a:xfrm>
            <a:off x="6331248" y="4813299"/>
            <a:ext cx="4090946" cy="544415"/>
          </a:xfrm>
          <a:prstGeom prst="rect">
            <a:avLst/>
          </a:prstGeom>
          <a:noFill/>
          <a:ln>
            <a:noFill/>
          </a:ln>
        </p:spPr>
        <p:txBody>
          <a:bodyPr anchorCtr="0" anchor="t" bIns="0" lIns="0" spcFirstLastPara="1" rIns="0" wrap="square" tIns="0">
            <a:noAutofit/>
          </a:bodyPr>
          <a:lstStyle/>
          <a:p>
            <a:pPr indent="0" lvl="0" marL="0" marR="0" rtl="0" algn="l">
              <a:lnSpc>
                <a:spcPct val="101833"/>
              </a:lnSpc>
              <a:spcBef>
                <a:spcPts val="0"/>
              </a:spcBef>
              <a:spcAft>
                <a:spcPts val="0"/>
              </a:spcAft>
              <a:buNone/>
            </a:pPr>
            <a:r>
              <a:rPr b="0" i="0" lang="en-US" sz="1800" u="none" cap="none" strike="noStrike">
                <a:solidFill>
                  <a:schemeClr val="lt1"/>
                </a:solidFill>
                <a:latin typeface="Calibri"/>
                <a:ea typeface="Calibri"/>
                <a:cs typeface="Calibri"/>
                <a:sym typeface="Calibri"/>
              </a:rPr>
              <a:t>Signal continuous improvement and </a:t>
            </a:r>
            <a:endParaRPr/>
          </a:p>
          <a:p>
            <a:pPr indent="0" lvl="0" marL="0" marR="0" rtl="0" algn="l">
              <a:lnSpc>
                <a:spcPct val="101833"/>
              </a:lnSpc>
              <a:spcBef>
                <a:spcPts val="0"/>
              </a:spcBef>
              <a:spcAft>
                <a:spcPts val="0"/>
              </a:spcAft>
              <a:buNone/>
            </a:pPr>
            <a:r>
              <a:rPr b="0" i="0" lang="en-US" sz="1800" u="none" cap="none" strike="noStrike">
                <a:solidFill>
                  <a:schemeClr val="lt1"/>
                </a:solidFill>
                <a:latin typeface="Calibri"/>
                <a:ea typeface="Calibri"/>
                <a:cs typeface="Calibri"/>
                <a:sym typeface="Calibri"/>
              </a:rPr>
              <a:t>efficiency-focused thinking.</a:t>
            </a:r>
            <a:endParaRPr/>
          </a:p>
        </p:txBody>
      </p:sp>
      <p:sp>
        <p:nvSpPr>
          <p:cNvPr id="548" name="Google Shape;548;p4"/>
          <p:cNvSpPr/>
          <p:nvPr/>
        </p:nvSpPr>
        <p:spPr>
          <a:xfrm>
            <a:off x="661492" y="5609332"/>
            <a:ext cx="10869018" cy="617438"/>
          </a:xfrm>
          <a:prstGeom prst="roundRect">
            <a:avLst>
              <a:gd fmla="val 23420" name="adj"/>
            </a:avLst>
          </a:prstGeom>
          <a:solidFill>
            <a:srgbClr val="C3515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pic>
        <p:nvPicPr>
          <p:cNvPr descr="preencoded.png" id="549" name="Google Shape;549;p4"/>
          <p:cNvPicPr preferRelativeResize="0"/>
          <p:nvPr/>
        </p:nvPicPr>
        <p:blipFill rotWithShape="1">
          <a:blip r:embed="rId8">
            <a:alphaModFix/>
          </a:blip>
          <a:srcRect b="0" l="0" r="0" t="0"/>
          <a:stretch/>
        </p:blipFill>
        <p:spPr>
          <a:xfrm>
            <a:off x="822127" y="5807930"/>
            <a:ext cx="200819" cy="160635"/>
          </a:xfrm>
          <a:prstGeom prst="rect">
            <a:avLst/>
          </a:prstGeom>
          <a:solidFill>
            <a:schemeClr val="lt1"/>
          </a:solidFill>
          <a:ln>
            <a:noFill/>
          </a:ln>
        </p:spPr>
      </p:pic>
      <p:sp>
        <p:nvSpPr>
          <p:cNvPr id="550" name="Google Shape;550;p4"/>
          <p:cNvSpPr/>
          <p:nvPr/>
        </p:nvSpPr>
        <p:spPr>
          <a:xfrm>
            <a:off x="1183581" y="5785942"/>
            <a:ext cx="10186293" cy="237728"/>
          </a:xfrm>
          <a:prstGeom prst="rect">
            <a:avLst/>
          </a:prstGeom>
          <a:noFill/>
          <a:ln>
            <a:noFill/>
          </a:ln>
        </p:spPr>
        <p:txBody>
          <a:bodyPr anchorCtr="0" anchor="t" bIns="0" lIns="0" spcFirstLastPara="1" rIns="0" wrap="square" tIns="0">
            <a:noAutofit/>
          </a:bodyPr>
          <a:lstStyle/>
          <a:p>
            <a:pPr indent="0" lvl="0" marL="0" marR="0" rtl="0" algn="l">
              <a:lnSpc>
                <a:spcPct val="101833"/>
              </a:lnSpc>
              <a:spcBef>
                <a:spcPts val="0"/>
              </a:spcBef>
              <a:spcAft>
                <a:spcPts val="0"/>
              </a:spcAft>
              <a:buNone/>
            </a:pPr>
            <a:r>
              <a:rPr b="1" i="0" lang="en-US" sz="1800" u="none" cap="none" strike="noStrike">
                <a:solidFill>
                  <a:schemeClr val="lt1"/>
                </a:solidFill>
                <a:latin typeface="Calibri"/>
                <a:ea typeface="Calibri"/>
                <a:cs typeface="Calibri"/>
                <a:sym typeface="Calibri"/>
              </a:rPr>
              <a:t>Always ask:</a:t>
            </a:r>
            <a:r>
              <a:rPr b="0" i="0" lang="en-US" sz="1800" u="none" cap="none" strike="noStrike">
                <a:solidFill>
                  <a:schemeClr val="lt1"/>
                </a:solidFill>
                <a:latin typeface="Calibri"/>
                <a:ea typeface="Calibri"/>
                <a:cs typeface="Calibri"/>
                <a:sym typeface="Calibri"/>
              </a:rPr>
              <a:t> </a:t>
            </a:r>
            <a:r>
              <a:rPr b="0" i="1" lang="en-US" sz="1800" u="none" cap="none" strike="noStrike">
                <a:solidFill>
                  <a:schemeClr val="lt1"/>
                </a:solidFill>
                <a:latin typeface="Calibri"/>
                <a:ea typeface="Calibri"/>
                <a:cs typeface="Calibri"/>
                <a:sym typeface="Calibri"/>
              </a:rPr>
              <a:t>What changed because of my work?</a:t>
            </a:r>
            <a:r>
              <a:rPr b="0" i="0" lang="en-US" sz="1800" u="none" cap="none" strike="noStrike">
                <a:solidFill>
                  <a:schemeClr val="lt1"/>
                </a:solidFill>
                <a:latin typeface="Calibri"/>
                <a:ea typeface="Calibri"/>
                <a:cs typeface="Calibri"/>
                <a:sym typeface="Calibri"/>
              </a:rPr>
              <a:t> Your answer is your competency statement.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386a5ab97a1_0_260"/>
          <p:cNvSpPr txBox="1"/>
          <p:nvPr>
            <p:ph idx="1" type="body"/>
          </p:nvPr>
        </p:nvSpPr>
        <p:spPr>
          <a:xfrm>
            <a:off x="904856" y="826894"/>
            <a:ext cx="104793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600"/>
              <a:buNone/>
            </a:pPr>
            <a:r>
              <a:rPr lang="en-US"/>
              <a:t>Before &amp; After CV Framing</a:t>
            </a:r>
            <a:endParaRPr/>
          </a:p>
          <a:p>
            <a:pPr indent="0" lvl="0" marL="0" rtl="0" algn="l">
              <a:lnSpc>
                <a:spcPct val="90000"/>
              </a:lnSpc>
              <a:spcBef>
                <a:spcPts val="1000"/>
              </a:spcBef>
              <a:spcAft>
                <a:spcPts val="0"/>
              </a:spcAft>
              <a:buSzPts val="3600"/>
              <a:buNone/>
            </a:pPr>
            <a:r>
              <a:t/>
            </a:r>
            <a:endParaRPr/>
          </a:p>
        </p:txBody>
      </p:sp>
      <p:sp>
        <p:nvSpPr>
          <p:cNvPr id="557" name="Google Shape;557;g386a5ab97a1_0_260"/>
          <p:cNvSpPr txBox="1"/>
          <p:nvPr>
            <p:ph idx="2" type="body"/>
          </p:nvPr>
        </p:nvSpPr>
        <p:spPr>
          <a:xfrm>
            <a:off x="702925" y="2249325"/>
            <a:ext cx="10947000" cy="4254300"/>
          </a:xfrm>
          <a:prstGeom prst="rect">
            <a:avLst/>
          </a:prstGeom>
          <a:noFill/>
          <a:ln>
            <a:noFill/>
          </a:ln>
        </p:spPr>
        <p:txBody>
          <a:bodyPr anchorCtr="0" anchor="t" bIns="45700" lIns="91425" spcFirstLastPara="1" rIns="91425" wrap="square" tIns="45700">
            <a:noAutofit/>
          </a:bodyPr>
          <a:lstStyle/>
          <a:p>
            <a:pPr indent="0" lvl="0" marL="0" rtl="0" algn="l">
              <a:lnSpc>
                <a:spcPct val="103333"/>
              </a:lnSpc>
              <a:spcBef>
                <a:spcPts val="0"/>
              </a:spcBef>
              <a:spcAft>
                <a:spcPts val="0"/>
              </a:spcAft>
              <a:buSzPts val="2400"/>
              <a:buNone/>
            </a:pPr>
            <a:r>
              <a:rPr lang="en-US"/>
              <a:t>Before:</a:t>
            </a:r>
            <a:endParaRPr/>
          </a:p>
          <a:p>
            <a:pPr indent="0" lvl="0" marL="0" rtl="0" algn="l">
              <a:lnSpc>
                <a:spcPct val="103333"/>
              </a:lnSpc>
              <a:spcBef>
                <a:spcPts val="0"/>
              </a:spcBef>
              <a:spcAft>
                <a:spcPts val="0"/>
              </a:spcAft>
              <a:buSzPts val="2400"/>
              <a:buNone/>
            </a:pPr>
            <a:r>
              <a:rPr lang="en-US"/>
              <a:t>“Responsible for managing procurement.”</a:t>
            </a:r>
            <a:endParaRPr/>
          </a:p>
          <a:p>
            <a:pPr indent="0" lvl="0" marL="0" rtl="0" algn="l">
              <a:lnSpc>
                <a:spcPct val="103333"/>
              </a:lnSpc>
              <a:spcBef>
                <a:spcPts val="0"/>
              </a:spcBef>
              <a:spcAft>
                <a:spcPts val="0"/>
              </a:spcAft>
              <a:buSzPts val="2400"/>
              <a:buNone/>
            </a:pPr>
            <a:r>
              <a:t/>
            </a:r>
            <a:endParaRPr/>
          </a:p>
          <a:p>
            <a:pPr indent="0" lvl="0" marL="0" rtl="0" algn="l">
              <a:lnSpc>
                <a:spcPct val="103333"/>
              </a:lnSpc>
              <a:spcBef>
                <a:spcPts val="0"/>
              </a:spcBef>
              <a:spcAft>
                <a:spcPts val="0"/>
              </a:spcAft>
              <a:buSzPts val="2400"/>
              <a:buNone/>
            </a:pPr>
            <a:r>
              <a:rPr lang="en-US"/>
              <a:t>After:</a:t>
            </a:r>
            <a:endParaRPr/>
          </a:p>
          <a:p>
            <a:pPr indent="0" lvl="0" marL="0" rtl="0" algn="l">
              <a:lnSpc>
                <a:spcPct val="103333"/>
              </a:lnSpc>
              <a:spcBef>
                <a:spcPts val="0"/>
              </a:spcBef>
              <a:spcAft>
                <a:spcPts val="0"/>
              </a:spcAft>
              <a:buSzPts val="2400"/>
              <a:buNone/>
            </a:pPr>
            <a:r>
              <a:rPr lang="en-US"/>
              <a:t>“Led sustainable procurement processes, negotiated supplier contracts, and implemented cost-efficiency measures reducing operational expenditure by 12%.”</a:t>
            </a:r>
            <a:endParaRPr/>
          </a:p>
          <a:p>
            <a:pPr indent="0" lvl="0" marL="0" rtl="0" algn="l">
              <a:lnSpc>
                <a:spcPct val="103333"/>
              </a:lnSpc>
              <a:spcBef>
                <a:spcPts val="0"/>
              </a:spcBef>
              <a:spcAft>
                <a:spcPts val="0"/>
              </a:spcAft>
              <a:buSzPts val="2400"/>
              <a:buNone/>
            </a:pPr>
            <a:r>
              <a:t/>
            </a:r>
            <a:endParaRPr/>
          </a:p>
          <a:p>
            <a:pPr indent="0" lvl="0" marL="0" rtl="0" algn="l">
              <a:lnSpc>
                <a:spcPct val="103333"/>
              </a:lnSpc>
              <a:spcBef>
                <a:spcPts val="0"/>
              </a:spcBef>
              <a:spcAft>
                <a:spcPts val="0"/>
              </a:spcAft>
              <a:buSzPts val="2400"/>
              <a:buNone/>
            </a:pPr>
            <a:r>
              <a:rPr lang="en-US"/>
              <a:t>This reframes operational work as strategic contribution.</a:t>
            </a:r>
            <a:endParaRPr/>
          </a:p>
          <a:p>
            <a:pPr indent="0" lvl="0" marL="0" rtl="0" algn="l">
              <a:lnSpc>
                <a:spcPct val="103333"/>
              </a:lnSpc>
              <a:spcBef>
                <a:spcPts val="0"/>
              </a:spcBef>
              <a:spcAft>
                <a:spcPts val="0"/>
              </a:spcAft>
              <a:buSzPts val="24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g3c6fa7fc315_0_185"/>
          <p:cNvPicPr preferRelativeResize="0"/>
          <p:nvPr>
            <p:ph idx="2" type="pic"/>
          </p:nvPr>
        </p:nvPicPr>
        <p:blipFill rotWithShape="1">
          <a:blip r:embed="rId3">
            <a:alphaModFix/>
          </a:blip>
          <a:srcRect b="4" l="0" r="0" t="4"/>
          <a:stretch/>
        </p:blipFill>
        <p:spPr>
          <a:xfrm flipH="1">
            <a:off x="238773" y="2626822"/>
            <a:ext cx="7708194" cy="3396829"/>
          </a:xfrm>
          <a:prstGeom prst="rect">
            <a:avLst/>
          </a:prstGeom>
          <a:solidFill>
            <a:srgbClr val="BFBFBF"/>
          </a:solidFill>
          <a:ln>
            <a:noFill/>
          </a:ln>
        </p:spPr>
      </p:pic>
      <p:sp>
        <p:nvSpPr>
          <p:cNvPr id="564" name="Google Shape;564;g3c6fa7fc315_0_185"/>
          <p:cNvSpPr txBox="1"/>
          <p:nvPr>
            <p:ph idx="1" type="body"/>
          </p:nvPr>
        </p:nvSpPr>
        <p:spPr>
          <a:xfrm>
            <a:off x="7764874" y="730800"/>
            <a:ext cx="20670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06</a:t>
            </a:r>
            <a:endParaRPr/>
          </a:p>
        </p:txBody>
      </p:sp>
      <p:sp>
        <p:nvSpPr>
          <p:cNvPr id="565" name="Google Shape;565;g3c6fa7fc315_0_185"/>
          <p:cNvSpPr/>
          <p:nvPr/>
        </p:nvSpPr>
        <p:spPr>
          <a:xfrm>
            <a:off x="5657750" y="3429000"/>
            <a:ext cx="4892100" cy="195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rPr b="0" i="0" lang="en-US" sz="529" u="none" cap="none" strike="noStrike">
                <a:solidFill>
                  <a:schemeClr val="lt1"/>
                </a:solidFill>
                <a:latin typeface="Montserrat"/>
                <a:ea typeface="Montserrat"/>
                <a:cs typeface="Montserrat"/>
                <a:sym typeface="Montserrat"/>
              </a:rPr>
              <a:t>Translating Experience into Employer Language</a:t>
            </a:r>
            <a:endParaRPr b="0" i="0" sz="529" u="none" cap="none" strike="noStrike">
              <a:solidFill>
                <a:schemeClr val="lt1"/>
              </a:solidFill>
              <a:latin typeface="Montserrat"/>
              <a:ea typeface="Montserrat"/>
              <a:cs typeface="Montserrat"/>
              <a:sym typeface="Montserrat"/>
            </a:endParaRPr>
          </a:p>
        </p:txBody>
      </p:sp>
      <p:sp>
        <p:nvSpPr>
          <p:cNvPr id="566" name="Google Shape;566;g3c6fa7fc315_0_185"/>
          <p:cNvSpPr txBox="1"/>
          <p:nvPr/>
        </p:nvSpPr>
        <p:spPr>
          <a:xfrm>
            <a:off x="5875700" y="3492900"/>
            <a:ext cx="43278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Qualification Recognition and Strategic Upskilling</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386a5ab97a1_0_283"/>
          <p:cNvSpPr txBox="1"/>
          <p:nvPr>
            <p:ph idx="1" type="body"/>
          </p:nvPr>
        </p:nvSpPr>
        <p:spPr>
          <a:xfrm>
            <a:off x="4912293" y="846903"/>
            <a:ext cx="6562800" cy="33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36C34"/>
              </a:buClr>
              <a:buSzPts val="2400"/>
              <a:buNone/>
            </a:pPr>
            <a:r>
              <a:rPr lang="en-US"/>
              <a:t>Important questions:</a:t>
            </a:r>
            <a:endParaRPr/>
          </a:p>
        </p:txBody>
      </p:sp>
      <p:sp>
        <p:nvSpPr>
          <p:cNvPr id="572" name="Google Shape;572;g386a5ab97a1_0_283"/>
          <p:cNvSpPr txBox="1"/>
          <p:nvPr>
            <p:ph idx="2" type="body"/>
          </p:nvPr>
        </p:nvSpPr>
        <p:spPr>
          <a:xfrm>
            <a:off x="4779097" y="1362496"/>
            <a:ext cx="6553200" cy="99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  Is my profession regulated?</a:t>
            </a:r>
            <a:endParaRPr/>
          </a:p>
          <a:p>
            <a:pPr indent="0" lvl="0" marL="0" rtl="0" algn="l">
              <a:lnSpc>
                <a:spcPct val="100000"/>
              </a:lnSpc>
              <a:spcBef>
                <a:spcPts val="0"/>
              </a:spcBef>
              <a:spcAft>
                <a:spcPts val="0"/>
              </a:spcAft>
              <a:buClr>
                <a:srgbClr val="633547"/>
              </a:buClr>
              <a:buSzPts val="2200"/>
              <a:buNone/>
            </a:pPr>
            <a:r>
              <a:rPr lang="en-US"/>
              <a:t>•  Do I need formal recognition?</a:t>
            </a:r>
            <a:endParaRPr/>
          </a:p>
          <a:p>
            <a:pPr indent="0" lvl="0" marL="0" rtl="0" algn="l">
              <a:lnSpc>
                <a:spcPct val="100000"/>
              </a:lnSpc>
              <a:spcBef>
                <a:spcPts val="0"/>
              </a:spcBef>
              <a:spcAft>
                <a:spcPts val="0"/>
              </a:spcAft>
              <a:buClr>
                <a:srgbClr val="633547"/>
              </a:buClr>
              <a:buSzPts val="2200"/>
              <a:buNone/>
            </a:pPr>
            <a:r>
              <a:rPr lang="en-US"/>
              <a:t>•  Can I access partial recognition?</a:t>
            </a:r>
            <a:endParaRPr/>
          </a:p>
          <a:p>
            <a:pPr indent="0" lvl="0" marL="0" rtl="0" algn="l">
              <a:lnSpc>
                <a:spcPct val="100000"/>
              </a:lnSpc>
              <a:spcBef>
                <a:spcPts val="0"/>
              </a:spcBef>
              <a:spcAft>
                <a:spcPts val="0"/>
              </a:spcAft>
              <a:buClr>
                <a:srgbClr val="633547"/>
              </a:buClr>
              <a:buSzPts val="2200"/>
              <a:buNone/>
            </a:pPr>
            <a:r>
              <a:rPr lang="en-US"/>
              <a:t>•  Are bridging programmes available?</a:t>
            </a:r>
            <a:endParaRPr/>
          </a:p>
          <a:p>
            <a:pPr indent="0" lvl="0" marL="0" rtl="0" algn="l">
              <a:lnSpc>
                <a:spcPct val="100000"/>
              </a:lnSpc>
              <a:spcBef>
                <a:spcPts val="0"/>
              </a:spcBef>
              <a:spcAft>
                <a:spcPts val="0"/>
              </a:spcAft>
              <a:buClr>
                <a:srgbClr val="633547"/>
              </a:buClr>
              <a:buSzPts val="2200"/>
              <a:buNone/>
            </a:pPr>
            <a:r>
              <a:t/>
            </a:r>
            <a:endParaRPr/>
          </a:p>
        </p:txBody>
      </p:sp>
      <p:sp>
        <p:nvSpPr>
          <p:cNvPr id="573" name="Google Shape;573;g386a5ab97a1_0_283"/>
          <p:cNvSpPr txBox="1"/>
          <p:nvPr>
            <p:ph idx="6" type="body"/>
          </p:nvPr>
        </p:nvSpPr>
        <p:spPr>
          <a:xfrm>
            <a:off x="4912290" y="3496933"/>
            <a:ext cx="6562800" cy="339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2400"/>
              <a:buNone/>
            </a:pPr>
            <a:r>
              <a:rPr lang="en-US"/>
              <a:t>Check:</a:t>
            </a:r>
            <a:endParaRPr/>
          </a:p>
          <a:p>
            <a:pPr indent="0" lvl="0" marL="0" rtl="0" algn="l">
              <a:lnSpc>
                <a:spcPct val="100000"/>
              </a:lnSpc>
              <a:spcBef>
                <a:spcPts val="1200"/>
              </a:spcBef>
              <a:spcAft>
                <a:spcPts val="0"/>
              </a:spcAft>
              <a:buClr>
                <a:srgbClr val="E36C34"/>
              </a:buClr>
              <a:buSzPts val="2400"/>
              <a:buNone/>
            </a:pPr>
            <a:r>
              <a:t/>
            </a:r>
            <a:endParaRPr/>
          </a:p>
          <a:p>
            <a:pPr indent="0" lvl="0" marL="0" rtl="0" algn="l">
              <a:lnSpc>
                <a:spcPct val="100000"/>
              </a:lnSpc>
              <a:spcBef>
                <a:spcPts val="0"/>
              </a:spcBef>
              <a:spcAft>
                <a:spcPts val="0"/>
              </a:spcAft>
              <a:buClr>
                <a:srgbClr val="E36C34"/>
              </a:buClr>
              <a:buSzPts val="2400"/>
              <a:buNone/>
            </a:pPr>
            <a:r>
              <a:t/>
            </a:r>
            <a:endParaRPr/>
          </a:p>
        </p:txBody>
      </p:sp>
      <p:sp>
        <p:nvSpPr>
          <p:cNvPr id="574" name="Google Shape;574;g386a5ab97a1_0_283"/>
          <p:cNvSpPr txBox="1"/>
          <p:nvPr>
            <p:ph idx="7" type="body"/>
          </p:nvPr>
        </p:nvSpPr>
        <p:spPr>
          <a:xfrm>
            <a:off x="4917079" y="4029496"/>
            <a:ext cx="6553200" cy="99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	</a:t>
            </a:r>
            <a:r>
              <a:rPr lang="en-US" u="sng">
                <a:solidFill>
                  <a:schemeClr val="hlink"/>
                </a:solidFill>
                <a:hlinkClick r:id="rId3"/>
              </a:rPr>
              <a:t>ENIC-NARIC centres</a:t>
            </a:r>
            <a:endParaRPr/>
          </a:p>
          <a:p>
            <a:pPr indent="0" lvl="0" marL="0" rtl="0" algn="l">
              <a:lnSpc>
                <a:spcPct val="100000"/>
              </a:lnSpc>
              <a:spcBef>
                <a:spcPts val="0"/>
              </a:spcBef>
              <a:spcAft>
                <a:spcPts val="0"/>
              </a:spcAft>
              <a:buClr>
                <a:srgbClr val="633547"/>
              </a:buClr>
              <a:buSzPts val="2200"/>
              <a:buNone/>
            </a:pPr>
            <a:r>
              <a:rPr lang="en-US"/>
              <a:t>•	Professional regulatory bodies</a:t>
            </a:r>
            <a:endParaRPr/>
          </a:p>
          <a:p>
            <a:pPr indent="0" lvl="0" marL="0" rtl="0" algn="l">
              <a:lnSpc>
                <a:spcPct val="100000"/>
              </a:lnSpc>
              <a:spcBef>
                <a:spcPts val="0"/>
              </a:spcBef>
              <a:spcAft>
                <a:spcPts val="0"/>
              </a:spcAft>
              <a:buClr>
                <a:srgbClr val="633547"/>
              </a:buClr>
              <a:buSzPts val="2200"/>
              <a:buNone/>
            </a:pPr>
            <a:r>
              <a:rPr lang="en-US"/>
              <a:t>•	National qualification frameworks</a:t>
            </a:r>
            <a:endParaRPr/>
          </a:p>
          <a:p>
            <a:pPr indent="0" lvl="0" marL="0" rtl="0" algn="l">
              <a:lnSpc>
                <a:spcPct val="100000"/>
              </a:lnSpc>
              <a:spcBef>
                <a:spcPts val="0"/>
              </a:spcBef>
              <a:spcAft>
                <a:spcPts val="0"/>
              </a:spcAft>
              <a:buClr>
                <a:srgbClr val="633547"/>
              </a:buClr>
              <a:buSzPts val="2200"/>
              <a:buNone/>
            </a:pPr>
            <a:r>
              <a:t/>
            </a:r>
            <a:endParaRPr/>
          </a:p>
          <a:p>
            <a:pPr indent="0" lvl="0" marL="0" rtl="0" algn="l">
              <a:lnSpc>
                <a:spcPct val="100000"/>
              </a:lnSpc>
              <a:spcBef>
                <a:spcPts val="0"/>
              </a:spcBef>
              <a:spcAft>
                <a:spcPts val="0"/>
              </a:spcAft>
              <a:buClr>
                <a:srgbClr val="633547"/>
              </a:buClr>
              <a:buSzPts val="2200"/>
              <a:buNone/>
            </a:pPr>
            <a:r>
              <a:rPr i="1" lang="en-US"/>
              <a:t>Recognition unlocks professional pathways.</a:t>
            </a:r>
            <a:endParaRPr i="1"/>
          </a:p>
          <a:p>
            <a:pPr indent="0" lvl="0" marL="0" rtl="0" algn="l">
              <a:lnSpc>
                <a:spcPct val="100000"/>
              </a:lnSpc>
              <a:spcBef>
                <a:spcPts val="0"/>
              </a:spcBef>
              <a:spcAft>
                <a:spcPts val="0"/>
              </a:spcAft>
              <a:buClr>
                <a:srgbClr val="633547"/>
              </a:buClr>
              <a:buSzPts val="2200"/>
              <a:buNone/>
            </a:pPr>
            <a:r>
              <a:t/>
            </a:r>
            <a:endParaRPr/>
          </a:p>
        </p:txBody>
      </p:sp>
      <p:sp>
        <p:nvSpPr>
          <p:cNvPr id="575" name="Google Shape;575;g386a5ab97a1_0_283"/>
          <p:cNvSpPr/>
          <p:nvPr/>
        </p:nvSpPr>
        <p:spPr>
          <a:xfrm>
            <a:off x="3880331" y="3371039"/>
            <a:ext cx="7452000" cy="30900"/>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576" name="Google Shape;576;g386a5ab97a1_0_283"/>
          <p:cNvSpPr/>
          <p:nvPr/>
        </p:nvSpPr>
        <p:spPr>
          <a:xfrm>
            <a:off x="3880331" y="5896096"/>
            <a:ext cx="7452000" cy="30900"/>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pic>
        <p:nvPicPr>
          <p:cNvPr id="577" name="Google Shape;577;g386a5ab97a1_0_283"/>
          <p:cNvPicPr preferRelativeResize="0"/>
          <p:nvPr>
            <p:ph idx="8" type="pic"/>
          </p:nvPr>
        </p:nvPicPr>
        <p:blipFill rotWithShape="1">
          <a:blip r:embed="rId4">
            <a:alphaModFix/>
          </a:blip>
          <a:srcRect b="0" l="11011" r="11011" t="0"/>
          <a:stretch/>
        </p:blipFill>
        <p:spPr>
          <a:xfrm>
            <a:off x="-48344" y="0"/>
            <a:ext cx="3570475" cy="6858000"/>
          </a:xfrm>
          <a:prstGeom prst="rect">
            <a:avLst/>
          </a:prstGeom>
          <a:solidFill>
            <a:srgbClr val="D8D8D8"/>
          </a:solidFill>
          <a:ln>
            <a:noFill/>
          </a:ln>
        </p:spPr>
      </p:pic>
      <p:sp>
        <p:nvSpPr>
          <p:cNvPr id="578" name="Google Shape;578;g386a5ab97a1_0_283"/>
          <p:cNvSpPr txBox="1"/>
          <p:nvPr/>
        </p:nvSpPr>
        <p:spPr>
          <a:xfrm>
            <a:off x="133538" y="1849988"/>
            <a:ext cx="3206700" cy="1680900"/>
          </a:xfrm>
          <a:prstGeom prst="rect">
            <a:avLst/>
          </a:prstGeom>
          <a:solidFill>
            <a:schemeClr val="dk2"/>
          </a:solid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Professional Recognition in the EU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8"/>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US"/>
              <a:t>Strategic Upskilling</a:t>
            </a:r>
            <a:endParaRPr/>
          </a:p>
        </p:txBody>
      </p:sp>
      <p:sp>
        <p:nvSpPr>
          <p:cNvPr id="584" name="Google Shape;584;p8"/>
          <p:cNvSpPr txBox="1"/>
          <p:nvPr>
            <p:ph idx="2" type="body"/>
          </p:nvPr>
        </p:nvSpPr>
        <p:spPr>
          <a:xfrm>
            <a:off x="904856" y="1630589"/>
            <a:ext cx="10053000" cy="4250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E36C34"/>
              </a:buClr>
              <a:buSzPts val="2400"/>
              <a:buNone/>
            </a:pPr>
            <a:r>
              <a:rPr b="1" lang="en-US">
                <a:solidFill>
                  <a:srgbClr val="E36C34"/>
                </a:solidFill>
              </a:rPr>
              <a:t>Closing Skill Gaps Strategically</a:t>
            </a:r>
            <a:endParaRPr b="1">
              <a:solidFill>
                <a:srgbClr val="E36C34"/>
              </a:solidFill>
            </a:endParaRPr>
          </a:p>
          <a:p>
            <a:pPr indent="-228600" lvl="0" marL="228600" marR="0" rtl="0" algn="l">
              <a:lnSpc>
                <a:spcPct val="115000"/>
              </a:lnSpc>
              <a:spcBef>
                <a:spcPts val="0"/>
              </a:spcBef>
              <a:spcAft>
                <a:spcPts val="0"/>
              </a:spcAft>
              <a:buClr>
                <a:srgbClr val="633547"/>
              </a:buClr>
              <a:buSzPts val="2400"/>
              <a:buFont typeface="Arial"/>
              <a:buNone/>
            </a:pPr>
            <a:r>
              <a:rPr lang="en-US"/>
              <a:t>Do not restart your education unnecessarily.</a:t>
            </a:r>
            <a:endParaRPr/>
          </a:p>
          <a:p>
            <a:pPr indent="-228600" lvl="0" marL="228600" marR="0" rtl="0" algn="l">
              <a:lnSpc>
                <a:spcPct val="115000"/>
              </a:lnSpc>
              <a:spcBef>
                <a:spcPts val="0"/>
              </a:spcBef>
              <a:spcAft>
                <a:spcPts val="0"/>
              </a:spcAft>
              <a:buClr>
                <a:srgbClr val="633547"/>
              </a:buClr>
              <a:buSzPts val="2400"/>
              <a:buFont typeface="Arial"/>
              <a:buNone/>
            </a:pPr>
            <a:r>
              <a:rPr lang="en-US"/>
              <a:t>Instead identify:</a:t>
            </a:r>
            <a:endParaRPr/>
          </a:p>
          <a:p>
            <a:pPr indent="-228600" lvl="0" marL="228600" marR="0" rtl="0" algn="l">
              <a:lnSpc>
                <a:spcPct val="115000"/>
              </a:lnSpc>
              <a:spcBef>
                <a:spcPts val="0"/>
              </a:spcBef>
              <a:spcAft>
                <a:spcPts val="0"/>
              </a:spcAft>
              <a:buClr>
                <a:srgbClr val="633547"/>
              </a:buClr>
              <a:buSzPts val="2400"/>
              <a:buFont typeface="Arial"/>
              <a:buNone/>
            </a:pPr>
            <a:r>
              <a:rPr lang="en-US"/>
              <a:t>The smallest gap with the highest employability return.</a:t>
            </a:r>
            <a:endParaRPr/>
          </a:p>
          <a:p>
            <a:pPr indent="-228600" lvl="0" marL="228600" marR="0" rtl="0" algn="l">
              <a:lnSpc>
                <a:spcPct val="115000"/>
              </a:lnSpc>
              <a:spcBef>
                <a:spcPts val="0"/>
              </a:spcBef>
              <a:spcAft>
                <a:spcPts val="0"/>
              </a:spcAft>
              <a:buClr>
                <a:srgbClr val="633547"/>
              </a:buClr>
              <a:buSzPts val="2400"/>
              <a:buFont typeface="Arial"/>
              <a:buNone/>
            </a:pPr>
            <a:r>
              <a:rPr lang="en-US"/>
              <a:t>Examples:</a:t>
            </a:r>
            <a:endParaRPr/>
          </a:p>
          <a:p>
            <a:pPr indent="-228600" lvl="0" marL="228600" marR="0" rtl="0" algn="l">
              <a:lnSpc>
                <a:spcPct val="115000"/>
              </a:lnSpc>
              <a:spcBef>
                <a:spcPts val="0"/>
              </a:spcBef>
              <a:spcAft>
                <a:spcPts val="0"/>
              </a:spcAft>
              <a:buClr>
                <a:srgbClr val="633547"/>
              </a:buClr>
              <a:buSzPts val="2400"/>
              <a:buFont typeface="Arial"/>
              <a:buNone/>
            </a:pPr>
            <a:r>
              <a:rPr lang="en-US"/>
              <a:t>•	</a:t>
            </a:r>
            <a:r>
              <a:rPr lang="en-US" u="sng">
                <a:solidFill>
                  <a:schemeClr val="hlink"/>
                </a:solidFill>
                <a:hlinkClick r:id="rId3"/>
              </a:rPr>
              <a:t>ESG reporting </a:t>
            </a:r>
            <a:r>
              <a:rPr lang="en-US"/>
              <a:t>certificate</a:t>
            </a:r>
            <a:endParaRPr/>
          </a:p>
          <a:p>
            <a:pPr indent="-228600" lvl="0" marL="228600" marR="0" rtl="0" algn="l">
              <a:lnSpc>
                <a:spcPct val="115000"/>
              </a:lnSpc>
              <a:spcBef>
                <a:spcPts val="0"/>
              </a:spcBef>
              <a:spcAft>
                <a:spcPts val="0"/>
              </a:spcAft>
              <a:buClr>
                <a:srgbClr val="633547"/>
              </a:buClr>
              <a:buSzPts val="2400"/>
              <a:buFont typeface="Arial"/>
              <a:buNone/>
            </a:pPr>
            <a:r>
              <a:rPr lang="en-US"/>
              <a:t>•	Data analytics micro-credential</a:t>
            </a:r>
            <a:endParaRPr/>
          </a:p>
          <a:p>
            <a:pPr indent="-228600" lvl="0" marL="228600" marR="0" rtl="0" algn="l">
              <a:lnSpc>
                <a:spcPct val="115000"/>
              </a:lnSpc>
              <a:spcBef>
                <a:spcPts val="0"/>
              </a:spcBef>
              <a:spcAft>
                <a:spcPts val="0"/>
              </a:spcAft>
              <a:buClr>
                <a:srgbClr val="633547"/>
              </a:buClr>
              <a:buSzPts val="2400"/>
              <a:buFont typeface="Arial"/>
              <a:buNone/>
            </a:pPr>
            <a:r>
              <a:rPr lang="en-US"/>
              <a:t>•	AI for business course</a:t>
            </a:r>
            <a:endParaRPr/>
          </a:p>
          <a:p>
            <a:pPr indent="-228600" lvl="0" marL="228600" marR="0" rtl="0" algn="l">
              <a:lnSpc>
                <a:spcPct val="115000"/>
              </a:lnSpc>
              <a:spcBef>
                <a:spcPts val="0"/>
              </a:spcBef>
              <a:spcAft>
                <a:spcPts val="0"/>
              </a:spcAft>
              <a:buClr>
                <a:srgbClr val="633547"/>
              </a:buClr>
              <a:buSzPts val="2400"/>
              <a:buFont typeface="Arial"/>
              <a:buNone/>
            </a:pPr>
            <a:r>
              <a:rPr lang="en-US"/>
              <a:t>•	Sustainability compliance training</a:t>
            </a:r>
            <a:endParaRPr/>
          </a:p>
          <a:p>
            <a:pPr indent="-228600" lvl="0" marL="228600" marR="0" rtl="0" algn="l">
              <a:lnSpc>
                <a:spcPct val="115000"/>
              </a:lnSpc>
              <a:spcBef>
                <a:spcPts val="0"/>
              </a:spcBef>
              <a:spcAft>
                <a:spcPts val="0"/>
              </a:spcAft>
              <a:buClr>
                <a:srgbClr val="633547"/>
              </a:buClr>
              <a:buSzPts val="2400"/>
              <a:buFont typeface="Arial"/>
              <a:buNone/>
            </a:pPr>
            <a:r>
              <a:rPr lang="en-US"/>
              <a:t>•	Digital project management certification</a:t>
            </a:r>
            <a:endParaRPr/>
          </a:p>
          <a:p>
            <a:pPr indent="0" lvl="0" marL="0" marR="0" rtl="0" algn="l">
              <a:lnSpc>
                <a:spcPct val="100000"/>
              </a:lnSpc>
              <a:spcBef>
                <a:spcPts val="0"/>
              </a:spcBef>
              <a:spcAft>
                <a:spcPts val="0"/>
              </a:spcAft>
              <a:buClr>
                <a:srgbClr val="E36C34"/>
              </a:buClr>
              <a:buSzPts val="2400"/>
              <a:buNone/>
            </a:pPr>
            <a:r>
              <a:t/>
            </a:r>
            <a:endParaRPr b="1">
              <a:solidFill>
                <a:srgbClr val="E36C34"/>
              </a:solidFill>
            </a:endParaRPr>
          </a:p>
        </p:txBody>
      </p:sp>
      <p:pic>
        <p:nvPicPr>
          <p:cNvPr id="585" name="Google Shape;585;p8"/>
          <p:cNvPicPr preferRelativeResize="0"/>
          <p:nvPr>
            <p:ph idx="2" type="pic"/>
          </p:nvPr>
        </p:nvPicPr>
        <p:blipFill rotWithShape="1">
          <a:blip r:embed="rId4">
            <a:alphaModFix/>
          </a:blip>
          <a:srcRect b="31145" l="0" r="0" t="31145"/>
          <a:stretch/>
        </p:blipFill>
        <p:spPr>
          <a:xfrm>
            <a:off x="6414400" y="3661275"/>
            <a:ext cx="4826727" cy="2719976"/>
          </a:xfrm>
          <a:prstGeom prst="rect">
            <a:avLst/>
          </a:prstGeom>
          <a:solidFill>
            <a:srgbClr val="BFBFBF"/>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g386a5ab97a1_0_327"/>
          <p:cNvSpPr txBox="1"/>
          <p:nvPr>
            <p:ph idx="1" type="body"/>
          </p:nvPr>
        </p:nvSpPr>
        <p:spPr>
          <a:xfrm>
            <a:off x="7258025" y="671649"/>
            <a:ext cx="4116900" cy="111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4000"/>
              <a:buNone/>
            </a:pPr>
            <a:r>
              <a:rPr lang="en-US" sz="3600"/>
              <a:t>Micro-Credentials &amp; Flexible Learning</a:t>
            </a:r>
            <a:endParaRPr sz="3600"/>
          </a:p>
        </p:txBody>
      </p:sp>
      <p:pic>
        <p:nvPicPr>
          <p:cNvPr id="592" name="Google Shape;592;g386a5ab97a1_0_327"/>
          <p:cNvPicPr preferRelativeResize="0"/>
          <p:nvPr>
            <p:ph idx="2" type="pic"/>
          </p:nvPr>
        </p:nvPicPr>
        <p:blipFill rotWithShape="1">
          <a:blip r:embed="rId3">
            <a:alphaModFix/>
          </a:blip>
          <a:srcRect b="32471" l="0" r="0" t="32474"/>
          <a:stretch/>
        </p:blipFill>
        <p:spPr>
          <a:xfrm>
            <a:off x="171150" y="2024850"/>
            <a:ext cx="6608525" cy="3341998"/>
          </a:xfrm>
          <a:prstGeom prst="rect">
            <a:avLst/>
          </a:prstGeom>
          <a:solidFill>
            <a:srgbClr val="BFBFBF"/>
          </a:solidFill>
          <a:ln>
            <a:noFill/>
          </a:ln>
        </p:spPr>
      </p:pic>
      <p:sp>
        <p:nvSpPr>
          <p:cNvPr id="593" name="Google Shape;593;g386a5ab97a1_0_327"/>
          <p:cNvSpPr txBox="1"/>
          <p:nvPr/>
        </p:nvSpPr>
        <p:spPr>
          <a:xfrm>
            <a:off x="6993300" y="2024850"/>
            <a:ext cx="4849800" cy="384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EU employers increasingly recognise:</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633547"/>
              </a:buClr>
              <a:buSzPts val="22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633547"/>
              </a:buClr>
              <a:buSzPts val="2200"/>
              <a:buFont typeface="Arial"/>
              <a:buNone/>
            </a:pPr>
            <a:r>
              <a:rPr b="0" i="0" lang="en-US" sz="2400" u="none" cap="none" strike="noStrike">
                <a:solidFill>
                  <a:schemeClr val="lt1"/>
                </a:solidFill>
                <a:latin typeface="Calibri"/>
                <a:ea typeface="Calibri"/>
                <a:cs typeface="Calibri"/>
                <a:sym typeface="Calibri"/>
              </a:rPr>
              <a:t>•	Short accredited courses</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633547"/>
              </a:buClr>
              <a:buSzPts val="2200"/>
              <a:buFont typeface="Arial"/>
              <a:buNone/>
            </a:pPr>
            <a:r>
              <a:rPr b="0" i="0" lang="en-US" sz="2400" u="none" cap="none" strike="noStrike">
                <a:solidFill>
                  <a:schemeClr val="lt1"/>
                </a:solidFill>
                <a:latin typeface="Calibri"/>
                <a:ea typeface="Calibri"/>
                <a:cs typeface="Calibri"/>
                <a:sym typeface="Calibri"/>
              </a:rPr>
              <a:t>•	Professional certifications</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633547"/>
              </a:buClr>
              <a:buSzPts val="2200"/>
              <a:buFont typeface="Arial"/>
              <a:buNone/>
            </a:pPr>
            <a:r>
              <a:rPr b="0" i="0" lang="en-US" sz="2400" u="none" cap="none" strike="noStrike">
                <a:solidFill>
                  <a:schemeClr val="lt1"/>
                </a:solidFill>
                <a:latin typeface="Calibri"/>
                <a:ea typeface="Calibri"/>
                <a:cs typeface="Calibri"/>
                <a:sym typeface="Calibri"/>
              </a:rPr>
              <a:t>•	Stackable micro-credentials</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633547"/>
              </a:buClr>
              <a:buSzPts val="2200"/>
              <a:buFont typeface="Arial"/>
              <a:buNone/>
            </a:pPr>
            <a:r>
              <a:rPr b="0" i="0" lang="en-US" sz="2400" u="none" cap="none" strike="noStrike">
                <a:solidFill>
                  <a:schemeClr val="lt1"/>
                </a:solidFill>
                <a:latin typeface="Calibri"/>
                <a:ea typeface="Calibri"/>
                <a:cs typeface="Calibri"/>
                <a:sym typeface="Calibri"/>
              </a:rPr>
              <a:t>•	Online applied training</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	Sector-specific short programmes</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633547"/>
              </a:buClr>
              <a:buSzPts val="22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633547"/>
              </a:buClr>
              <a:buSzPts val="2200"/>
              <a:buFont typeface="Arial"/>
              <a:buNone/>
            </a:pPr>
            <a:r>
              <a:rPr b="0" i="0" lang="en-US" sz="2400" u="none" cap="none" strike="noStrike">
                <a:solidFill>
                  <a:schemeClr val="lt1"/>
                </a:solidFill>
                <a:latin typeface="Calibri"/>
                <a:ea typeface="Calibri"/>
                <a:cs typeface="Calibri"/>
                <a:sym typeface="Calibri"/>
              </a:rPr>
              <a:t>Upskilling should be targeted and strategic.</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g386a5ab97a1_0_93"/>
          <p:cNvPicPr preferRelativeResize="0"/>
          <p:nvPr>
            <p:ph idx="14" type="pic"/>
          </p:nvPr>
        </p:nvPicPr>
        <p:blipFill rotWithShape="1">
          <a:blip r:embed="rId3">
            <a:alphaModFix/>
          </a:blip>
          <a:srcRect b="48004" l="0" r="0" t="26986"/>
          <a:stretch/>
        </p:blipFill>
        <p:spPr>
          <a:xfrm>
            <a:off x="788894" y="340862"/>
            <a:ext cx="11403106" cy="1903699"/>
          </a:xfrm>
          <a:prstGeom prst="rect">
            <a:avLst/>
          </a:prstGeom>
          <a:solidFill>
            <a:srgbClr val="BFBFBF"/>
          </a:solidFill>
          <a:ln>
            <a:noFill/>
          </a:ln>
        </p:spPr>
      </p:pic>
      <p:sp>
        <p:nvSpPr>
          <p:cNvPr id="303" name="Google Shape;303;g386a5ab97a1_0_93"/>
          <p:cNvSpPr txBox="1"/>
          <p:nvPr>
            <p:ph idx="1" type="body"/>
          </p:nvPr>
        </p:nvSpPr>
        <p:spPr>
          <a:xfrm>
            <a:off x="2435475" y="2510000"/>
            <a:ext cx="700500" cy="558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01</a:t>
            </a:r>
            <a:endParaRPr/>
          </a:p>
        </p:txBody>
      </p:sp>
      <p:sp>
        <p:nvSpPr>
          <p:cNvPr id="304" name="Google Shape;304;g386a5ab97a1_0_93"/>
          <p:cNvSpPr txBox="1"/>
          <p:nvPr>
            <p:ph idx="2" type="body"/>
          </p:nvPr>
        </p:nvSpPr>
        <p:spPr>
          <a:xfrm>
            <a:off x="3161575" y="2440375"/>
            <a:ext cx="8298300" cy="627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Introduction and Learning Outcomes</a:t>
            </a:r>
            <a:endParaRPr/>
          </a:p>
        </p:txBody>
      </p:sp>
      <p:sp>
        <p:nvSpPr>
          <p:cNvPr id="305" name="Google Shape;305;g386a5ab97a1_0_93"/>
          <p:cNvSpPr txBox="1"/>
          <p:nvPr>
            <p:ph idx="3" type="body"/>
          </p:nvPr>
        </p:nvSpPr>
        <p:spPr>
          <a:xfrm>
            <a:off x="2435475" y="3079523"/>
            <a:ext cx="700500" cy="558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02</a:t>
            </a:r>
            <a:endParaRPr/>
          </a:p>
        </p:txBody>
      </p:sp>
      <p:sp>
        <p:nvSpPr>
          <p:cNvPr id="306" name="Google Shape;306;g386a5ab97a1_0_93"/>
          <p:cNvSpPr txBox="1"/>
          <p:nvPr>
            <p:ph idx="4" type="body"/>
          </p:nvPr>
        </p:nvSpPr>
        <p:spPr>
          <a:xfrm>
            <a:off x="3161586" y="3079524"/>
            <a:ext cx="8298300" cy="558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The EU Context</a:t>
            </a:r>
            <a:endParaRPr/>
          </a:p>
        </p:txBody>
      </p:sp>
      <p:sp>
        <p:nvSpPr>
          <p:cNvPr id="307" name="Google Shape;307;g386a5ab97a1_0_93"/>
          <p:cNvSpPr txBox="1"/>
          <p:nvPr>
            <p:ph idx="5" type="body"/>
          </p:nvPr>
        </p:nvSpPr>
        <p:spPr>
          <a:xfrm>
            <a:off x="2435475" y="3650235"/>
            <a:ext cx="700500" cy="558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03</a:t>
            </a:r>
            <a:endParaRPr/>
          </a:p>
        </p:txBody>
      </p:sp>
      <p:sp>
        <p:nvSpPr>
          <p:cNvPr id="308" name="Google Shape;308;g386a5ab97a1_0_93"/>
          <p:cNvSpPr txBox="1"/>
          <p:nvPr>
            <p:ph idx="6" type="body"/>
          </p:nvPr>
        </p:nvSpPr>
        <p:spPr>
          <a:xfrm>
            <a:off x="3161586" y="3650236"/>
            <a:ext cx="8298300" cy="558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Understanding Digital Skills Properly</a:t>
            </a:r>
            <a:endParaRPr/>
          </a:p>
        </p:txBody>
      </p:sp>
      <p:sp>
        <p:nvSpPr>
          <p:cNvPr id="309" name="Google Shape;309;g386a5ab97a1_0_93"/>
          <p:cNvSpPr txBox="1"/>
          <p:nvPr>
            <p:ph idx="7" type="body"/>
          </p:nvPr>
        </p:nvSpPr>
        <p:spPr>
          <a:xfrm>
            <a:off x="2435475" y="4224157"/>
            <a:ext cx="700500" cy="558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04</a:t>
            </a:r>
            <a:endParaRPr/>
          </a:p>
        </p:txBody>
      </p:sp>
      <p:sp>
        <p:nvSpPr>
          <p:cNvPr id="310" name="Google Shape;310;g386a5ab97a1_0_93"/>
          <p:cNvSpPr txBox="1"/>
          <p:nvPr>
            <p:ph idx="8" type="body"/>
          </p:nvPr>
        </p:nvSpPr>
        <p:spPr>
          <a:xfrm>
            <a:off x="3161586" y="4224158"/>
            <a:ext cx="8298300" cy="558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Understanding Green Skills Strategically</a:t>
            </a:r>
            <a:endParaRPr/>
          </a:p>
        </p:txBody>
      </p:sp>
      <p:sp>
        <p:nvSpPr>
          <p:cNvPr id="311" name="Google Shape;311;g386a5ab97a1_0_93"/>
          <p:cNvSpPr txBox="1"/>
          <p:nvPr>
            <p:ph idx="9" type="body"/>
          </p:nvPr>
        </p:nvSpPr>
        <p:spPr>
          <a:xfrm>
            <a:off x="2435475" y="4798074"/>
            <a:ext cx="700500" cy="558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05</a:t>
            </a:r>
            <a:endParaRPr/>
          </a:p>
        </p:txBody>
      </p:sp>
      <p:sp>
        <p:nvSpPr>
          <p:cNvPr id="312" name="Google Shape;312;g386a5ab97a1_0_93"/>
          <p:cNvSpPr txBox="1"/>
          <p:nvPr>
            <p:ph idx="13" type="body"/>
          </p:nvPr>
        </p:nvSpPr>
        <p:spPr>
          <a:xfrm>
            <a:off x="3161586" y="4794900"/>
            <a:ext cx="8298300" cy="558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Labour Market Intelligence</a:t>
            </a:r>
            <a:endParaRPr/>
          </a:p>
        </p:txBody>
      </p:sp>
      <p:sp>
        <p:nvSpPr>
          <p:cNvPr id="313" name="Google Shape;313;g386a5ab97a1_0_93"/>
          <p:cNvSpPr/>
          <p:nvPr/>
        </p:nvSpPr>
        <p:spPr>
          <a:xfrm>
            <a:off x="345172" y="1007603"/>
            <a:ext cx="2974500" cy="69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14" name="Google Shape;314;g386a5ab97a1_0_93"/>
          <p:cNvSpPr txBox="1"/>
          <p:nvPr/>
        </p:nvSpPr>
        <p:spPr>
          <a:xfrm>
            <a:off x="529195" y="1059901"/>
            <a:ext cx="2577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CONTENTS</a:t>
            </a:r>
            <a:endParaRPr b="0" i="0" sz="1400" u="none" cap="none" strike="noStrike">
              <a:solidFill>
                <a:srgbClr val="000000"/>
              </a:solidFill>
              <a:latin typeface="Arial"/>
              <a:ea typeface="Arial"/>
              <a:cs typeface="Arial"/>
              <a:sym typeface="Arial"/>
            </a:endParaRPr>
          </a:p>
        </p:txBody>
      </p:sp>
      <p:sp>
        <p:nvSpPr>
          <p:cNvPr id="315" name="Google Shape;315;g386a5ab97a1_0_93"/>
          <p:cNvSpPr txBox="1"/>
          <p:nvPr/>
        </p:nvSpPr>
        <p:spPr>
          <a:xfrm>
            <a:off x="2435475" y="5311200"/>
            <a:ext cx="804300" cy="627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cap="none" strike="noStrike">
                <a:solidFill>
                  <a:srgbClr val="E36C34"/>
                </a:solidFill>
                <a:latin typeface="Calibri"/>
                <a:ea typeface="Calibri"/>
                <a:cs typeface="Calibri"/>
                <a:sym typeface="Calibri"/>
              </a:rPr>
              <a:t>06</a:t>
            </a:r>
            <a:endParaRPr b="0" i="0" sz="1400" u="none" cap="none" strike="noStrike">
              <a:solidFill>
                <a:srgbClr val="000000"/>
              </a:solidFill>
              <a:latin typeface="Arial"/>
              <a:ea typeface="Arial"/>
              <a:cs typeface="Arial"/>
              <a:sym typeface="Arial"/>
            </a:endParaRPr>
          </a:p>
        </p:txBody>
      </p:sp>
      <p:cxnSp>
        <p:nvCxnSpPr>
          <p:cNvPr id="316" name="Google Shape;316;g386a5ab97a1_0_93"/>
          <p:cNvCxnSpPr/>
          <p:nvPr/>
        </p:nvCxnSpPr>
        <p:spPr>
          <a:xfrm>
            <a:off x="2028475" y="5372000"/>
            <a:ext cx="9080100" cy="28200"/>
          </a:xfrm>
          <a:prstGeom prst="straightConnector1">
            <a:avLst/>
          </a:prstGeom>
          <a:noFill/>
          <a:ln cap="flat" cmpd="sng" w="19050">
            <a:solidFill>
              <a:srgbClr val="E36C34"/>
            </a:solidFill>
            <a:prstDash val="solid"/>
            <a:round/>
            <a:headEnd len="sm" w="sm" type="none"/>
            <a:tailEnd len="sm" w="sm" type="none"/>
          </a:ln>
        </p:spPr>
      </p:cxnSp>
      <p:sp>
        <p:nvSpPr>
          <p:cNvPr id="317" name="Google Shape;317;g386a5ab97a1_0_93"/>
          <p:cNvSpPr txBox="1"/>
          <p:nvPr>
            <p:ph idx="13" type="body"/>
          </p:nvPr>
        </p:nvSpPr>
        <p:spPr>
          <a:xfrm>
            <a:off x="3161575" y="5276400"/>
            <a:ext cx="8376600" cy="558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Translating Experience into Employer Language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386a5ab97a1_0_320"/>
          <p:cNvSpPr txBox="1"/>
          <p:nvPr>
            <p:ph idx="1" type="body"/>
          </p:nvPr>
        </p:nvSpPr>
        <p:spPr>
          <a:xfrm>
            <a:off x="904810" y="589867"/>
            <a:ext cx="100530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US" sz="2800"/>
              <a:t>Try the Skill Framework Builder</a:t>
            </a:r>
            <a:endParaRPr/>
          </a:p>
          <a:p>
            <a:pPr indent="0" lvl="0" marL="0" rtl="0" algn="l">
              <a:lnSpc>
                <a:spcPct val="90000"/>
              </a:lnSpc>
              <a:spcBef>
                <a:spcPts val="0"/>
              </a:spcBef>
              <a:spcAft>
                <a:spcPts val="0"/>
              </a:spcAft>
              <a:buClr>
                <a:srgbClr val="E36C34"/>
              </a:buClr>
              <a:buSzPts val="3600"/>
              <a:buNone/>
            </a:pPr>
            <a:r>
              <a:t/>
            </a:r>
            <a:endParaRPr sz="2800"/>
          </a:p>
          <a:p>
            <a:pPr indent="0" lvl="0" marL="0" rtl="0" algn="l">
              <a:lnSpc>
                <a:spcPct val="90000"/>
              </a:lnSpc>
              <a:spcBef>
                <a:spcPts val="0"/>
              </a:spcBef>
              <a:spcAft>
                <a:spcPts val="0"/>
              </a:spcAft>
              <a:buClr>
                <a:srgbClr val="E36C34"/>
              </a:buClr>
              <a:buSzPts val="3600"/>
              <a:buNone/>
            </a:pPr>
            <a:r>
              <a:rPr b="0" lang="en-US" sz="2400">
                <a:solidFill>
                  <a:srgbClr val="250F05"/>
                </a:solidFill>
              </a:rPr>
              <a:t>Skill Framework Builder is designed to help you easily create, manage, and export machine-readable skill frameworks.</a:t>
            </a:r>
            <a:endParaRPr/>
          </a:p>
          <a:p>
            <a:pPr indent="0" lvl="0" marL="0" rtl="0" algn="l">
              <a:lnSpc>
                <a:spcPct val="90000"/>
              </a:lnSpc>
              <a:spcBef>
                <a:spcPts val="0"/>
              </a:spcBef>
              <a:spcAft>
                <a:spcPts val="0"/>
              </a:spcAft>
              <a:buClr>
                <a:srgbClr val="E36C34"/>
              </a:buClr>
              <a:buSzPts val="3600"/>
              <a:buNone/>
            </a:pPr>
            <a:r>
              <a:t/>
            </a:r>
            <a:endParaRPr sz="2800"/>
          </a:p>
        </p:txBody>
      </p:sp>
      <p:sp>
        <p:nvSpPr>
          <p:cNvPr id="599" name="Google Shape;599;g386a5ab97a1_0_320"/>
          <p:cNvSpPr txBox="1"/>
          <p:nvPr>
            <p:ph idx="2" type="body"/>
          </p:nvPr>
        </p:nvSpPr>
        <p:spPr>
          <a:xfrm>
            <a:off x="607594" y="2555581"/>
            <a:ext cx="2915824" cy="4302419"/>
          </a:xfrm>
          <a:prstGeom prst="rect">
            <a:avLst/>
          </a:prstGeom>
          <a:noFill/>
          <a:ln>
            <a:noFill/>
          </a:ln>
        </p:spPr>
        <p:txBody>
          <a:bodyPr anchorCtr="0" anchor="t" bIns="45700" lIns="91425" spcFirstLastPara="1" rIns="91425" wrap="square" tIns="45700">
            <a:noAutofit/>
          </a:bodyPr>
          <a:lstStyle/>
          <a:p>
            <a:pPr indent="-39688" lvl="0" marL="268288" rtl="0" algn="l">
              <a:lnSpc>
                <a:spcPct val="103333"/>
              </a:lnSpc>
              <a:spcBef>
                <a:spcPts val="0"/>
              </a:spcBef>
              <a:spcAft>
                <a:spcPts val="0"/>
              </a:spcAft>
              <a:buSzPts val="2400"/>
              <a:buNone/>
            </a:pPr>
            <a:r>
              <a:rPr lang="en-US"/>
              <a:t>Skill Framework Builder is designed to help you easily create, manage, and export machine-readable skill frameworks.</a:t>
            </a:r>
            <a:endParaRPr/>
          </a:p>
        </p:txBody>
      </p:sp>
      <p:pic>
        <p:nvPicPr>
          <p:cNvPr id="600" name="Google Shape;600;g386a5ab97a1_0_320"/>
          <p:cNvPicPr preferRelativeResize="0"/>
          <p:nvPr/>
        </p:nvPicPr>
        <p:blipFill rotWithShape="1">
          <a:blip r:embed="rId3">
            <a:alphaModFix/>
          </a:blip>
          <a:srcRect b="0" l="0" r="1891" t="0"/>
          <a:stretch/>
        </p:blipFill>
        <p:spPr>
          <a:xfrm>
            <a:off x="3431978" y="2401014"/>
            <a:ext cx="7854909" cy="3636191"/>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
        <p:nvSpPr>
          <p:cNvPr id="601" name="Google Shape;601;g386a5ab97a1_0_320"/>
          <p:cNvSpPr txBox="1"/>
          <p:nvPr/>
        </p:nvSpPr>
        <p:spPr>
          <a:xfrm>
            <a:off x="747010" y="5495763"/>
            <a:ext cx="60960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sng" cap="none" strike="noStrike">
                <a:solidFill>
                  <a:srgbClr val="000000"/>
                </a:solidFill>
                <a:latin typeface="Arial"/>
                <a:ea typeface="Arial"/>
                <a:cs typeface="Arial"/>
                <a:sym typeface="Arial"/>
                <a:hlinkClick r:id="rId4">
                  <a:extLst>
                    <a:ext uri="{A12FA001-AC4F-418D-AE19-62706E023703}">
                      <ahyp:hlinkClr val="tx"/>
                    </a:ext>
                  </a:extLst>
                </a:hlinkClick>
              </a:rPr>
              <a:t>www.skilldata.info</a:t>
            </a:r>
            <a:r>
              <a:rPr b="0" i="0" lang="en-US" sz="2400" u="none" cap="none" strike="noStrike">
                <a:solidFill>
                  <a:srgbClr val="000000"/>
                </a:solidFill>
                <a:latin typeface="Arial"/>
                <a:ea typeface="Arial"/>
                <a:cs typeface="Arial"/>
                <a:sym typeface="Arial"/>
              </a:rPr>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
          <p:cNvSpPr txBox="1"/>
          <p:nvPr>
            <p:ph idx="1" type="body"/>
          </p:nvPr>
        </p:nvSpPr>
        <p:spPr>
          <a:xfrm>
            <a:off x="904810" y="589867"/>
            <a:ext cx="100530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sz="2800"/>
              <a:t>Micro-credentials Masterclasses</a:t>
            </a:r>
            <a:endParaRPr/>
          </a:p>
          <a:p>
            <a:pPr indent="0" lvl="0" marL="0" rtl="0" algn="l">
              <a:lnSpc>
                <a:spcPct val="90000"/>
              </a:lnSpc>
              <a:spcBef>
                <a:spcPts val="0"/>
              </a:spcBef>
              <a:spcAft>
                <a:spcPts val="0"/>
              </a:spcAft>
              <a:buSzPts val="3600"/>
              <a:buNone/>
            </a:pPr>
            <a:r>
              <a:t/>
            </a:r>
            <a:endParaRPr sz="2800"/>
          </a:p>
        </p:txBody>
      </p:sp>
      <p:sp>
        <p:nvSpPr>
          <p:cNvPr id="607" name="Google Shape;607;p9"/>
          <p:cNvSpPr txBox="1"/>
          <p:nvPr/>
        </p:nvSpPr>
        <p:spPr>
          <a:xfrm>
            <a:off x="6828833" y="589867"/>
            <a:ext cx="60960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sng" cap="none" strike="noStrike">
                <a:solidFill>
                  <a:srgbClr val="000000"/>
                </a:solidFill>
                <a:latin typeface="Arial"/>
                <a:ea typeface="Arial"/>
                <a:cs typeface="Arial"/>
                <a:sym typeface="Arial"/>
                <a:hlinkClick r:id="rId3">
                  <a:extLst>
                    <a:ext uri="{A12FA001-AC4F-418D-AE19-62706E023703}">
                      <ahyp:hlinkClr val="tx"/>
                    </a:ext>
                  </a:extLst>
                </a:hlinkClick>
              </a:rPr>
              <a:t>www.microcredentials.eu</a:t>
            </a:r>
            <a:r>
              <a:rPr b="0" i="0" lang="en-US" sz="2400" u="none" cap="none" strike="noStrike">
                <a:solidFill>
                  <a:srgbClr val="000000"/>
                </a:solidFill>
                <a:latin typeface="Arial"/>
                <a:ea typeface="Arial"/>
                <a:cs typeface="Arial"/>
                <a:sym typeface="Arial"/>
              </a:rPr>
              <a:t> </a:t>
            </a:r>
            <a:endParaRPr/>
          </a:p>
        </p:txBody>
      </p:sp>
      <p:pic>
        <p:nvPicPr>
          <p:cNvPr id="608" name="Google Shape;608;p9"/>
          <p:cNvPicPr preferRelativeResize="0"/>
          <p:nvPr/>
        </p:nvPicPr>
        <p:blipFill rotWithShape="1">
          <a:blip r:embed="rId4">
            <a:alphaModFix/>
          </a:blip>
          <a:srcRect b="0" l="0" r="4053" t="0"/>
          <a:stretch/>
        </p:blipFill>
        <p:spPr>
          <a:xfrm>
            <a:off x="3309571" y="2570570"/>
            <a:ext cx="8030896" cy="3836324"/>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
        <p:nvSpPr>
          <p:cNvPr id="609" name="Google Shape;609;p9"/>
          <p:cNvSpPr txBox="1"/>
          <p:nvPr/>
        </p:nvSpPr>
        <p:spPr>
          <a:xfrm>
            <a:off x="646972" y="1280005"/>
            <a:ext cx="9642688" cy="9233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E36C34"/>
              </a:buClr>
              <a:buSzPts val="3600"/>
              <a:buFont typeface="Arial"/>
              <a:buNone/>
            </a:pPr>
            <a:r>
              <a:rPr b="0" i="0" lang="en-US" sz="2000" u="none" cap="none" strike="noStrike">
                <a:solidFill>
                  <a:srgbClr val="250F05"/>
                </a:solidFill>
                <a:latin typeface="Calibri"/>
                <a:ea typeface="Calibri"/>
                <a:cs typeface="Calibri"/>
                <a:sym typeface="Calibri"/>
              </a:rPr>
              <a:t>The Micro-credentials Masterclasses are international learning and exchange events focused on how short, recognised learning experiences can support lifelong learning, employability and personalised career pathways. </a:t>
            </a:r>
            <a:endParaRPr b="0" i="0" sz="2000" u="none" cap="none" strike="noStrike">
              <a:solidFill>
                <a:srgbClr val="000000"/>
              </a:solidFill>
              <a:latin typeface="Calibri"/>
              <a:ea typeface="Calibri"/>
              <a:cs typeface="Calibri"/>
              <a:sym typeface="Calibri"/>
            </a:endParaRPr>
          </a:p>
        </p:txBody>
      </p:sp>
      <p:sp>
        <p:nvSpPr>
          <p:cNvPr id="610" name="Google Shape;610;p9"/>
          <p:cNvSpPr txBox="1"/>
          <p:nvPr/>
        </p:nvSpPr>
        <p:spPr>
          <a:xfrm>
            <a:off x="646972" y="2570570"/>
            <a:ext cx="2532164" cy="31700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250F05"/>
                </a:solidFill>
                <a:latin typeface="Calibri"/>
                <a:ea typeface="Calibri"/>
                <a:cs typeface="Calibri"/>
                <a:sym typeface="Calibri"/>
              </a:rPr>
              <a:t>They bring together education providers, policymakers, industry partners and experts to explore how micro-credentials can be designed, recognised, quality-assured and used across countries and sectors.</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id="616" name="Google Shape;616;g386a5ab97a1_0_335"/>
          <p:cNvPicPr preferRelativeResize="0"/>
          <p:nvPr>
            <p:ph idx="2" type="pic"/>
          </p:nvPr>
        </p:nvPicPr>
        <p:blipFill rotWithShape="1">
          <a:blip r:embed="rId4">
            <a:alphaModFix/>
          </a:blip>
          <a:srcRect b="16966" l="0" r="0" t="16966"/>
          <a:stretch/>
        </p:blipFill>
        <p:spPr>
          <a:xfrm flipH="1">
            <a:off x="238773" y="2626822"/>
            <a:ext cx="7708194" cy="3396829"/>
          </a:xfrm>
          <a:prstGeom prst="rect">
            <a:avLst/>
          </a:prstGeom>
          <a:solidFill>
            <a:srgbClr val="BFBFBF"/>
          </a:solidFill>
          <a:ln>
            <a:noFill/>
          </a:ln>
        </p:spPr>
      </p:pic>
      <p:sp>
        <p:nvSpPr>
          <p:cNvPr id="617" name="Google Shape;617;g386a5ab97a1_0_335"/>
          <p:cNvSpPr txBox="1"/>
          <p:nvPr>
            <p:ph idx="1" type="body"/>
          </p:nvPr>
        </p:nvSpPr>
        <p:spPr>
          <a:xfrm>
            <a:off x="7764874" y="730800"/>
            <a:ext cx="20670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07</a:t>
            </a:r>
            <a:endParaRPr/>
          </a:p>
        </p:txBody>
      </p:sp>
      <p:sp>
        <p:nvSpPr>
          <p:cNvPr id="618" name="Google Shape;618;g386a5ab97a1_0_335"/>
          <p:cNvSpPr/>
          <p:nvPr/>
        </p:nvSpPr>
        <p:spPr>
          <a:xfrm>
            <a:off x="5657750" y="3429000"/>
            <a:ext cx="4892100" cy="1424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rPr b="0" i="0" lang="en-US" sz="529" u="none" cap="none" strike="noStrike">
                <a:solidFill>
                  <a:schemeClr val="lt1"/>
                </a:solidFill>
                <a:latin typeface="Montserrat"/>
                <a:ea typeface="Montserrat"/>
                <a:cs typeface="Montserrat"/>
                <a:sym typeface="Montserrat"/>
              </a:rPr>
              <a:t>Translating Experience into Employer Language</a:t>
            </a:r>
            <a:endParaRPr b="0" i="0" sz="529" u="none" cap="none" strike="noStrike">
              <a:solidFill>
                <a:schemeClr val="lt1"/>
              </a:solidFill>
              <a:latin typeface="Montserrat"/>
              <a:ea typeface="Montserrat"/>
              <a:cs typeface="Montserrat"/>
              <a:sym typeface="Montserrat"/>
            </a:endParaRPr>
          </a:p>
        </p:txBody>
      </p:sp>
      <p:sp>
        <p:nvSpPr>
          <p:cNvPr id="619" name="Google Shape;619;g386a5ab97a1_0_335"/>
          <p:cNvSpPr txBox="1"/>
          <p:nvPr/>
        </p:nvSpPr>
        <p:spPr>
          <a:xfrm>
            <a:off x="5875700" y="3492900"/>
            <a:ext cx="4327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Positioning Your Professional Identity</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15"/>
          <p:cNvSpPr txBox="1"/>
          <p:nvPr>
            <p:ph idx="1" type="body"/>
          </p:nvPr>
        </p:nvSpPr>
        <p:spPr>
          <a:xfrm>
            <a:off x="904856" y="826894"/>
            <a:ext cx="10479300" cy="803700"/>
          </a:xfrm>
          <a:prstGeom prst="rect">
            <a:avLst/>
          </a:prstGeom>
          <a:solidFill>
            <a:srgbClr val="E36C34"/>
          </a:solidFill>
          <a:ln>
            <a:noFill/>
          </a:ln>
        </p:spPr>
        <p:txBody>
          <a:bodyPr anchorCtr="0" anchor="ctr" bIns="45700" lIns="91425" spcFirstLastPara="1" rIns="91425" wrap="square" tIns="45700">
            <a:noAutofit/>
          </a:bodyPr>
          <a:lstStyle/>
          <a:p>
            <a:pPr indent="-228600" lvl="0" marL="228600" rtl="0" algn="ctr">
              <a:lnSpc>
                <a:spcPct val="90000"/>
              </a:lnSpc>
              <a:spcBef>
                <a:spcPts val="0"/>
              </a:spcBef>
              <a:spcAft>
                <a:spcPts val="0"/>
              </a:spcAft>
              <a:buClr>
                <a:schemeClr val="lt1"/>
              </a:buClr>
              <a:buSzPts val="2400"/>
              <a:buNone/>
            </a:pPr>
            <a:r>
              <a:rPr lang="en-US"/>
              <a:t>Name</a:t>
            </a:r>
            <a:endParaRPr/>
          </a:p>
        </p:txBody>
      </p:sp>
      <p:sp>
        <p:nvSpPr>
          <p:cNvPr id="625" name="Google Shape;625;p15"/>
          <p:cNvSpPr txBox="1"/>
          <p:nvPr>
            <p:ph idx="2" type="body"/>
          </p:nvPr>
        </p:nvSpPr>
        <p:spPr>
          <a:xfrm>
            <a:off x="904856" y="2457445"/>
            <a:ext cx="10479300" cy="3781800"/>
          </a:xfrm>
          <a:prstGeom prst="rect">
            <a:avLst/>
          </a:prstGeom>
          <a:noFill/>
          <a:ln>
            <a:noFill/>
          </a:ln>
        </p:spPr>
        <p:txBody>
          <a:bodyPr anchorCtr="0" anchor="ctr" bIns="45700" lIns="91425" spcFirstLastPara="1" rIns="91425" wrap="square" tIns="45700">
            <a:noAutofit/>
          </a:bodyPr>
          <a:lstStyle/>
          <a:p>
            <a:pPr indent="0" lvl="0" marL="0" marR="0" rtl="0" algn="l">
              <a:lnSpc>
                <a:spcPct val="103333"/>
              </a:lnSpc>
              <a:spcBef>
                <a:spcPts val="0"/>
              </a:spcBef>
              <a:spcAft>
                <a:spcPts val="0"/>
              </a:spcAft>
              <a:buSzPts val="2400"/>
              <a:buNone/>
            </a:pPr>
            <a:r>
              <a:rPr lang="en-US"/>
              <a:t>A LITTLE PROGRESS EACH DAY ADDS UP TO BIG RESULTS</a:t>
            </a:r>
            <a:endParaRPr/>
          </a:p>
          <a:p>
            <a:pPr indent="0" lvl="0" marL="0" marR="0" rtl="0" algn="l">
              <a:lnSpc>
                <a:spcPct val="103333"/>
              </a:lnSpc>
              <a:spcBef>
                <a:spcPts val="0"/>
              </a:spcBef>
              <a:spcAft>
                <a:spcPts val="0"/>
              </a:spcAft>
              <a:buSzPts val="2400"/>
              <a:buNone/>
            </a:pPr>
            <a:r>
              <a:t/>
            </a:r>
            <a:endParaRPr/>
          </a:p>
        </p:txBody>
      </p:sp>
      <p:grpSp>
        <p:nvGrpSpPr>
          <p:cNvPr id="626" name="Google Shape;626;p15"/>
          <p:cNvGrpSpPr/>
          <p:nvPr/>
        </p:nvGrpSpPr>
        <p:grpSpPr>
          <a:xfrm>
            <a:off x="5352087" y="966725"/>
            <a:ext cx="1487826" cy="1083162"/>
            <a:chOff x="3400450" y="986392"/>
            <a:chExt cx="1487826" cy="1083162"/>
          </a:xfrm>
        </p:grpSpPr>
        <p:sp>
          <p:nvSpPr>
            <p:cNvPr id="627" name="Google Shape;627;p15"/>
            <p:cNvSpPr/>
            <p:nvPr/>
          </p:nvSpPr>
          <p:spPr>
            <a:xfrm>
              <a:off x="3400450" y="986392"/>
              <a:ext cx="1367826" cy="997498"/>
            </a:xfrm>
            <a:custGeom>
              <a:rect b="b" l="l" r="r" t="t"/>
              <a:pathLst>
                <a:path extrusionOk="0" h="671727" w="92111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36C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8" name="Google Shape;628;p15"/>
            <p:cNvSpPr/>
            <p:nvPr/>
          </p:nvSpPr>
          <p:spPr>
            <a:xfrm>
              <a:off x="3400450" y="986392"/>
              <a:ext cx="1487826" cy="1083162"/>
            </a:xfrm>
            <a:custGeom>
              <a:rect b="b" l="l" r="r" t="t"/>
              <a:pathLst>
                <a:path extrusionOk="0" h="669931" w="920214">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E36C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629" name="Google Shape;629;p15"/>
          <p:cNvPicPr preferRelativeResize="0"/>
          <p:nvPr>
            <p:ph idx="2" type="pic"/>
          </p:nvPr>
        </p:nvPicPr>
        <p:blipFill rotWithShape="1">
          <a:blip r:embed="rId4">
            <a:alphaModFix/>
          </a:blip>
          <a:srcRect b="31145" l="0" r="0" t="31145"/>
          <a:stretch/>
        </p:blipFill>
        <p:spPr>
          <a:xfrm>
            <a:off x="0" y="-12469"/>
            <a:ext cx="12192000" cy="6870469"/>
          </a:xfrm>
          <a:prstGeom prst="rect">
            <a:avLst/>
          </a:prstGeom>
          <a:solidFill>
            <a:srgbClr val="BFBFBF"/>
          </a:solidFill>
          <a:ln>
            <a:noFill/>
          </a:ln>
        </p:spPr>
      </p:pic>
      <p:sp>
        <p:nvSpPr>
          <p:cNvPr id="630" name="Google Shape;630;p15"/>
          <p:cNvSpPr txBox="1"/>
          <p:nvPr/>
        </p:nvSpPr>
        <p:spPr>
          <a:xfrm>
            <a:off x="1198000" y="1159950"/>
            <a:ext cx="9571800" cy="5079300"/>
          </a:xfrm>
          <a:prstGeom prst="rect">
            <a:avLst/>
          </a:prstGeom>
          <a:noFill/>
          <a:ln>
            <a:noFill/>
          </a:ln>
        </p:spPr>
        <p:txBody>
          <a:bodyPr anchorCtr="0" anchor="ctr" bIns="91425" lIns="91425" spcFirstLastPara="1" rIns="91425" wrap="square" tIns="91425">
            <a:noAutofit/>
          </a:bodyPr>
          <a:lstStyle/>
          <a:p>
            <a:pPr indent="0" lvl="0" marL="0" marR="0" rtl="0" algn="l">
              <a:lnSpc>
                <a:spcPct val="103333"/>
              </a:lnSpc>
              <a:spcBef>
                <a:spcPts val="0"/>
              </a:spcBef>
              <a:spcAft>
                <a:spcPts val="0"/>
              </a:spcAft>
              <a:buClr>
                <a:srgbClr val="000000"/>
              </a:buClr>
              <a:buSzPts val="2400"/>
              <a:buFont typeface="Arial"/>
              <a:buNone/>
            </a:pPr>
            <a:r>
              <a:t/>
            </a:r>
            <a:endParaRPr b="0" i="0" sz="2400" u="none" cap="none" strike="noStrike">
              <a:solidFill>
                <a:srgbClr val="633547"/>
              </a:solidFill>
              <a:latin typeface="Calibri"/>
              <a:ea typeface="Calibri"/>
              <a:cs typeface="Calibri"/>
              <a:sym typeface="Calibri"/>
            </a:endParaRPr>
          </a:p>
        </p:txBody>
      </p:sp>
      <p:sp>
        <p:nvSpPr>
          <p:cNvPr id="631" name="Google Shape;631;p15"/>
          <p:cNvSpPr txBox="1"/>
          <p:nvPr/>
        </p:nvSpPr>
        <p:spPr>
          <a:xfrm>
            <a:off x="2032400" y="2049875"/>
            <a:ext cx="8187300" cy="47283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Migrant Experience as Professional Capital</a:t>
            </a:r>
            <a:endParaRPr b="1" i="0" sz="3600" u="none" cap="none" strike="noStrike">
              <a:solidFill>
                <a:srgbClr val="E36C34"/>
              </a:solidFill>
              <a:latin typeface="Calibri"/>
              <a:ea typeface="Calibri"/>
              <a:cs typeface="Calibri"/>
              <a:sym typeface="Calibri"/>
            </a:endParaRPr>
          </a:p>
          <a:p>
            <a:pPr indent="-228600" lvl="0" marL="228600" marR="0" rtl="0" algn="l">
              <a:lnSpc>
                <a:spcPct val="115000"/>
              </a:lnSpc>
              <a:spcBef>
                <a:spcPts val="0"/>
              </a:spcBef>
              <a:spcAft>
                <a:spcPts val="0"/>
              </a:spcAft>
              <a:buClr>
                <a:srgbClr val="000000"/>
              </a:buClr>
              <a:buSzPts val="1000"/>
              <a:buFont typeface="Arial"/>
              <a:buNone/>
            </a:pPr>
            <a:r>
              <a:t/>
            </a:r>
            <a:endParaRPr b="0" i="0" sz="1000" u="none" cap="none" strike="noStrike">
              <a:solidFill>
                <a:srgbClr val="633547"/>
              </a:solidFill>
              <a:latin typeface="Calibri"/>
              <a:ea typeface="Calibri"/>
              <a:cs typeface="Calibri"/>
              <a:sym typeface="Calibri"/>
            </a:endParaRPr>
          </a:p>
          <a:p>
            <a:pPr indent="0" lvl="0" marL="0" marR="0" rtl="0" algn="l">
              <a:lnSpc>
                <a:spcPct val="115000"/>
              </a:lnSpc>
              <a:spcBef>
                <a:spcPts val="0"/>
              </a:spcBef>
              <a:spcAft>
                <a:spcPts val="0"/>
              </a:spcAft>
              <a:buClr>
                <a:srgbClr val="633547"/>
              </a:buClr>
              <a:buSzPts val="2400"/>
              <a:buFont typeface="Arial"/>
              <a:buNone/>
            </a:pPr>
            <a:r>
              <a:rPr b="0" i="0" lang="en-US" sz="2400" u="none" cap="none" strike="noStrike">
                <a:solidFill>
                  <a:srgbClr val="633547"/>
                </a:solidFill>
                <a:latin typeface="Calibri"/>
                <a:ea typeface="Calibri"/>
                <a:cs typeface="Calibri"/>
                <a:sym typeface="Calibri"/>
              </a:rPr>
              <a:t>Your migration journey demonstrates:</a:t>
            </a:r>
            <a:endParaRPr b="0" i="0" sz="2400" u="none" cap="none" strike="noStrike">
              <a:solidFill>
                <a:srgbClr val="633547"/>
              </a:solidFill>
              <a:latin typeface="Calibri"/>
              <a:ea typeface="Calibri"/>
              <a:cs typeface="Calibri"/>
              <a:sym typeface="Calibri"/>
            </a:endParaRPr>
          </a:p>
          <a:p>
            <a:pPr indent="-381000" lvl="0" marL="971550" marR="0" rtl="0" algn="l">
              <a:lnSpc>
                <a:spcPct val="115000"/>
              </a:lnSpc>
              <a:spcBef>
                <a:spcPts val="0"/>
              </a:spcBef>
              <a:spcAft>
                <a:spcPts val="0"/>
              </a:spcAft>
              <a:buClr>
                <a:srgbClr val="633547"/>
              </a:buClr>
              <a:buSzPts val="2400"/>
              <a:buFont typeface="Calibri"/>
              <a:buChar char="❏"/>
            </a:pPr>
            <a:r>
              <a:rPr b="0" i="0" lang="en-US" sz="2400" u="none" cap="none" strike="noStrike">
                <a:solidFill>
                  <a:srgbClr val="633547"/>
                </a:solidFill>
                <a:latin typeface="Calibri"/>
                <a:ea typeface="Calibri"/>
                <a:cs typeface="Calibri"/>
                <a:sym typeface="Calibri"/>
              </a:rPr>
              <a:t>Adaptability</a:t>
            </a:r>
            <a:endParaRPr b="0" i="0" sz="2400" u="none" cap="none" strike="noStrike">
              <a:solidFill>
                <a:srgbClr val="633547"/>
              </a:solidFill>
              <a:latin typeface="Calibri"/>
              <a:ea typeface="Calibri"/>
              <a:cs typeface="Calibri"/>
              <a:sym typeface="Calibri"/>
            </a:endParaRPr>
          </a:p>
          <a:p>
            <a:pPr indent="-381000" lvl="0" marL="971550" marR="0" rtl="0" algn="l">
              <a:lnSpc>
                <a:spcPct val="115000"/>
              </a:lnSpc>
              <a:spcBef>
                <a:spcPts val="0"/>
              </a:spcBef>
              <a:spcAft>
                <a:spcPts val="0"/>
              </a:spcAft>
              <a:buClr>
                <a:srgbClr val="633547"/>
              </a:buClr>
              <a:buSzPts val="2400"/>
              <a:buFont typeface="Calibri"/>
              <a:buChar char="❏"/>
            </a:pPr>
            <a:r>
              <a:rPr b="0" i="0" lang="en-US" sz="2400" u="none" cap="none" strike="noStrike">
                <a:solidFill>
                  <a:srgbClr val="633547"/>
                </a:solidFill>
                <a:latin typeface="Calibri"/>
                <a:ea typeface="Calibri"/>
                <a:cs typeface="Calibri"/>
                <a:sym typeface="Calibri"/>
              </a:rPr>
              <a:t>Cross-cultural competence</a:t>
            </a:r>
            <a:endParaRPr b="0" i="0" sz="2400" u="none" cap="none" strike="noStrike">
              <a:solidFill>
                <a:srgbClr val="633547"/>
              </a:solidFill>
              <a:latin typeface="Calibri"/>
              <a:ea typeface="Calibri"/>
              <a:cs typeface="Calibri"/>
              <a:sym typeface="Calibri"/>
            </a:endParaRPr>
          </a:p>
          <a:p>
            <a:pPr indent="-381000" lvl="0" marL="971550" marR="0" rtl="0" algn="l">
              <a:lnSpc>
                <a:spcPct val="115000"/>
              </a:lnSpc>
              <a:spcBef>
                <a:spcPts val="0"/>
              </a:spcBef>
              <a:spcAft>
                <a:spcPts val="0"/>
              </a:spcAft>
              <a:buClr>
                <a:srgbClr val="633547"/>
              </a:buClr>
              <a:buSzPts val="2400"/>
              <a:buFont typeface="Calibri"/>
              <a:buChar char="❏"/>
            </a:pPr>
            <a:r>
              <a:rPr b="0" i="0" lang="en-US" sz="2400" u="none" cap="none" strike="noStrike">
                <a:solidFill>
                  <a:srgbClr val="633547"/>
                </a:solidFill>
                <a:latin typeface="Calibri"/>
                <a:ea typeface="Calibri"/>
                <a:cs typeface="Calibri"/>
                <a:sym typeface="Calibri"/>
              </a:rPr>
              <a:t>Resilience</a:t>
            </a:r>
            <a:endParaRPr b="0" i="0" sz="2400" u="none" cap="none" strike="noStrike">
              <a:solidFill>
                <a:srgbClr val="633547"/>
              </a:solidFill>
              <a:latin typeface="Calibri"/>
              <a:ea typeface="Calibri"/>
              <a:cs typeface="Calibri"/>
              <a:sym typeface="Calibri"/>
            </a:endParaRPr>
          </a:p>
          <a:p>
            <a:pPr indent="-381000" lvl="0" marL="971550" marR="0" rtl="0" algn="l">
              <a:lnSpc>
                <a:spcPct val="115000"/>
              </a:lnSpc>
              <a:spcBef>
                <a:spcPts val="0"/>
              </a:spcBef>
              <a:spcAft>
                <a:spcPts val="0"/>
              </a:spcAft>
              <a:buClr>
                <a:srgbClr val="633547"/>
              </a:buClr>
              <a:buSzPts val="2400"/>
              <a:buFont typeface="Calibri"/>
              <a:buChar char="❏"/>
            </a:pPr>
            <a:r>
              <a:rPr b="0" i="0" lang="en-US" sz="2400" u="none" cap="none" strike="noStrike">
                <a:solidFill>
                  <a:srgbClr val="633547"/>
                </a:solidFill>
                <a:latin typeface="Calibri"/>
                <a:ea typeface="Calibri"/>
                <a:cs typeface="Calibri"/>
                <a:sym typeface="Calibri"/>
              </a:rPr>
              <a:t>Systems navigation</a:t>
            </a:r>
            <a:endParaRPr b="0" i="0" sz="2400" u="none" cap="none" strike="noStrike">
              <a:solidFill>
                <a:srgbClr val="633547"/>
              </a:solidFill>
              <a:latin typeface="Calibri"/>
              <a:ea typeface="Calibri"/>
              <a:cs typeface="Calibri"/>
              <a:sym typeface="Calibri"/>
            </a:endParaRPr>
          </a:p>
          <a:p>
            <a:pPr indent="-381000" lvl="0" marL="971550" marR="0" rtl="0" algn="l">
              <a:lnSpc>
                <a:spcPct val="115000"/>
              </a:lnSpc>
              <a:spcBef>
                <a:spcPts val="0"/>
              </a:spcBef>
              <a:spcAft>
                <a:spcPts val="0"/>
              </a:spcAft>
              <a:buClr>
                <a:srgbClr val="633547"/>
              </a:buClr>
              <a:buSzPts val="2400"/>
              <a:buFont typeface="Calibri"/>
              <a:buChar char="❏"/>
            </a:pPr>
            <a:r>
              <a:rPr b="0" i="0" lang="en-US" sz="2400" u="none" cap="none" strike="noStrike">
                <a:solidFill>
                  <a:srgbClr val="633547"/>
                </a:solidFill>
                <a:latin typeface="Calibri"/>
                <a:ea typeface="Calibri"/>
                <a:cs typeface="Calibri"/>
                <a:sym typeface="Calibri"/>
              </a:rPr>
              <a:t>Multilingual ability</a:t>
            </a:r>
            <a:endParaRPr b="0" i="0" sz="2400" u="none" cap="none" strike="noStrike">
              <a:solidFill>
                <a:srgbClr val="633547"/>
              </a:solidFill>
              <a:latin typeface="Calibri"/>
              <a:ea typeface="Calibri"/>
              <a:cs typeface="Calibri"/>
              <a:sym typeface="Calibri"/>
            </a:endParaRPr>
          </a:p>
          <a:p>
            <a:pPr indent="-381000" lvl="0" marL="971550" marR="0" rtl="0" algn="l">
              <a:lnSpc>
                <a:spcPct val="115000"/>
              </a:lnSpc>
              <a:spcBef>
                <a:spcPts val="0"/>
              </a:spcBef>
              <a:spcAft>
                <a:spcPts val="0"/>
              </a:spcAft>
              <a:buClr>
                <a:srgbClr val="633547"/>
              </a:buClr>
              <a:buSzPts val="2400"/>
              <a:buFont typeface="Calibri"/>
              <a:buChar char="❏"/>
            </a:pPr>
            <a:r>
              <a:rPr b="0" i="0" lang="en-US" sz="2400" u="none" cap="none" strike="noStrike">
                <a:solidFill>
                  <a:srgbClr val="633547"/>
                </a:solidFill>
                <a:latin typeface="Calibri"/>
                <a:ea typeface="Calibri"/>
                <a:cs typeface="Calibri"/>
                <a:sym typeface="Calibri"/>
              </a:rPr>
              <a:t>Rapid learning capacity</a:t>
            </a:r>
            <a:endParaRPr b="0" i="0" sz="2400" u="none" cap="none" strike="noStrike">
              <a:solidFill>
                <a:srgbClr val="633547"/>
              </a:solidFill>
              <a:latin typeface="Calibri"/>
              <a:ea typeface="Calibri"/>
              <a:cs typeface="Calibri"/>
              <a:sym typeface="Calibri"/>
            </a:endParaRPr>
          </a:p>
          <a:p>
            <a:pPr indent="-228600" lvl="0" marL="228600" marR="0" rtl="0" algn="l">
              <a:lnSpc>
                <a:spcPct val="115000"/>
              </a:lnSpc>
              <a:spcBef>
                <a:spcPts val="0"/>
              </a:spcBef>
              <a:spcAft>
                <a:spcPts val="0"/>
              </a:spcAft>
              <a:buClr>
                <a:srgbClr val="000000"/>
              </a:buClr>
              <a:buSzPts val="2400"/>
              <a:buFont typeface="Arial"/>
              <a:buNone/>
            </a:pPr>
            <a:r>
              <a:rPr b="0" i="0" lang="en-US" sz="2400" u="none" cap="none" strike="noStrike">
                <a:solidFill>
                  <a:srgbClr val="633547"/>
                </a:solidFill>
                <a:latin typeface="Calibri"/>
                <a:ea typeface="Calibri"/>
                <a:cs typeface="Calibri"/>
                <a:sym typeface="Calibri"/>
              </a:rPr>
              <a:t>These are strategic assets in EU labour markets.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16"/>
          <p:cNvSpPr txBox="1"/>
          <p:nvPr>
            <p:ph idx="1" type="body"/>
          </p:nvPr>
        </p:nvSpPr>
        <p:spPr>
          <a:xfrm>
            <a:off x="277500" y="862650"/>
            <a:ext cx="6788400" cy="731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US">
                <a:solidFill>
                  <a:srgbClr val="E36C34"/>
                </a:solidFill>
              </a:rPr>
              <a:t>Overcoming “No Local Experience”</a:t>
            </a:r>
            <a:endParaRPr/>
          </a:p>
          <a:p>
            <a:pPr indent="0" lvl="0" marL="0" rtl="0" algn="l">
              <a:lnSpc>
                <a:spcPct val="90000"/>
              </a:lnSpc>
              <a:spcBef>
                <a:spcPts val="1000"/>
              </a:spcBef>
              <a:spcAft>
                <a:spcPts val="0"/>
              </a:spcAft>
              <a:buClr>
                <a:srgbClr val="C9636E"/>
              </a:buClr>
              <a:buSzPts val="3600"/>
              <a:buNone/>
            </a:pPr>
            <a:r>
              <a:t/>
            </a:r>
            <a:endParaRPr/>
          </a:p>
        </p:txBody>
      </p:sp>
      <p:sp>
        <p:nvSpPr>
          <p:cNvPr id="638" name="Google Shape;638;p16"/>
          <p:cNvSpPr txBox="1"/>
          <p:nvPr>
            <p:ph idx="3" type="body"/>
          </p:nvPr>
        </p:nvSpPr>
        <p:spPr>
          <a:xfrm>
            <a:off x="607550" y="2016624"/>
            <a:ext cx="5881800" cy="44868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rPr b="1" lang="en-US">
                <a:solidFill>
                  <a:srgbClr val="633547"/>
                </a:solidFill>
              </a:rPr>
              <a:t>Reframe:</a:t>
            </a:r>
            <a:endParaRPr b="1">
              <a:solidFill>
                <a:srgbClr val="633547"/>
              </a:solidFill>
            </a:endParaRPr>
          </a:p>
          <a:p>
            <a:pPr indent="-228600" lvl="0" marL="228600" rtl="0" algn="l">
              <a:lnSpc>
                <a:spcPct val="103333"/>
              </a:lnSpc>
              <a:spcBef>
                <a:spcPts val="0"/>
              </a:spcBef>
              <a:spcAft>
                <a:spcPts val="0"/>
              </a:spcAft>
              <a:buClr>
                <a:srgbClr val="633547"/>
              </a:buClr>
              <a:buSzPts val="2400"/>
              <a:buNone/>
            </a:pPr>
            <a:r>
              <a:t/>
            </a:r>
            <a:endParaRPr>
              <a:solidFill>
                <a:srgbClr val="633547"/>
              </a:solidFill>
            </a:endParaRPr>
          </a:p>
          <a:p>
            <a:pPr indent="-228600" lvl="0" marL="228600" rtl="0" algn="l">
              <a:lnSpc>
                <a:spcPct val="103333"/>
              </a:lnSpc>
              <a:spcBef>
                <a:spcPts val="0"/>
              </a:spcBef>
              <a:spcAft>
                <a:spcPts val="0"/>
              </a:spcAft>
              <a:buClr>
                <a:srgbClr val="633547"/>
              </a:buClr>
              <a:buSzPts val="2400"/>
              <a:buNone/>
            </a:pPr>
            <a:r>
              <a:rPr lang="en-US">
                <a:solidFill>
                  <a:srgbClr val="633547"/>
                </a:solidFill>
              </a:rPr>
              <a:t>International experience =</a:t>
            </a:r>
            <a:endParaRPr>
              <a:solidFill>
                <a:srgbClr val="633547"/>
              </a:solidFill>
            </a:endParaRPr>
          </a:p>
          <a:p>
            <a:pPr indent="0" lvl="0" marL="457200" rtl="0" algn="l">
              <a:lnSpc>
                <a:spcPct val="103333"/>
              </a:lnSpc>
              <a:spcBef>
                <a:spcPts val="0"/>
              </a:spcBef>
              <a:spcAft>
                <a:spcPts val="0"/>
              </a:spcAft>
              <a:buSzPts val="2400"/>
              <a:buNone/>
            </a:pPr>
            <a:r>
              <a:t/>
            </a:r>
            <a:endParaRPr>
              <a:solidFill>
                <a:srgbClr val="633547"/>
              </a:solidFill>
            </a:endParaRPr>
          </a:p>
          <a:p>
            <a:pPr indent="-381000" lvl="0" marL="457200" rtl="0" algn="l">
              <a:lnSpc>
                <a:spcPct val="103333"/>
              </a:lnSpc>
              <a:spcBef>
                <a:spcPts val="0"/>
              </a:spcBef>
              <a:spcAft>
                <a:spcPts val="0"/>
              </a:spcAft>
              <a:buClr>
                <a:srgbClr val="633547"/>
              </a:buClr>
              <a:buSzPts val="2400"/>
              <a:buChar char="➢"/>
            </a:pPr>
            <a:r>
              <a:rPr lang="en-US">
                <a:solidFill>
                  <a:srgbClr val="633547"/>
                </a:solidFill>
              </a:rPr>
              <a:t>Broader regulatory understanding</a:t>
            </a:r>
            <a:endParaRPr>
              <a:solidFill>
                <a:srgbClr val="633547"/>
              </a:solidFill>
            </a:endParaRPr>
          </a:p>
          <a:p>
            <a:pPr indent="-381000" lvl="0" marL="457200" rtl="0" algn="l">
              <a:lnSpc>
                <a:spcPct val="103333"/>
              </a:lnSpc>
              <a:spcBef>
                <a:spcPts val="0"/>
              </a:spcBef>
              <a:spcAft>
                <a:spcPts val="0"/>
              </a:spcAft>
              <a:buClr>
                <a:srgbClr val="633547"/>
              </a:buClr>
              <a:buSzPts val="2400"/>
              <a:buChar char="➢"/>
            </a:pPr>
            <a:r>
              <a:rPr lang="en-US">
                <a:solidFill>
                  <a:srgbClr val="633547"/>
                </a:solidFill>
              </a:rPr>
              <a:t>Multi-system comparison</a:t>
            </a:r>
            <a:endParaRPr>
              <a:solidFill>
                <a:srgbClr val="633547"/>
              </a:solidFill>
            </a:endParaRPr>
          </a:p>
          <a:p>
            <a:pPr indent="-381000" lvl="0" marL="457200" rtl="0" algn="l">
              <a:lnSpc>
                <a:spcPct val="103333"/>
              </a:lnSpc>
              <a:spcBef>
                <a:spcPts val="0"/>
              </a:spcBef>
              <a:spcAft>
                <a:spcPts val="0"/>
              </a:spcAft>
              <a:buClr>
                <a:srgbClr val="633547"/>
              </a:buClr>
              <a:buSzPts val="2400"/>
              <a:buChar char="➢"/>
            </a:pPr>
            <a:r>
              <a:rPr lang="en-US">
                <a:solidFill>
                  <a:srgbClr val="633547"/>
                </a:solidFill>
              </a:rPr>
              <a:t>Global professional perspective</a:t>
            </a:r>
            <a:endParaRPr>
              <a:solidFill>
                <a:srgbClr val="633547"/>
              </a:solidFill>
            </a:endParaRPr>
          </a:p>
          <a:p>
            <a:pPr indent="-381000" lvl="0" marL="457200" rtl="0" algn="l">
              <a:lnSpc>
                <a:spcPct val="103333"/>
              </a:lnSpc>
              <a:spcBef>
                <a:spcPts val="0"/>
              </a:spcBef>
              <a:spcAft>
                <a:spcPts val="0"/>
              </a:spcAft>
              <a:buClr>
                <a:srgbClr val="633547"/>
              </a:buClr>
              <a:buSzPts val="2400"/>
              <a:buChar char="➢"/>
            </a:pPr>
            <a:r>
              <a:rPr lang="en-US">
                <a:solidFill>
                  <a:srgbClr val="633547"/>
                </a:solidFill>
              </a:rPr>
              <a:t>Cultural intelligence</a:t>
            </a:r>
            <a:endParaRPr>
              <a:solidFill>
                <a:srgbClr val="633547"/>
              </a:solidFill>
            </a:endParaRPr>
          </a:p>
          <a:p>
            <a:pPr indent="-228600" lvl="0" marL="228600" rtl="0" algn="l">
              <a:lnSpc>
                <a:spcPct val="103333"/>
              </a:lnSpc>
              <a:spcBef>
                <a:spcPts val="0"/>
              </a:spcBef>
              <a:spcAft>
                <a:spcPts val="0"/>
              </a:spcAft>
              <a:buClr>
                <a:srgbClr val="633547"/>
              </a:buClr>
              <a:buSzPts val="2400"/>
              <a:buNone/>
            </a:pPr>
            <a:r>
              <a:t/>
            </a:r>
            <a:endParaRPr>
              <a:solidFill>
                <a:srgbClr val="633547"/>
              </a:solidFill>
            </a:endParaRPr>
          </a:p>
          <a:p>
            <a:pPr indent="0" lvl="0" marL="0" rtl="0" algn="l">
              <a:lnSpc>
                <a:spcPct val="103333"/>
              </a:lnSpc>
              <a:spcBef>
                <a:spcPts val="0"/>
              </a:spcBef>
              <a:spcAft>
                <a:spcPts val="0"/>
              </a:spcAft>
              <a:buClr>
                <a:srgbClr val="633547"/>
              </a:buClr>
              <a:buSzPts val="2400"/>
              <a:buNone/>
            </a:pPr>
            <a:r>
              <a:rPr lang="en-US">
                <a:solidFill>
                  <a:srgbClr val="633547"/>
                </a:solidFill>
              </a:rPr>
              <a:t>Employers value diversity in innovation-driven sectors. to type</a:t>
            </a:r>
            <a:endParaRPr/>
          </a:p>
          <a:p>
            <a:pPr indent="-228600" lvl="0" marL="228600" rtl="0" algn="l">
              <a:lnSpc>
                <a:spcPct val="103333"/>
              </a:lnSpc>
              <a:spcBef>
                <a:spcPts val="0"/>
              </a:spcBef>
              <a:spcAft>
                <a:spcPts val="0"/>
              </a:spcAft>
              <a:buClr>
                <a:srgbClr val="0B3A5B"/>
              </a:buClr>
              <a:buSzPts val="2400"/>
              <a:buNone/>
            </a:pPr>
            <a:r>
              <a:t/>
            </a:r>
            <a:endParaRPr/>
          </a:p>
        </p:txBody>
      </p:sp>
      <p:pic>
        <p:nvPicPr>
          <p:cNvPr id="639" name="Google Shape;639;p16"/>
          <p:cNvPicPr preferRelativeResize="0"/>
          <p:nvPr>
            <p:ph idx="2" type="pic"/>
          </p:nvPr>
        </p:nvPicPr>
        <p:blipFill rotWithShape="1">
          <a:blip r:embed="rId3">
            <a:alphaModFix/>
          </a:blip>
          <a:srcRect b="0" l="7719" r="7719" t="0"/>
          <a:stretch/>
        </p:blipFill>
        <p:spPr>
          <a:xfrm>
            <a:off x="7735037" y="1373925"/>
            <a:ext cx="2444127" cy="4336988"/>
          </a:xfrm>
          <a:prstGeom prst="rect">
            <a:avLst/>
          </a:prstGeom>
          <a:solidFill>
            <a:srgbClr val="D8D8D8"/>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id="645" name="Google Shape;645;g386a5ab97a1_0_366"/>
          <p:cNvPicPr preferRelativeResize="0"/>
          <p:nvPr>
            <p:ph idx="2" type="pic"/>
          </p:nvPr>
        </p:nvPicPr>
        <p:blipFill rotWithShape="1">
          <a:blip r:embed="rId3">
            <a:alphaModFix/>
          </a:blip>
          <a:srcRect b="4" l="0" r="0" t="4"/>
          <a:stretch/>
        </p:blipFill>
        <p:spPr>
          <a:xfrm flipH="1">
            <a:off x="238773" y="2626822"/>
            <a:ext cx="7708194" cy="3396829"/>
          </a:xfrm>
          <a:prstGeom prst="rect">
            <a:avLst/>
          </a:prstGeom>
          <a:solidFill>
            <a:srgbClr val="BFBFBF"/>
          </a:solidFill>
          <a:ln>
            <a:noFill/>
          </a:ln>
        </p:spPr>
      </p:pic>
      <p:sp>
        <p:nvSpPr>
          <p:cNvPr id="646" name="Google Shape;646;g386a5ab97a1_0_366"/>
          <p:cNvSpPr txBox="1"/>
          <p:nvPr>
            <p:ph idx="1" type="body"/>
          </p:nvPr>
        </p:nvSpPr>
        <p:spPr>
          <a:xfrm>
            <a:off x="7764874" y="730800"/>
            <a:ext cx="20670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08</a:t>
            </a:r>
            <a:endParaRPr/>
          </a:p>
        </p:txBody>
      </p:sp>
      <p:sp>
        <p:nvSpPr>
          <p:cNvPr id="647" name="Google Shape;647;g386a5ab97a1_0_366"/>
          <p:cNvSpPr/>
          <p:nvPr/>
        </p:nvSpPr>
        <p:spPr>
          <a:xfrm>
            <a:off x="5657750" y="3429000"/>
            <a:ext cx="3773400" cy="837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rPr b="0" i="0" lang="en-US" sz="529" u="none" cap="none" strike="noStrike">
                <a:solidFill>
                  <a:schemeClr val="lt1"/>
                </a:solidFill>
                <a:latin typeface="Montserrat"/>
                <a:ea typeface="Montserrat"/>
                <a:cs typeface="Montserrat"/>
                <a:sym typeface="Montserrat"/>
              </a:rPr>
              <a:t>Translating Experience into Employer Language</a:t>
            </a:r>
            <a:endParaRPr b="0" i="0" sz="529" u="none" cap="none" strike="noStrike">
              <a:solidFill>
                <a:schemeClr val="lt1"/>
              </a:solidFill>
              <a:latin typeface="Montserrat"/>
              <a:ea typeface="Montserrat"/>
              <a:cs typeface="Montserrat"/>
              <a:sym typeface="Montserrat"/>
            </a:endParaRPr>
          </a:p>
        </p:txBody>
      </p:sp>
      <p:sp>
        <p:nvSpPr>
          <p:cNvPr id="648" name="Google Shape;648;g386a5ab97a1_0_366"/>
          <p:cNvSpPr txBox="1"/>
          <p:nvPr/>
        </p:nvSpPr>
        <p:spPr>
          <a:xfrm>
            <a:off x="5875700" y="3492900"/>
            <a:ext cx="432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Action Planning</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g386a5ab97a1_0_435"/>
          <p:cNvSpPr txBox="1"/>
          <p:nvPr>
            <p:ph idx="1" type="body"/>
          </p:nvPr>
        </p:nvSpPr>
        <p:spPr>
          <a:xfrm>
            <a:off x="4912293" y="846903"/>
            <a:ext cx="6562800" cy="339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2400"/>
              <a:buNone/>
            </a:pPr>
            <a:r>
              <a:rPr lang="en-US"/>
              <a:t>Complete:</a:t>
            </a:r>
            <a:endParaRPr/>
          </a:p>
          <a:p>
            <a:pPr indent="0" lvl="0" marL="0" rtl="0" algn="l">
              <a:lnSpc>
                <a:spcPct val="100000"/>
              </a:lnSpc>
              <a:spcBef>
                <a:spcPts val="1200"/>
              </a:spcBef>
              <a:spcAft>
                <a:spcPts val="0"/>
              </a:spcAft>
              <a:buClr>
                <a:srgbClr val="E36C34"/>
              </a:buClr>
              <a:buSzPts val="2400"/>
              <a:buNone/>
            </a:pPr>
            <a:r>
              <a:t/>
            </a:r>
            <a:endParaRPr/>
          </a:p>
        </p:txBody>
      </p:sp>
      <p:sp>
        <p:nvSpPr>
          <p:cNvPr id="654" name="Google Shape;654;g386a5ab97a1_0_435"/>
          <p:cNvSpPr txBox="1"/>
          <p:nvPr>
            <p:ph idx="2" type="body"/>
          </p:nvPr>
        </p:nvSpPr>
        <p:spPr>
          <a:xfrm>
            <a:off x="4779097" y="1362496"/>
            <a:ext cx="6553200" cy="99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200"/>
              <a:buNone/>
            </a:pPr>
            <a:r>
              <a:rPr lang="en-US"/>
              <a:t>•	My strongest digital competency:</a:t>
            </a:r>
            <a:endParaRPr/>
          </a:p>
          <a:p>
            <a:pPr indent="0" lvl="0" marL="0" rtl="0" algn="l">
              <a:lnSpc>
                <a:spcPct val="100000"/>
              </a:lnSpc>
              <a:spcBef>
                <a:spcPts val="0"/>
              </a:spcBef>
              <a:spcAft>
                <a:spcPts val="0"/>
              </a:spcAft>
              <a:buSzPts val="2200"/>
              <a:buNone/>
            </a:pPr>
            <a:r>
              <a:rPr lang="en-US"/>
              <a:t>•	My strongest green-related competency:</a:t>
            </a:r>
            <a:endParaRPr/>
          </a:p>
          <a:p>
            <a:pPr indent="0" lvl="0" marL="0" rtl="0" algn="l">
              <a:lnSpc>
                <a:spcPct val="100000"/>
              </a:lnSpc>
              <a:spcBef>
                <a:spcPts val="0"/>
              </a:spcBef>
              <a:spcAft>
                <a:spcPts val="0"/>
              </a:spcAft>
              <a:buSzPts val="2200"/>
              <a:buNone/>
            </a:pPr>
            <a:r>
              <a:rPr lang="en-US"/>
              <a:t>•	A sector aligned with my expertise:</a:t>
            </a:r>
            <a:endParaRPr/>
          </a:p>
          <a:p>
            <a:pPr indent="0" lvl="0" marL="0" rtl="0" algn="l">
              <a:lnSpc>
                <a:spcPct val="100000"/>
              </a:lnSpc>
              <a:spcBef>
                <a:spcPts val="0"/>
              </a:spcBef>
              <a:spcAft>
                <a:spcPts val="0"/>
              </a:spcAft>
              <a:buSzPts val="2200"/>
              <a:buNone/>
            </a:pPr>
            <a:r>
              <a:rPr lang="en-US"/>
              <a:t>•	One role I could realistically target:</a:t>
            </a:r>
            <a:endParaRPr/>
          </a:p>
          <a:p>
            <a:pPr indent="0" lvl="0" marL="0" rtl="0" algn="l">
              <a:lnSpc>
                <a:spcPct val="100000"/>
              </a:lnSpc>
              <a:spcBef>
                <a:spcPts val="0"/>
              </a:spcBef>
              <a:spcAft>
                <a:spcPts val="0"/>
              </a:spcAft>
              <a:buSzPts val="2200"/>
              <a:buNone/>
            </a:pPr>
            <a:r>
              <a:rPr lang="en-US"/>
              <a:t>•	One skill gap I need to address:</a:t>
            </a:r>
            <a:endParaRPr/>
          </a:p>
          <a:p>
            <a:pPr indent="0" lvl="0" marL="0" rtl="0" algn="l">
              <a:lnSpc>
                <a:spcPct val="100000"/>
              </a:lnSpc>
              <a:spcBef>
                <a:spcPts val="0"/>
              </a:spcBef>
              <a:spcAft>
                <a:spcPts val="0"/>
              </a:spcAft>
              <a:buSzPts val="2200"/>
              <a:buNone/>
            </a:pPr>
            <a:r>
              <a:t/>
            </a:r>
            <a:endParaRPr/>
          </a:p>
          <a:p>
            <a:pPr indent="0" lvl="0" marL="0" rtl="0" algn="l">
              <a:lnSpc>
                <a:spcPct val="100000"/>
              </a:lnSpc>
              <a:spcBef>
                <a:spcPts val="0"/>
              </a:spcBef>
              <a:spcAft>
                <a:spcPts val="0"/>
              </a:spcAft>
              <a:buClr>
                <a:srgbClr val="633547"/>
              </a:buClr>
              <a:buSzPts val="2200"/>
              <a:buNone/>
            </a:pPr>
            <a:r>
              <a:t/>
            </a:r>
            <a:endParaRPr/>
          </a:p>
          <a:p>
            <a:pPr indent="0" lvl="0" marL="0" rtl="0" algn="l">
              <a:lnSpc>
                <a:spcPct val="100000"/>
              </a:lnSpc>
              <a:spcBef>
                <a:spcPts val="0"/>
              </a:spcBef>
              <a:spcAft>
                <a:spcPts val="0"/>
              </a:spcAft>
              <a:buClr>
                <a:srgbClr val="633547"/>
              </a:buClr>
              <a:buSzPts val="2200"/>
              <a:buNone/>
            </a:pPr>
            <a:r>
              <a:t/>
            </a:r>
            <a:endParaRPr/>
          </a:p>
        </p:txBody>
      </p:sp>
      <p:sp>
        <p:nvSpPr>
          <p:cNvPr id="655" name="Google Shape;655;g386a5ab97a1_0_435"/>
          <p:cNvSpPr txBox="1"/>
          <p:nvPr>
            <p:ph idx="6" type="body"/>
          </p:nvPr>
        </p:nvSpPr>
        <p:spPr>
          <a:xfrm>
            <a:off x="4912290" y="3496933"/>
            <a:ext cx="6562800" cy="339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2400"/>
              <a:buNone/>
            </a:pPr>
            <a:r>
              <a:rPr lang="en-US"/>
              <a:t>30-Day Professional Activation Plan</a:t>
            </a:r>
            <a:endParaRPr/>
          </a:p>
          <a:p>
            <a:pPr indent="0" lvl="0" marL="0" rtl="0" algn="l">
              <a:lnSpc>
                <a:spcPct val="100000"/>
              </a:lnSpc>
              <a:spcBef>
                <a:spcPts val="1200"/>
              </a:spcBef>
              <a:spcAft>
                <a:spcPts val="0"/>
              </a:spcAft>
              <a:buClr>
                <a:srgbClr val="E36C34"/>
              </a:buClr>
              <a:buSzPts val="2400"/>
              <a:buNone/>
            </a:pPr>
            <a:r>
              <a:t/>
            </a:r>
            <a:endParaRPr/>
          </a:p>
          <a:p>
            <a:pPr indent="0" lvl="0" marL="0" rtl="0" algn="l">
              <a:lnSpc>
                <a:spcPct val="100000"/>
              </a:lnSpc>
              <a:spcBef>
                <a:spcPts val="0"/>
              </a:spcBef>
              <a:spcAft>
                <a:spcPts val="0"/>
              </a:spcAft>
              <a:buClr>
                <a:srgbClr val="E36C34"/>
              </a:buClr>
              <a:buSzPts val="2400"/>
              <a:buNone/>
            </a:pPr>
            <a:r>
              <a:t/>
            </a:r>
            <a:endParaRPr/>
          </a:p>
        </p:txBody>
      </p:sp>
      <p:sp>
        <p:nvSpPr>
          <p:cNvPr id="656" name="Google Shape;656;g386a5ab97a1_0_435"/>
          <p:cNvSpPr txBox="1"/>
          <p:nvPr>
            <p:ph idx="7" type="body"/>
          </p:nvPr>
        </p:nvSpPr>
        <p:spPr>
          <a:xfrm>
            <a:off x="4917104" y="4029496"/>
            <a:ext cx="6553200" cy="99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200"/>
              <a:buNone/>
            </a:pPr>
            <a:r>
              <a:rPr lang="en-US"/>
              <a:t>Within 30 days I will:</a:t>
            </a:r>
            <a:endParaRPr/>
          </a:p>
          <a:p>
            <a:pPr indent="-368300" lvl="0" marL="457200" rtl="0" algn="l">
              <a:lnSpc>
                <a:spcPct val="100000"/>
              </a:lnSpc>
              <a:spcBef>
                <a:spcPts val="0"/>
              </a:spcBef>
              <a:spcAft>
                <a:spcPts val="0"/>
              </a:spcAft>
              <a:buSzPts val="2200"/>
              <a:buChar char="●"/>
            </a:pPr>
            <a:r>
              <a:rPr lang="en-US"/>
              <a:t>Research 5 relevant job descriptions.</a:t>
            </a:r>
            <a:endParaRPr/>
          </a:p>
          <a:p>
            <a:pPr indent="-368300" lvl="0" marL="457200" rtl="0" algn="l">
              <a:lnSpc>
                <a:spcPct val="100000"/>
              </a:lnSpc>
              <a:spcBef>
                <a:spcPts val="0"/>
              </a:spcBef>
              <a:spcAft>
                <a:spcPts val="0"/>
              </a:spcAft>
              <a:buSzPts val="2200"/>
              <a:buChar char="●"/>
            </a:pPr>
            <a:r>
              <a:rPr lang="en-US"/>
              <a:t>Update my CV using competency language.</a:t>
            </a:r>
            <a:endParaRPr/>
          </a:p>
          <a:p>
            <a:pPr indent="-368300" lvl="0" marL="457200" rtl="0" algn="l">
              <a:lnSpc>
                <a:spcPct val="100000"/>
              </a:lnSpc>
              <a:spcBef>
                <a:spcPts val="0"/>
              </a:spcBef>
              <a:spcAft>
                <a:spcPts val="0"/>
              </a:spcAft>
              <a:buSzPts val="2200"/>
              <a:buChar char="●"/>
            </a:pPr>
            <a:r>
              <a:rPr lang="en-US"/>
              <a:t>Identify one targeted micro-credential.</a:t>
            </a:r>
            <a:endParaRPr/>
          </a:p>
          <a:p>
            <a:pPr indent="-368300" lvl="0" marL="457200" rtl="0" algn="l">
              <a:lnSpc>
                <a:spcPct val="100000"/>
              </a:lnSpc>
              <a:spcBef>
                <a:spcPts val="0"/>
              </a:spcBef>
              <a:spcAft>
                <a:spcPts val="0"/>
              </a:spcAft>
              <a:buSzPts val="2200"/>
              <a:buChar char="●"/>
            </a:pPr>
            <a:r>
              <a:rPr lang="en-US"/>
              <a:t>Connect with 2 professionals in my sector.</a:t>
            </a:r>
            <a:endParaRPr/>
          </a:p>
          <a:p>
            <a:pPr indent="-368300" lvl="0" marL="457200" rtl="0" algn="l">
              <a:lnSpc>
                <a:spcPct val="100000"/>
              </a:lnSpc>
              <a:spcBef>
                <a:spcPts val="0"/>
              </a:spcBef>
              <a:spcAft>
                <a:spcPts val="0"/>
              </a:spcAft>
              <a:buSzPts val="2200"/>
              <a:buChar char="●"/>
            </a:pPr>
            <a:r>
              <a:rPr lang="en-US"/>
              <a:t>Register on at least one EU job mobility platform.</a:t>
            </a:r>
            <a:endParaRPr/>
          </a:p>
        </p:txBody>
      </p:sp>
      <p:sp>
        <p:nvSpPr>
          <p:cNvPr id="657" name="Google Shape;657;g386a5ab97a1_0_435"/>
          <p:cNvSpPr/>
          <p:nvPr/>
        </p:nvSpPr>
        <p:spPr>
          <a:xfrm>
            <a:off x="3880331" y="3371039"/>
            <a:ext cx="7452000" cy="30900"/>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658" name="Google Shape;658;g386a5ab97a1_0_435"/>
          <p:cNvSpPr/>
          <p:nvPr/>
        </p:nvSpPr>
        <p:spPr>
          <a:xfrm>
            <a:off x="3880331" y="6258321"/>
            <a:ext cx="7452000" cy="30900"/>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pic>
        <p:nvPicPr>
          <p:cNvPr id="659" name="Google Shape;659;g386a5ab97a1_0_435"/>
          <p:cNvPicPr preferRelativeResize="0"/>
          <p:nvPr>
            <p:ph idx="8" type="pic"/>
          </p:nvPr>
        </p:nvPicPr>
        <p:blipFill rotWithShape="1">
          <a:blip r:embed="rId3">
            <a:alphaModFix/>
          </a:blip>
          <a:srcRect b="0" l="11011" r="11011" t="0"/>
          <a:stretch/>
        </p:blipFill>
        <p:spPr>
          <a:xfrm>
            <a:off x="-48344" y="0"/>
            <a:ext cx="3570475" cy="6858000"/>
          </a:xfrm>
          <a:prstGeom prst="rect">
            <a:avLst/>
          </a:prstGeom>
          <a:solidFill>
            <a:srgbClr val="D8D8D8"/>
          </a:solidFill>
          <a:ln>
            <a:noFill/>
          </a:ln>
        </p:spPr>
      </p:pic>
      <p:sp>
        <p:nvSpPr>
          <p:cNvPr id="660" name="Google Shape;660;g386a5ab97a1_0_435"/>
          <p:cNvSpPr txBox="1"/>
          <p:nvPr/>
        </p:nvSpPr>
        <p:spPr>
          <a:xfrm>
            <a:off x="133550" y="1850000"/>
            <a:ext cx="3388500" cy="1182000"/>
          </a:xfrm>
          <a:prstGeom prst="rect">
            <a:avLst/>
          </a:prstGeom>
          <a:solidFill>
            <a:schemeClr val="dk2"/>
          </a:solid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Strategic Self-Assessment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386a5ab97a1_0_374"/>
          <p:cNvSpPr txBox="1"/>
          <p:nvPr>
            <p:ph idx="1" type="body"/>
          </p:nvPr>
        </p:nvSpPr>
        <p:spPr>
          <a:xfrm>
            <a:off x="4912293" y="846903"/>
            <a:ext cx="6562800" cy="33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36C34"/>
              </a:buClr>
              <a:buSzPts val="2400"/>
              <a:buNone/>
            </a:pPr>
            <a:r>
              <a:rPr lang="en-US"/>
              <a:t>Complete:</a:t>
            </a:r>
            <a:endParaRPr/>
          </a:p>
        </p:txBody>
      </p:sp>
      <p:sp>
        <p:nvSpPr>
          <p:cNvPr id="666" name="Google Shape;666;g386a5ab97a1_0_374"/>
          <p:cNvSpPr txBox="1"/>
          <p:nvPr>
            <p:ph idx="2" type="body"/>
          </p:nvPr>
        </p:nvSpPr>
        <p:spPr>
          <a:xfrm>
            <a:off x="4779097" y="1362496"/>
            <a:ext cx="6553200" cy="99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  My strongest digital competency:</a:t>
            </a:r>
            <a:endParaRPr/>
          </a:p>
          <a:p>
            <a:pPr indent="0" lvl="0" marL="0" rtl="0" algn="l">
              <a:lnSpc>
                <a:spcPct val="100000"/>
              </a:lnSpc>
              <a:spcBef>
                <a:spcPts val="0"/>
              </a:spcBef>
              <a:spcAft>
                <a:spcPts val="0"/>
              </a:spcAft>
              <a:buClr>
                <a:srgbClr val="633547"/>
              </a:buClr>
              <a:buSzPts val="2200"/>
              <a:buNone/>
            </a:pPr>
            <a:r>
              <a:rPr lang="en-US"/>
              <a:t>•  My strongest green-related competency:</a:t>
            </a:r>
            <a:endParaRPr/>
          </a:p>
          <a:p>
            <a:pPr indent="0" lvl="0" marL="0" rtl="0" algn="l">
              <a:lnSpc>
                <a:spcPct val="100000"/>
              </a:lnSpc>
              <a:spcBef>
                <a:spcPts val="0"/>
              </a:spcBef>
              <a:spcAft>
                <a:spcPts val="0"/>
              </a:spcAft>
              <a:buClr>
                <a:srgbClr val="633547"/>
              </a:buClr>
              <a:buSzPts val="2200"/>
              <a:buNone/>
            </a:pPr>
            <a:r>
              <a:rPr lang="en-US"/>
              <a:t>•  A sector aligned with my expertise:</a:t>
            </a:r>
            <a:endParaRPr/>
          </a:p>
          <a:p>
            <a:pPr indent="0" lvl="0" marL="0" rtl="0" algn="l">
              <a:lnSpc>
                <a:spcPct val="100000"/>
              </a:lnSpc>
              <a:spcBef>
                <a:spcPts val="0"/>
              </a:spcBef>
              <a:spcAft>
                <a:spcPts val="0"/>
              </a:spcAft>
              <a:buClr>
                <a:srgbClr val="633547"/>
              </a:buClr>
              <a:buSzPts val="2200"/>
              <a:buNone/>
            </a:pPr>
            <a:r>
              <a:rPr lang="en-US"/>
              <a:t>•  One role I could realistically target:</a:t>
            </a:r>
            <a:endParaRPr/>
          </a:p>
          <a:p>
            <a:pPr indent="0" lvl="0" marL="0" rtl="0" algn="l">
              <a:lnSpc>
                <a:spcPct val="100000"/>
              </a:lnSpc>
              <a:spcBef>
                <a:spcPts val="0"/>
              </a:spcBef>
              <a:spcAft>
                <a:spcPts val="0"/>
              </a:spcAft>
              <a:buClr>
                <a:srgbClr val="633547"/>
              </a:buClr>
              <a:buSzPts val="2200"/>
              <a:buNone/>
            </a:pPr>
            <a:r>
              <a:rPr lang="en-US"/>
              <a:t>•  One skill gap I need to address:</a:t>
            </a:r>
            <a:endParaRPr/>
          </a:p>
          <a:p>
            <a:pPr indent="0" lvl="0" marL="0" rtl="0" algn="l">
              <a:lnSpc>
                <a:spcPct val="100000"/>
              </a:lnSpc>
              <a:spcBef>
                <a:spcPts val="0"/>
              </a:spcBef>
              <a:spcAft>
                <a:spcPts val="0"/>
              </a:spcAft>
              <a:buClr>
                <a:srgbClr val="633547"/>
              </a:buClr>
              <a:buSzPts val="2200"/>
              <a:buNone/>
            </a:pPr>
            <a:r>
              <a:t/>
            </a:r>
            <a:endParaRPr/>
          </a:p>
          <a:p>
            <a:pPr indent="0" lvl="0" marL="0" rtl="0" algn="l">
              <a:lnSpc>
                <a:spcPct val="100000"/>
              </a:lnSpc>
              <a:spcBef>
                <a:spcPts val="0"/>
              </a:spcBef>
              <a:spcAft>
                <a:spcPts val="0"/>
              </a:spcAft>
              <a:buClr>
                <a:srgbClr val="633547"/>
              </a:buClr>
              <a:buSzPts val="2200"/>
              <a:buNone/>
            </a:pPr>
            <a:r>
              <a:t/>
            </a:r>
            <a:endParaRPr/>
          </a:p>
        </p:txBody>
      </p:sp>
      <p:sp>
        <p:nvSpPr>
          <p:cNvPr id="667" name="Google Shape;667;g386a5ab97a1_0_374"/>
          <p:cNvSpPr txBox="1"/>
          <p:nvPr>
            <p:ph idx="6" type="body"/>
          </p:nvPr>
        </p:nvSpPr>
        <p:spPr>
          <a:xfrm>
            <a:off x="4912290" y="3496933"/>
            <a:ext cx="6562800" cy="33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36C34"/>
              </a:buClr>
              <a:buSzPts val="2400"/>
              <a:buNone/>
            </a:pPr>
            <a:r>
              <a:rPr lang="en-US"/>
              <a:t>30-Day Professional Activation Plan</a:t>
            </a:r>
            <a:endParaRPr/>
          </a:p>
          <a:p>
            <a:pPr indent="0" lvl="0" marL="0" rtl="0" algn="l">
              <a:lnSpc>
                <a:spcPct val="100000"/>
              </a:lnSpc>
              <a:spcBef>
                <a:spcPts val="0"/>
              </a:spcBef>
              <a:spcAft>
                <a:spcPts val="0"/>
              </a:spcAft>
              <a:buClr>
                <a:srgbClr val="E36C34"/>
              </a:buClr>
              <a:buSzPts val="2400"/>
              <a:buNone/>
            </a:pPr>
            <a:r>
              <a:t/>
            </a:r>
            <a:endParaRPr/>
          </a:p>
        </p:txBody>
      </p:sp>
      <p:sp>
        <p:nvSpPr>
          <p:cNvPr id="668" name="Google Shape;668;g386a5ab97a1_0_374"/>
          <p:cNvSpPr txBox="1"/>
          <p:nvPr>
            <p:ph idx="7" type="body"/>
          </p:nvPr>
        </p:nvSpPr>
        <p:spPr>
          <a:xfrm>
            <a:off x="4917075" y="4029505"/>
            <a:ext cx="6553200" cy="221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Within 30 days I will:</a:t>
            </a:r>
            <a:endParaRPr/>
          </a:p>
          <a:p>
            <a:pPr indent="0" lvl="0" marL="0" rtl="0" algn="l">
              <a:lnSpc>
                <a:spcPct val="100000"/>
              </a:lnSpc>
              <a:spcBef>
                <a:spcPts val="0"/>
              </a:spcBef>
              <a:spcAft>
                <a:spcPts val="0"/>
              </a:spcAft>
              <a:buClr>
                <a:srgbClr val="633547"/>
              </a:buClr>
              <a:buSzPts val="2200"/>
              <a:buNone/>
            </a:pPr>
            <a:r>
              <a:rPr lang="en-US"/>
              <a:t> •	Research 5 relevant job descriptions.</a:t>
            </a:r>
            <a:endParaRPr/>
          </a:p>
          <a:p>
            <a:pPr indent="0" lvl="0" marL="0" rtl="0" algn="l">
              <a:lnSpc>
                <a:spcPct val="100000"/>
              </a:lnSpc>
              <a:spcBef>
                <a:spcPts val="0"/>
              </a:spcBef>
              <a:spcAft>
                <a:spcPts val="0"/>
              </a:spcAft>
              <a:buClr>
                <a:srgbClr val="633547"/>
              </a:buClr>
              <a:buSzPts val="2200"/>
              <a:buNone/>
            </a:pPr>
            <a:r>
              <a:rPr lang="en-US"/>
              <a:t>•	Update my CV using competency language.</a:t>
            </a:r>
            <a:endParaRPr/>
          </a:p>
          <a:p>
            <a:pPr indent="0" lvl="0" marL="0" rtl="0" algn="l">
              <a:lnSpc>
                <a:spcPct val="100000"/>
              </a:lnSpc>
              <a:spcBef>
                <a:spcPts val="0"/>
              </a:spcBef>
              <a:spcAft>
                <a:spcPts val="0"/>
              </a:spcAft>
              <a:buClr>
                <a:srgbClr val="633547"/>
              </a:buClr>
              <a:buSzPts val="2200"/>
              <a:buNone/>
            </a:pPr>
            <a:r>
              <a:rPr lang="en-US"/>
              <a:t>•	Identify one targeted micro-credential.</a:t>
            </a:r>
            <a:endParaRPr/>
          </a:p>
          <a:p>
            <a:pPr indent="0" lvl="0" marL="0" rtl="0" algn="l">
              <a:lnSpc>
                <a:spcPct val="100000"/>
              </a:lnSpc>
              <a:spcBef>
                <a:spcPts val="0"/>
              </a:spcBef>
              <a:spcAft>
                <a:spcPts val="0"/>
              </a:spcAft>
              <a:buClr>
                <a:srgbClr val="633547"/>
              </a:buClr>
              <a:buSzPts val="2200"/>
              <a:buNone/>
            </a:pPr>
            <a:r>
              <a:rPr lang="en-US"/>
              <a:t>•	Connect with 2 professionals in my sector.</a:t>
            </a:r>
            <a:endParaRPr/>
          </a:p>
          <a:p>
            <a:pPr indent="0" lvl="0" marL="0" rtl="0" algn="l">
              <a:lnSpc>
                <a:spcPct val="100000"/>
              </a:lnSpc>
              <a:spcBef>
                <a:spcPts val="0"/>
              </a:spcBef>
              <a:spcAft>
                <a:spcPts val="0"/>
              </a:spcAft>
              <a:buClr>
                <a:srgbClr val="633547"/>
              </a:buClr>
              <a:buSzPts val="2200"/>
              <a:buNone/>
            </a:pPr>
            <a:r>
              <a:rPr lang="en-US"/>
              <a:t>•	Register on at least one EU job mobility platform.</a:t>
            </a:r>
            <a:endParaRPr/>
          </a:p>
          <a:p>
            <a:pPr indent="0" lvl="0" marL="0" rtl="0" algn="l">
              <a:lnSpc>
                <a:spcPct val="100000"/>
              </a:lnSpc>
              <a:spcBef>
                <a:spcPts val="0"/>
              </a:spcBef>
              <a:spcAft>
                <a:spcPts val="0"/>
              </a:spcAft>
              <a:buClr>
                <a:srgbClr val="633547"/>
              </a:buClr>
              <a:buSzPts val="2200"/>
              <a:buNone/>
            </a:pPr>
            <a:r>
              <a:t/>
            </a:r>
            <a:endParaRPr/>
          </a:p>
          <a:p>
            <a:pPr indent="0" lvl="0" marL="0" rtl="0" algn="l">
              <a:lnSpc>
                <a:spcPct val="100000"/>
              </a:lnSpc>
              <a:spcBef>
                <a:spcPts val="0"/>
              </a:spcBef>
              <a:spcAft>
                <a:spcPts val="0"/>
              </a:spcAft>
              <a:buClr>
                <a:srgbClr val="633547"/>
              </a:buClr>
              <a:buSzPts val="2200"/>
              <a:buNone/>
            </a:pPr>
            <a:r>
              <a:t/>
            </a:r>
            <a:endParaRPr/>
          </a:p>
          <a:p>
            <a:pPr indent="0" lvl="0" marL="0" rtl="0" algn="l">
              <a:lnSpc>
                <a:spcPct val="100000"/>
              </a:lnSpc>
              <a:spcBef>
                <a:spcPts val="0"/>
              </a:spcBef>
              <a:spcAft>
                <a:spcPts val="0"/>
              </a:spcAft>
              <a:buClr>
                <a:srgbClr val="633547"/>
              </a:buClr>
              <a:buSzPts val="2200"/>
              <a:buNone/>
            </a:pPr>
            <a:r>
              <a:t/>
            </a:r>
            <a:endParaRPr/>
          </a:p>
        </p:txBody>
      </p:sp>
      <p:sp>
        <p:nvSpPr>
          <p:cNvPr id="669" name="Google Shape;669;g386a5ab97a1_0_374"/>
          <p:cNvSpPr/>
          <p:nvPr/>
        </p:nvSpPr>
        <p:spPr>
          <a:xfrm>
            <a:off x="3880331" y="3371039"/>
            <a:ext cx="7452000" cy="30900"/>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670" name="Google Shape;670;g386a5ab97a1_0_374"/>
          <p:cNvSpPr/>
          <p:nvPr/>
        </p:nvSpPr>
        <p:spPr>
          <a:xfrm>
            <a:off x="3880331" y="6385346"/>
            <a:ext cx="7452000" cy="30900"/>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pic>
        <p:nvPicPr>
          <p:cNvPr id="671" name="Google Shape;671;g386a5ab97a1_0_374"/>
          <p:cNvPicPr preferRelativeResize="0"/>
          <p:nvPr>
            <p:ph idx="8" type="pic"/>
          </p:nvPr>
        </p:nvPicPr>
        <p:blipFill rotWithShape="1">
          <a:blip r:embed="rId3">
            <a:alphaModFix/>
          </a:blip>
          <a:srcRect b="0" l="11011" r="11011" t="0"/>
          <a:stretch/>
        </p:blipFill>
        <p:spPr>
          <a:xfrm>
            <a:off x="-48344" y="0"/>
            <a:ext cx="3570475" cy="6858000"/>
          </a:xfrm>
          <a:prstGeom prst="rect">
            <a:avLst/>
          </a:prstGeom>
          <a:solidFill>
            <a:srgbClr val="D8D8D8"/>
          </a:solidFill>
          <a:ln>
            <a:noFill/>
          </a:ln>
        </p:spPr>
      </p:pic>
      <p:sp>
        <p:nvSpPr>
          <p:cNvPr id="672" name="Google Shape;672;g386a5ab97a1_0_374"/>
          <p:cNvSpPr txBox="1"/>
          <p:nvPr/>
        </p:nvSpPr>
        <p:spPr>
          <a:xfrm>
            <a:off x="133550" y="1850000"/>
            <a:ext cx="3388500" cy="1182000"/>
          </a:xfrm>
          <a:prstGeom prst="rect">
            <a:avLst/>
          </a:prstGeom>
          <a:solidFill>
            <a:schemeClr val="dk2"/>
          </a:solid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Strategic Self-Assessment</a:t>
            </a:r>
            <a:endParaRPr b="0" i="0" sz="1400" u="none" cap="none" strike="noStrike">
              <a:solidFill>
                <a:srgbClr val="000000"/>
              </a:solidFill>
              <a:latin typeface="Arial"/>
              <a:ea typeface="Arial"/>
              <a:cs typeface="Arial"/>
              <a:sym typeface="Arial"/>
            </a:endParaRPr>
          </a:p>
        </p:txBody>
      </p:sp>
      <p:pic>
        <p:nvPicPr>
          <p:cNvPr id="673" name="Google Shape;673;g386a5ab97a1_0_374"/>
          <p:cNvPicPr preferRelativeResize="0"/>
          <p:nvPr>
            <p:ph idx="8" type="pic"/>
          </p:nvPr>
        </p:nvPicPr>
        <p:blipFill rotWithShape="1">
          <a:blip r:embed="rId4">
            <a:alphaModFix/>
          </a:blip>
          <a:srcRect b="35307" l="18189" r="31273" t="22011"/>
          <a:stretch/>
        </p:blipFill>
        <p:spPr>
          <a:xfrm>
            <a:off x="-48350" y="-7300"/>
            <a:ext cx="12240350" cy="6865302"/>
          </a:xfrm>
          <a:prstGeom prst="rect">
            <a:avLst/>
          </a:prstGeom>
          <a:solidFill>
            <a:srgbClr val="BFBFBF"/>
          </a:solidFill>
          <a:ln>
            <a:noFill/>
          </a:ln>
        </p:spPr>
      </p:pic>
      <p:sp>
        <p:nvSpPr>
          <p:cNvPr id="674" name="Google Shape;674;g386a5ab97a1_0_374"/>
          <p:cNvSpPr/>
          <p:nvPr/>
        </p:nvSpPr>
        <p:spPr>
          <a:xfrm>
            <a:off x="0" y="158925"/>
            <a:ext cx="10556240" cy="6081880"/>
          </a:xfrm>
          <a:prstGeom prst="rect">
            <a:avLst/>
          </a:pr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75" name="Google Shape;675;g386a5ab97a1_0_374"/>
          <p:cNvSpPr txBox="1"/>
          <p:nvPr>
            <p:ph idx="1" type="body"/>
          </p:nvPr>
        </p:nvSpPr>
        <p:spPr>
          <a:xfrm>
            <a:off x="289325" y="158925"/>
            <a:ext cx="5126100" cy="687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US" sz="3600"/>
              <a:t>Final Reflection</a:t>
            </a:r>
            <a:endParaRPr sz="3600"/>
          </a:p>
          <a:p>
            <a:pPr indent="0" lvl="0" marL="0" rtl="0" algn="l">
              <a:lnSpc>
                <a:spcPct val="90000"/>
              </a:lnSpc>
              <a:spcBef>
                <a:spcPts val="1000"/>
              </a:spcBef>
              <a:spcAft>
                <a:spcPts val="0"/>
              </a:spcAft>
              <a:buClr>
                <a:srgbClr val="E36C34"/>
              </a:buClr>
              <a:buSzPts val="3600"/>
              <a:buNone/>
            </a:pPr>
            <a:r>
              <a:t/>
            </a:r>
            <a:endParaRPr/>
          </a:p>
        </p:txBody>
      </p:sp>
      <p:sp>
        <p:nvSpPr>
          <p:cNvPr id="676" name="Google Shape;676;g386a5ab97a1_0_374"/>
          <p:cNvSpPr txBox="1"/>
          <p:nvPr/>
        </p:nvSpPr>
        <p:spPr>
          <a:xfrm>
            <a:off x="133550" y="844875"/>
            <a:ext cx="9765300" cy="2431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50000"/>
              </a:lnSpc>
              <a:spcBef>
                <a:spcPts val="0"/>
              </a:spcBef>
              <a:spcAft>
                <a:spcPts val="0"/>
              </a:spcAft>
              <a:buClr>
                <a:srgbClr val="633547"/>
              </a:buClr>
              <a:buSzPts val="2400"/>
              <a:buFont typeface="Calibri"/>
              <a:buChar char="●"/>
            </a:pPr>
            <a:r>
              <a:rPr b="0" i="0" lang="en-US" sz="2400" u="none" cap="none" strike="noStrike">
                <a:solidFill>
                  <a:srgbClr val="633547"/>
                </a:solidFill>
                <a:latin typeface="Calibri"/>
                <a:ea typeface="Calibri"/>
                <a:cs typeface="Calibri"/>
                <a:sym typeface="Calibri"/>
              </a:rPr>
              <a:t>Ask yourself:</a:t>
            </a:r>
            <a:endParaRPr b="0" i="0" sz="2400" u="none" cap="none" strike="noStrike">
              <a:solidFill>
                <a:srgbClr val="633547"/>
              </a:solidFill>
              <a:latin typeface="Calibri"/>
              <a:ea typeface="Calibri"/>
              <a:cs typeface="Calibri"/>
              <a:sym typeface="Calibri"/>
            </a:endParaRPr>
          </a:p>
          <a:p>
            <a:pPr indent="-381000" lvl="0" marL="457200" marR="0" rtl="0" algn="l">
              <a:lnSpc>
                <a:spcPct val="150000"/>
              </a:lnSpc>
              <a:spcBef>
                <a:spcPts val="0"/>
              </a:spcBef>
              <a:spcAft>
                <a:spcPts val="0"/>
              </a:spcAft>
              <a:buClr>
                <a:srgbClr val="633547"/>
              </a:buClr>
              <a:buSzPts val="2400"/>
              <a:buFont typeface="Calibri"/>
              <a:buChar char="●"/>
            </a:pPr>
            <a:r>
              <a:rPr b="0" i="0" lang="en-US" sz="2400" u="none" cap="none" strike="noStrike">
                <a:solidFill>
                  <a:srgbClr val="633547"/>
                </a:solidFill>
                <a:latin typeface="Calibri"/>
                <a:ea typeface="Calibri"/>
                <a:cs typeface="Calibri"/>
                <a:sym typeface="Calibri"/>
              </a:rPr>
              <a:t>What did I underestimate about my skills?</a:t>
            </a:r>
            <a:endParaRPr b="0" i="0" sz="2400" u="none" cap="none" strike="noStrike">
              <a:solidFill>
                <a:srgbClr val="633547"/>
              </a:solidFill>
              <a:latin typeface="Calibri"/>
              <a:ea typeface="Calibri"/>
              <a:cs typeface="Calibri"/>
              <a:sym typeface="Calibri"/>
            </a:endParaRPr>
          </a:p>
          <a:p>
            <a:pPr indent="-381000" lvl="0" marL="457200" marR="0" rtl="0" algn="l">
              <a:lnSpc>
                <a:spcPct val="150000"/>
              </a:lnSpc>
              <a:spcBef>
                <a:spcPts val="0"/>
              </a:spcBef>
              <a:spcAft>
                <a:spcPts val="0"/>
              </a:spcAft>
              <a:buClr>
                <a:srgbClr val="633547"/>
              </a:buClr>
              <a:buSzPts val="2400"/>
              <a:buFont typeface="Calibri"/>
              <a:buChar char="●"/>
            </a:pPr>
            <a:r>
              <a:rPr b="0" i="0" lang="en-US" sz="2400" u="none" cap="none" strike="noStrike">
                <a:solidFill>
                  <a:srgbClr val="633547"/>
                </a:solidFill>
                <a:latin typeface="Calibri"/>
                <a:ea typeface="Calibri"/>
                <a:cs typeface="Calibri"/>
                <a:sym typeface="Calibri"/>
              </a:rPr>
              <a:t>What structural opportunities exist in my sector?</a:t>
            </a:r>
            <a:endParaRPr b="0" i="0" sz="2400" u="none" cap="none" strike="noStrike">
              <a:solidFill>
                <a:srgbClr val="633547"/>
              </a:solidFill>
              <a:latin typeface="Calibri"/>
              <a:ea typeface="Calibri"/>
              <a:cs typeface="Calibri"/>
              <a:sym typeface="Calibri"/>
            </a:endParaRPr>
          </a:p>
          <a:p>
            <a:pPr indent="-381000" lvl="0" marL="457200" marR="0" rtl="0" algn="l">
              <a:lnSpc>
                <a:spcPct val="150000"/>
              </a:lnSpc>
              <a:spcBef>
                <a:spcPts val="0"/>
              </a:spcBef>
              <a:spcAft>
                <a:spcPts val="0"/>
              </a:spcAft>
              <a:buClr>
                <a:srgbClr val="633547"/>
              </a:buClr>
              <a:buSzPts val="2400"/>
              <a:buFont typeface="Calibri"/>
              <a:buChar char="●"/>
            </a:pPr>
            <a:r>
              <a:rPr b="0" i="0" lang="en-US" sz="2400" u="none" cap="none" strike="noStrike">
                <a:solidFill>
                  <a:srgbClr val="633547"/>
                </a:solidFill>
                <a:latin typeface="Calibri"/>
                <a:ea typeface="Calibri"/>
                <a:cs typeface="Calibri"/>
                <a:sym typeface="Calibri"/>
              </a:rPr>
              <a:t>What is my next strategic move?</a:t>
            </a:r>
            <a:endParaRPr b="0" i="0" sz="1400" u="none" cap="none" strike="noStrike">
              <a:solidFill>
                <a:srgbClr val="000000"/>
              </a:solidFill>
              <a:latin typeface="Arial"/>
              <a:ea typeface="Arial"/>
              <a:cs typeface="Arial"/>
              <a:sym typeface="Arial"/>
            </a:endParaRPr>
          </a:p>
        </p:txBody>
      </p:sp>
      <p:sp>
        <p:nvSpPr>
          <p:cNvPr id="677" name="Google Shape;677;g386a5ab97a1_0_374"/>
          <p:cNvSpPr txBox="1"/>
          <p:nvPr/>
        </p:nvSpPr>
        <p:spPr>
          <a:xfrm>
            <a:off x="409525" y="3258488"/>
            <a:ext cx="4070700" cy="7152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Key Takeaways</a:t>
            </a:r>
            <a:endParaRPr b="1" i="0" sz="3600" u="none" cap="none" strike="noStrike">
              <a:solidFill>
                <a:srgbClr val="E36C34"/>
              </a:solidFill>
              <a:latin typeface="Calibri"/>
              <a:ea typeface="Calibri"/>
              <a:cs typeface="Calibri"/>
              <a:sym typeface="Calibri"/>
            </a:endParaRPr>
          </a:p>
        </p:txBody>
      </p:sp>
      <p:sp>
        <p:nvSpPr>
          <p:cNvPr id="678" name="Google Shape;678;g386a5ab97a1_0_374"/>
          <p:cNvSpPr txBox="1"/>
          <p:nvPr/>
        </p:nvSpPr>
        <p:spPr>
          <a:xfrm>
            <a:off x="289325" y="4038438"/>
            <a:ext cx="8269800" cy="2144700"/>
          </a:xfrm>
          <a:prstGeom prst="rect">
            <a:avLst/>
          </a:prstGeom>
          <a:noFill/>
          <a:ln>
            <a:noFill/>
          </a:ln>
        </p:spPr>
        <p:txBody>
          <a:bodyPr anchorCtr="0" anchor="t" bIns="91425" lIns="114300" spcFirstLastPara="1" rIns="91425" wrap="square" tIns="91425">
            <a:spAutoFit/>
          </a:bodyPr>
          <a:lstStyle/>
          <a:p>
            <a:pPr indent="0" lvl="0" marL="0" marR="0" rtl="0" algn="l">
              <a:lnSpc>
                <a:spcPct val="103333"/>
              </a:lnSpc>
              <a:spcBef>
                <a:spcPts val="0"/>
              </a:spcBef>
              <a:spcAft>
                <a:spcPts val="0"/>
              </a:spcAft>
              <a:buClr>
                <a:srgbClr val="000000"/>
              </a:buClr>
              <a:buSzPts val="2400"/>
              <a:buFont typeface="Arial"/>
              <a:buNone/>
            </a:pPr>
            <a:r>
              <a:rPr b="1" i="0" lang="en-US" sz="2400" u="none" cap="none" strike="noStrike">
                <a:solidFill>
                  <a:srgbClr val="633547"/>
                </a:solidFill>
                <a:latin typeface="Calibri"/>
                <a:ea typeface="Calibri"/>
                <a:cs typeface="Calibri"/>
                <a:sym typeface="Calibri"/>
              </a:rPr>
              <a:t>You are not starting again, but repositioning existing capital.</a:t>
            </a:r>
            <a:endParaRPr b="1" i="0" sz="2400" u="none" cap="none" strike="noStrike">
              <a:solidFill>
                <a:srgbClr val="633547"/>
              </a:solidFill>
              <a:latin typeface="Calibri"/>
              <a:ea typeface="Calibri"/>
              <a:cs typeface="Calibri"/>
              <a:sym typeface="Calibri"/>
            </a:endParaRPr>
          </a:p>
          <a:p>
            <a:pPr indent="-228600" lvl="0" marL="228600" marR="0" rtl="0" algn="l">
              <a:lnSpc>
                <a:spcPct val="103333"/>
              </a:lnSpc>
              <a:spcBef>
                <a:spcPts val="0"/>
              </a:spcBef>
              <a:spcAft>
                <a:spcPts val="0"/>
              </a:spcAft>
              <a:buClr>
                <a:srgbClr val="000000"/>
              </a:buClr>
              <a:buSzPts val="1400"/>
              <a:buFont typeface="Arial"/>
              <a:buNone/>
            </a:pPr>
            <a:r>
              <a:t/>
            </a:r>
            <a:endParaRPr b="1" i="0" sz="1400" u="none" cap="none" strike="noStrike">
              <a:solidFill>
                <a:srgbClr val="633547"/>
              </a:solidFill>
              <a:latin typeface="Calibri"/>
              <a:ea typeface="Calibri"/>
              <a:cs typeface="Calibri"/>
              <a:sym typeface="Calibri"/>
            </a:endParaRPr>
          </a:p>
          <a:p>
            <a:pPr indent="0" lvl="0" marL="0" marR="0" rtl="0" algn="l">
              <a:lnSpc>
                <a:spcPct val="103333"/>
              </a:lnSpc>
              <a:spcBef>
                <a:spcPts val="0"/>
              </a:spcBef>
              <a:spcAft>
                <a:spcPts val="0"/>
              </a:spcAft>
              <a:buClr>
                <a:srgbClr val="000000"/>
              </a:buClr>
              <a:buSzPts val="2400"/>
              <a:buFont typeface="Arial"/>
              <a:buNone/>
            </a:pPr>
            <a:r>
              <a:rPr b="1" i="0" lang="en-US" sz="2400" u="none" cap="none" strike="noStrike">
                <a:solidFill>
                  <a:srgbClr val="633547"/>
                </a:solidFill>
                <a:latin typeface="Calibri"/>
                <a:ea typeface="Calibri"/>
                <a:cs typeface="Calibri"/>
                <a:sym typeface="Calibri"/>
              </a:rPr>
              <a:t>Digital and Green transitions require experienced professionals.</a:t>
            </a:r>
            <a:endParaRPr b="1" i="0" sz="2400" u="none" cap="none" strike="noStrike">
              <a:solidFill>
                <a:srgbClr val="633547"/>
              </a:solidFill>
              <a:latin typeface="Calibri"/>
              <a:ea typeface="Calibri"/>
              <a:cs typeface="Calibri"/>
              <a:sym typeface="Calibri"/>
            </a:endParaRPr>
          </a:p>
          <a:p>
            <a:pPr indent="-228600" lvl="0" marL="228600" marR="0" rtl="0" algn="l">
              <a:lnSpc>
                <a:spcPct val="103333"/>
              </a:lnSpc>
              <a:spcBef>
                <a:spcPts val="0"/>
              </a:spcBef>
              <a:spcAft>
                <a:spcPts val="0"/>
              </a:spcAft>
              <a:buClr>
                <a:srgbClr val="000000"/>
              </a:buClr>
              <a:buSzPts val="1400"/>
              <a:buFont typeface="Arial"/>
              <a:buNone/>
            </a:pPr>
            <a:r>
              <a:t/>
            </a:r>
            <a:endParaRPr b="1" i="0" sz="1400" u="none" cap="none" strike="noStrike">
              <a:solidFill>
                <a:srgbClr val="633547"/>
              </a:solidFill>
              <a:latin typeface="Calibri"/>
              <a:ea typeface="Calibri"/>
              <a:cs typeface="Calibri"/>
              <a:sym typeface="Calibri"/>
            </a:endParaRPr>
          </a:p>
          <a:p>
            <a:pPr indent="-228600" lvl="0" marL="228600" marR="0" rtl="0" algn="l">
              <a:lnSpc>
                <a:spcPct val="103333"/>
              </a:lnSpc>
              <a:spcBef>
                <a:spcPts val="0"/>
              </a:spcBef>
              <a:spcAft>
                <a:spcPts val="0"/>
              </a:spcAft>
              <a:buClr>
                <a:srgbClr val="000000"/>
              </a:buClr>
              <a:buSzPts val="2400"/>
              <a:buFont typeface="Arial"/>
              <a:buNone/>
            </a:pPr>
            <a:r>
              <a:rPr b="1" i="0" lang="en-US" sz="2400" u="none" cap="none" strike="noStrike">
                <a:solidFill>
                  <a:srgbClr val="633547"/>
                </a:solidFill>
                <a:latin typeface="Calibri"/>
                <a:ea typeface="Calibri"/>
                <a:cs typeface="Calibri"/>
                <a:sym typeface="Calibri"/>
              </a:rPr>
              <a:t>Your expertise has transferable value in Europe.</a:t>
            </a:r>
            <a:endParaRPr b="1" i="0" sz="2400" u="none" cap="none" strike="noStrike">
              <a:solidFill>
                <a:srgbClr val="633547"/>
              </a:solidFill>
              <a:latin typeface="Calibri"/>
              <a:ea typeface="Calibri"/>
              <a:cs typeface="Calibri"/>
              <a:sym typeface="Calibri"/>
            </a:endParaRPr>
          </a:p>
          <a:p>
            <a:pPr indent="-228600" lvl="0" marL="228600" marR="0" rtl="0" algn="l">
              <a:lnSpc>
                <a:spcPct val="103333"/>
              </a:lnSpc>
              <a:spcBef>
                <a:spcPts val="0"/>
              </a:spcBef>
              <a:spcAft>
                <a:spcPts val="0"/>
              </a:spcAft>
              <a:buClr>
                <a:srgbClr val="000000"/>
              </a:buClr>
              <a:buSzPts val="2400"/>
              <a:buFont typeface="Arial"/>
              <a:buNone/>
            </a:pPr>
            <a:r>
              <a:t/>
            </a:r>
            <a:endParaRPr b="0" i="0" sz="2400" u="none" cap="none" strike="noStrike">
              <a:solidFill>
                <a:srgbClr val="633547"/>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id="683" name="Google Shape;683;g386a5ab97a1_0_449"/>
          <p:cNvPicPr preferRelativeResize="0"/>
          <p:nvPr>
            <p:ph idx="2" type="pic"/>
          </p:nvPr>
        </p:nvPicPr>
        <p:blipFill rotWithShape="1">
          <a:blip r:embed="rId4">
            <a:alphaModFix/>
          </a:blip>
          <a:srcRect b="32471" l="0" r="0" t="32474"/>
          <a:stretch/>
        </p:blipFill>
        <p:spPr>
          <a:xfrm>
            <a:off x="799128" y="746272"/>
            <a:ext cx="10203652" cy="5365452"/>
          </a:xfrm>
          <a:prstGeom prst="rect">
            <a:avLst/>
          </a:prstGeom>
          <a:solidFill>
            <a:srgbClr val="BFBFBF"/>
          </a:solidFill>
          <a:ln>
            <a:noFill/>
          </a:ln>
        </p:spPr>
      </p:pic>
      <p:sp>
        <p:nvSpPr>
          <p:cNvPr id="684" name="Google Shape;684;g386a5ab97a1_0_449"/>
          <p:cNvSpPr/>
          <p:nvPr/>
        </p:nvSpPr>
        <p:spPr>
          <a:xfrm>
            <a:off x="799025" y="2565575"/>
            <a:ext cx="10203600" cy="3525600"/>
          </a:xfrm>
          <a:prstGeom prst="rect">
            <a:avLst/>
          </a:prstGeom>
          <a:gradFill>
            <a:gsLst>
              <a:gs pos="0">
                <a:srgbClr val="EAFFFF">
                  <a:alpha val="0"/>
                </a:srgbClr>
              </a:gs>
              <a:gs pos="80000">
                <a:srgbClr val="633547"/>
              </a:gs>
              <a:gs pos="100000">
                <a:srgbClr val="633547"/>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5" name="Google Shape;685;g386a5ab97a1_0_449"/>
          <p:cNvSpPr txBox="1"/>
          <p:nvPr/>
        </p:nvSpPr>
        <p:spPr>
          <a:xfrm>
            <a:off x="2588250" y="4497400"/>
            <a:ext cx="70155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500" u="none" cap="none" strike="noStrike">
                <a:solidFill>
                  <a:schemeClr val="lt1"/>
                </a:solidFill>
                <a:latin typeface="Calibri"/>
                <a:ea typeface="Calibri"/>
                <a:cs typeface="Calibri"/>
                <a:sym typeface="Calibri"/>
              </a:rPr>
              <a:t>Recognise. Reframe. Activate. </a:t>
            </a:r>
            <a:endParaRPr b="1" i="0" sz="35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i="0" lang="en-US" sz="3500" u="none" cap="none" strike="noStrike">
                <a:solidFill>
                  <a:schemeClr val="lt1"/>
                </a:solidFill>
                <a:latin typeface="Calibri"/>
                <a:ea typeface="Calibri"/>
                <a:cs typeface="Calibri"/>
                <a:sym typeface="Calibri"/>
              </a:rPr>
              <a:t>Thrive in Europe’s Labour Market.</a:t>
            </a:r>
            <a:endParaRPr b="1" i="0" sz="3500" u="none" cap="none" strike="noStrike">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10"/>
          <p:cNvPicPr preferRelativeResize="0"/>
          <p:nvPr>
            <p:ph idx="2" type="pic"/>
          </p:nvPr>
        </p:nvPicPr>
        <p:blipFill rotWithShape="1">
          <a:blip r:embed="rId3">
            <a:alphaModFix/>
          </a:blip>
          <a:srcRect b="25537" l="0" r="0" t="25537"/>
          <a:stretch/>
        </p:blipFill>
        <p:spPr>
          <a:xfrm>
            <a:off x="0" y="1291776"/>
            <a:ext cx="12192000" cy="3977264"/>
          </a:xfrm>
          <a:prstGeom prst="rect">
            <a:avLst/>
          </a:prstGeom>
          <a:solidFill>
            <a:srgbClr val="D8D8D8"/>
          </a:solidFill>
          <a:ln>
            <a:noFill/>
          </a:ln>
        </p:spPr>
      </p:pic>
      <p:sp>
        <p:nvSpPr>
          <p:cNvPr id="692" name="Google Shape;692;p10"/>
          <p:cNvSpPr/>
          <p:nvPr/>
        </p:nvSpPr>
        <p:spPr>
          <a:xfrm>
            <a:off x="0" y="2180492"/>
            <a:ext cx="12192000" cy="3088548"/>
          </a:xfrm>
          <a:custGeom>
            <a:rect b="b" l="l" r="r" t="t"/>
            <a:pathLst>
              <a:path extrusionOk="0" h="3977264" w="12192000">
                <a:moveTo>
                  <a:pt x="0" y="0"/>
                </a:moveTo>
                <a:lnTo>
                  <a:pt x="12192000" y="0"/>
                </a:lnTo>
                <a:lnTo>
                  <a:pt x="12192000" y="377184"/>
                </a:lnTo>
                <a:lnTo>
                  <a:pt x="12192000" y="2874714"/>
                </a:lnTo>
                <a:lnTo>
                  <a:pt x="12192000" y="3817808"/>
                </a:lnTo>
                <a:lnTo>
                  <a:pt x="12192000" y="3977264"/>
                </a:lnTo>
                <a:lnTo>
                  <a:pt x="12191999" y="3977264"/>
                </a:lnTo>
                <a:lnTo>
                  <a:pt x="12191999" y="3788045"/>
                </a:lnTo>
                <a:lnTo>
                  <a:pt x="7396842" y="3788045"/>
                </a:lnTo>
                <a:lnTo>
                  <a:pt x="7396842" y="3977264"/>
                </a:lnTo>
                <a:lnTo>
                  <a:pt x="1" y="3977264"/>
                </a:lnTo>
                <a:lnTo>
                  <a:pt x="1" y="1900014"/>
                </a:lnTo>
                <a:lnTo>
                  <a:pt x="0" y="1900014"/>
                </a:lnTo>
                <a:lnTo>
                  <a:pt x="0" y="956920"/>
                </a:lnTo>
                <a:lnTo>
                  <a:pt x="0" y="377184"/>
                </a:lnTo>
                <a:close/>
              </a:path>
            </a:pathLst>
          </a:custGeom>
          <a:gradFill>
            <a:gsLst>
              <a:gs pos="0">
                <a:srgbClr val="FFFFFF">
                  <a:alpha val="0"/>
                </a:srgbClr>
              </a:gs>
              <a:gs pos="39000">
                <a:srgbClr val="FFFFFF">
                  <a:alpha val="0"/>
                </a:srgbClr>
              </a:gs>
              <a:gs pos="82000">
                <a:srgbClr val="633547"/>
              </a:gs>
              <a:gs pos="100000">
                <a:srgbClr val="633547"/>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3" name="Google Shape;693;p10"/>
          <p:cNvSpPr txBox="1"/>
          <p:nvPr>
            <p:ph idx="1" type="body"/>
          </p:nvPr>
        </p:nvSpPr>
        <p:spPr>
          <a:xfrm>
            <a:off x="7551945" y="5195433"/>
            <a:ext cx="4381736" cy="4661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000"/>
              <a:buNone/>
            </a:pPr>
            <a:r>
              <a:rPr lang="en-US" sz="3000">
                <a:solidFill>
                  <a:schemeClr val="lt1"/>
                </a:solidFill>
              </a:rPr>
              <a:t>www.</a:t>
            </a:r>
            <a:r>
              <a:rPr b="1" lang="en-US" sz="3000">
                <a:solidFill>
                  <a:schemeClr val="lt1"/>
                </a:solidFill>
              </a:rPr>
              <a:t>promoteproject.</a:t>
            </a:r>
            <a:r>
              <a:rPr lang="en-US" sz="3000">
                <a:solidFill>
                  <a:schemeClr val="lt1"/>
                </a:solidFill>
              </a:rPr>
              <a:t>eu</a:t>
            </a:r>
            <a:endParaRPr sz="3000">
              <a:solidFill>
                <a:schemeClr val="lt1"/>
              </a:solidFill>
            </a:endParaRPr>
          </a:p>
          <a:p>
            <a:pPr indent="0" lvl="0" marL="0" rtl="0" algn="r">
              <a:lnSpc>
                <a:spcPct val="100000"/>
              </a:lnSpc>
              <a:spcBef>
                <a:spcPts val="0"/>
              </a:spcBef>
              <a:spcAft>
                <a:spcPts val="0"/>
              </a:spcAft>
              <a:buClr>
                <a:schemeClr val="lt1"/>
              </a:buClr>
              <a:buSzPts val="2400"/>
              <a:buNone/>
            </a:pPr>
            <a:r>
              <a:t/>
            </a:r>
            <a:endParaRPr/>
          </a:p>
        </p:txBody>
      </p:sp>
      <p:sp>
        <p:nvSpPr>
          <p:cNvPr id="694" name="Google Shape;694;p10"/>
          <p:cNvSpPr txBox="1"/>
          <p:nvPr>
            <p:ph idx="3" type="body"/>
          </p:nvPr>
        </p:nvSpPr>
        <p:spPr>
          <a:xfrm>
            <a:off x="639015" y="3438326"/>
            <a:ext cx="5881764" cy="6342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Follow our journey</a:t>
            </a:r>
            <a:endParaRPr/>
          </a:p>
        </p:txBody>
      </p:sp>
      <p:grpSp>
        <p:nvGrpSpPr>
          <p:cNvPr id="695" name="Google Shape;695;p10"/>
          <p:cNvGrpSpPr/>
          <p:nvPr/>
        </p:nvGrpSpPr>
        <p:grpSpPr>
          <a:xfrm>
            <a:off x="565116" y="4874118"/>
            <a:ext cx="512588" cy="512588"/>
            <a:chOff x="511833" y="8294184"/>
            <a:chExt cx="398945" cy="398945"/>
          </a:xfrm>
        </p:grpSpPr>
        <p:sp>
          <p:nvSpPr>
            <p:cNvPr id="696" name="Google Shape;696;p10"/>
            <p:cNvSpPr txBox="1"/>
            <p:nvPr/>
          </p:nvSpPr>
          <p:spPr>
            <a:xfrm>
              <a:off x="528461" y="8312781"/>
              <a:ext cx="38231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rgbClr val="0B3A5B"/>
                  </a:solidFill>
                  <a:latin typeface="Calibri"/>
                  <a:ea typeface="Calibri"/>
                  <a:cs typeface="Calibri"/>
                  <a:sym typeface="Calibri"/>
                  <a:hlinkClick r:id="rId4">
                    <a:extLst>
                      <a:ext uri="{A12FA001-AC4F-418D-AE19-62706E023703}">
                        <ahyp:hlinkClr val="tx"/>
                      </a:ext>
                    </a:extLst>
                  </a:hlinkClick>
                </a:rPr>
                <a:t>li</a:t>
              </a:r>
              <a:endParaRPr b="0" i="0" sz="2400" u="none" cap="none" strike="noStrike">
                <a:solidFill>
                  <a:srgbClr val="0B3A5B"/>
                </a:solidFill>
                <a:latin typeface="Calibri"/>
                <a:ea typeface="Calibri"/>
                <a:cs typeface="Calibri"/>
                <a:sym typeface="Calibri"/>
              </a:endParaRPr>
            </a:p>
          </p:txBody>
        </p:sp>
        <p:grpSp>
          <p:nvGrpSpPr>
            <p:cNvPr id="697" name="Google Shape;697;p10"/>
            <p:cNvGrpSpPr/>
            <p:nvPr/>
          </p:nvGrpSpPr>
          <p:grpSpPr>
            <a:xfrm>
              <a:off x="511833" y="8294184"/>
              <a:ext cx="398945" cy="398945"/>
              <a:chOff x="3094393" y="4759137"/>
              <a:chExt cx="1074283" cy="1074283"/>
            </a:xfrm>
          </p:grpSpPr>
          <p:sp>
            <p:nvSpPr>
              <p:cNvPr id="698" name="Google Shape;698;p10"/>
              <p:cNvSpPr/>
              <p:nvPr/>
            </p:nvSpPr>
            <p:spPr>
              <a:xfrm>
                <a:off x="3094393" y="4759137"/>
                <a:ext cx="1074283" cy="107428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86D6E"/>
                  </a:solidFill>
                  <a:latin typeface="Calibri"/>
                  <a:ea typeface="Calibri"/>
                  <a:cs typeface="Calibri"/>
                  <a:sym typeface="Calibri"/>
                </a:endParaRPr>
              </a:p>
            </p:txBody>
          </p:sp>
          <p:grpSp>
            <p:nvGrpSpPr>
              <p:cNvPr id="699" name="Google Shape;699;p10"/>
              <p:cNvGrpSpPr/>
              <p:nvPr/>
            </p:nvGrpSpPr>
            <p:grpSpPr>
              <a:xfrm>
                <a:off x="3303016" y="4946695"/>
                <a:ext cx="685139" cy="655838"/>
                <a:chOff x="3303016" y="4946695"/>
                <a:chExt cx="685139" cy="655838"/>
              </a:xfrm>
            </p:grpSpPr>
            <p:sp>
              <p:nvSpPr>
                <p:cNvPr id="700" name="Google Shape;700;p10"/>
                <p:cNvSpPr/>
                <p:nvPr/>
              </p:nvSpPr>
              <p:spPr>
                <a:xfrm>
                  <a:off x="3540110" y="5149321"/>
                  <a:ext cx="448045" cy="453212"/>
                </a:xfrm>
                <a:custGeom>
                  <a:rect b="b" l="l" r="r" t="t"/>
                  <a:pathLst>
                    <a:path extrusionOk="0" h="453212" w="448045">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86D6E"/>
                    </a:solidFill>
                    <a:latin typeface="Calibri"/>
                    <a:ea typeface="Calibri"/>
                    <a:cs typeface="Calibri"/>
                    <a:sym typeface="Calibri"/>
                  </a:endParaRPr>
                </a:p>
              </p:txBody>
            </p:sp>
            <p:sp>
              <p:nvSpPr>
                <p:cNvPr id="701" name="Google Shape;701;p10"/>
                <p:cNvSpPr/>
                <p:nvPr/>
              </p:nvSpPr>
              <p:spPr>
                <a:xfrm>
                  <a:off x="3311799" y="5159950"/>
                  <a:ext cx="146847" cy="442047"/>
                </a:xfrm>
                <a:custGeom>
                  <a:rect b="b" l="l" r="r" t="t"/>
                  <a:pathLst>
                    <a:path extrusionOk="0" h="442047" w="1468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86D6E"/>
                    </a:solidFill>
                    <a:latin typeface="Calibri"/>
                    <a:ea typeface="Calibri"/>
                    <a:cs typeface="Calibri"/>
                    <a:sym typeface="Calibri"/>
                  </a:endParaRPr>
                </a:p>
              </p:txBody>
            </p:sp>
            <p:sp>
              <p:nvSpPr>
                <p:cNvPr id="702" name="Google Shape;702;p10"/>
                <p:cNvSpPr/>
                <p:nvPr/>
              </p:nvSpPr>
              <p:spPr>
                <a:xfrm>
                  <a:off x="3303016" y="4946695"/>
                  <a:ext cx="165330" cy="153521"/>
                </a:xfrm>
                <a:custGeom>
                  <a:rect b="b" l="l" r="r" t="t"/>
                  <a:pathLst>
                    <a:path extrusionOk="0" h="153521" w="165330">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86D6E"/>
                    </a:solidFill>
                    <a:latin typeface="Calibri"/>
                    <a:ea typeface="Calibri"/>
                    <a:cs typeface="Calibri"/>
                    <a:sym typeface="Calibri"/>
                  </a:endParaRPr>
                </a:p>
              </p:txBody>
            </p:sp>
          </p:grpSp>
        </p:grpSp>
      </p:grpSp>
      <p:grpSp>
        <p:nvGrpSpPr>
          <p:cNvPr id="703" name="Google Shape;703;p10"/>
          <p:cNvGrpSpPr/>
          <p:nvPr/>
        </p:nvGrpSpPr>
        <p:grpSpPr>
          <a:xfrm>
            <a:off x="1181273" y="4874118"/>
            <a:ext cx="512588" cy="512588"/>
            <a:chOff x="1003362" y="8294184"/>
            <a:chExt cx="398945" cy="398945"/>
          </a:xfrm>
        </p:grpSpPr>
        <p:sp>
          <p:nvSpPr>
            <p:cNvPr id="704" name="Google Shape;704;p10"/>
            <p:cNvSpPr txBox="1"/>
            <p:nvPr/>
          </p:nvSpPr>
          <p:spPr>
            <a:xfrm>
              <a:off x="1030599" y="8313350"/>
              <a:ext cx="35884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rgbClr val="0B3A5B"/>
                  </a:solidFill>
                  <a:latin typeface="Calibri"/>
                  <a:ea typeface="Calibri"/>
                  <a:cs typeface="Calibri"/>
                  <a:sym typeface="Calibri"/>
                  <a:hlinkClick r:id="rId5">
                    <a:extLst>
                      <a:ext uri="{A12FA001-AC4F-418D-AE19-62706E023703}">
                        <ahyp:hlinkClr val="tx"/>
                      </a:ext>
                    </a:extLst>
                  </a:hlinkClick>
                </a:rPr>
                <a:t>in</a:t>
              </a:r>
              <a:endParaRPr b="0" i="0" sz="2400" u="none" cap="none" strike="noStrike">
                <a:solidFill>
                  <a:srgbClr val="0B3A5B"/>
                </a:solidFill>
                <a:latin typeface="Calibri"/>
                <a:ea typeface="Calibri"/>
                <a:cs typeface="Calibri"/>
                <a:sym typeface="Calibri"/>
              </a:endParaRPr>
            </a:p>
          </p:txBody>
        </p:sp>
        <p:grpSp>
          <p:nvGrpSpPr>
            <p:cNvPr id="705" name="Google Shape;705;p10"/>
            <p:cNvGrpSpPr/>
            <p:nvPr/>
          </p:nvGrpSpPr>
          <p:grpSpPr>
            <a:xfrm>
              <a:off x="1003362" y="8294184"/>
              <a:ext cx="398945" cy="398945"/>
              <a:chOff x="1950027" y="2499889"/>
              <a:chExt cx="850463" cy="850463"/>
            </a:xfrm>
          </p:grpSpPr>
          <p:sp>
            <p:nvSpPr>
              <p:cNvPr id="706" name="Google Shape;706;p10"/>
              <p:cNvSpPr/>
              <p:nvPr/>
            </p:nvSpPr>
            <p:spPr>
              <a:xfrm>
                <a:off x="1950027"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86D6E"/>
                  </a:solidFill>
                  <a:latin typeface="Calibri"/>
                  <a:ea typeface="Calibri"/>
                  <a:cs typeface="Calibri"/>
                  <a:sym typeface="Calibri"/>
                </a:endParaRPr>
              </a:p>
            </p:txBody>
          </p:sp>
          <p:grpSp>
            <p:nvGrpSpPr>
              <p:cNvPr id="707" name="Google Shape;707;p10"/>
              <p:cNvGrpSpPr/>
              <p:nvPr/>
            </p:nvGrpSpPr>
            <p:grpSpPr>
              <a:xfrm>
                <a:off x="2107521" y="2657382"/>
                <a:ext cx="535476" cy="535477"/>
                <a:chOff x="2107521" y="2657382"/>
                <a:chExt cx="535476" cy="535477"/>
              </a:xfrm>
            </p:grpSpPr>
            <p:sp>
              <p:nvSpPr>
                <p:cNvPr id="708" name="Google Shape;708;p10"/>
                <p:cNvSpPr/>
                <p:nvPr/>
              </p:nvSpPr>
              <p:spPr>
                <a:xfrm>
                  <a:off x="2107521" y="2657382"/>
                  <a:ext cx="535476" cy="535477"/>
                </a:xfrm>
                <a:custGeom>
                  <a:rect b="b" l="l" r="r" t="t"/>
                  <a:pathLst>
                    <a:path extrusionOk="0" h="535477" w="535476">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86D6E"/>
                    </a:solidFill>
                    <a:latin typeface="Calibri"/>
                    <a:ea typeface="Calibri"/>
                    <a:cs typeface="Calibri"/>
                    <a:sym typeface="Calibri"/>
                  </a:endParaRPr>
                </a:p>
              </p:txBody>
            </p:sp>
            <p:sp>
              <p:nvSpPr>
                <p:cNvPr id="709" name="Google Shape;709;p10"/>
                <p:cNvSpPr/>
                <p:nvPr/>
              </p:nvSpPr>
              <p:spPr>
                <a:xfrm>
                  <a:off x="2237925" y="2787786"/>
                  <a:ext cx="274668" cy="274668"/>
                </a:xfrm>
                <a:custGeom>
                  <a:rect b="b" l="l" r="r" t="t"/>
                  <a:pathLst>
                    <a:path extrusionOk="0" h="274668" w="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86D6E"/>
                    </a:solidFill>
                    <a:latin typeface="Calibri"/>
                    <a:ea typeface="Calibri"/>
                    <a:cs typeface="Calibri"/>
                    <a:sym typeface="Calibri"/>
                  </a:endParaRPr>
                </a:p>
              </p:txBody>
            </p:sp>
            <p:sp>
              <p:nvSpPr>
                <p:cNvPr id="710" name="Google Shape;710;p10"/>
                <p:cNvSpPr/>
                <p:nvPr/>
              </p:nvSpPr>
              <p:spPr>
                <a:xfrm>
                  <a:off x="2486134" y="2749988"/>
                  <a:ext cx="64257" cy="64257"/>
                </a:xfrm>
                <a:custGeom>
                  <a:rect b="b" l="l" r="r" t="t"/>
                  <a:pathLst>
                    <a:path extrusionOk="0" h="64257" w="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86D6E"/>
                    </a:solidFill>
                    <a:latin typeface="Calibri"/>
                    <a:ea typeface="Calibri"/>
                    <a:cs typeface="Calibri"/>
                    <a:sym typeface="Calibri"/>
                  </a:endParaRPr>
                </a:p>
              </p:txBody>
            </p:sp>
          </p:gr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6"/>
          <p:cNvPicPr preferRelativeResize="0"/>
          <p:nvPr>
            <p:ph idx="14" type="pic"/>
          </p:nvPr>
        </p:nvPicPr>
        <p:blipFill rotWithShape="1">
          <a:blip r:embed="rId3">
            <a:alphaModFix/>
          </a:blip>
          <a:srcRect b="48004" l="0" r="0" t="26986"/>
          <a:stretch/>
        </p:blipFill>
        <p:spPr>
          <a:xfrm>
            <a:off x="788894" y="340862"/>
            <a:ext cx="11403106" cy="1903699"/>
          </a:xfrm>
          <a:prstGeom prst="rect">
            <a:avLst/>
          </a:prstGeom>
          <a:solidFill>
            <a:srgbClr val="BFBFBF"/>
          </a:solidFill>
          <a:ln>
            <a:noFill/>
          </a:ln>
        </p:spPr>
      </p:pic>
      <p:sp>
        <p:nvSpPr>
          <p:cNvPr id="324" name="Google Shape;324;p6"/>
          <p:cNvSpPr txBox="1"/>
          <p:nvPr>
            <p:ph idx="1" type="body"/>
          </p:nvPr>
        </p:nvSpPr>
        <p:spPr>
          <a:xfrm>
            <a:off x="2435475" y="2609000"/>
            <a:ext cx="700500" cy="558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07</a:t>
            </a:r>
            <a:endParaRPr/>
          </a:p>
        </p:txBody>
      </p:sp>
      <p:sp>
        <p:nvSpPr>
          <p:cNvPr id="325" name="Google Shape;325;p6"/>
          <p:cNvSpPr txBox="1"/>
          <p:nvPr>
            <p:ph idx="2" type="body"/>
          </p:nvPr>
        </p:nvSpPr>
        <p:spPr>
          <a:xfrm>
            <a:off x="3161586" y="2510001"/>
            <a:ext cx="8298300" cy="558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Qualification Recognition and Strategic Upskilling </a:t>
            </a:r>
            <a:endParaRPr/>
          </a:p>
        </p:txBody>
      </p:sp>
      <p:sp>
        <p:nvSpPr>
          <p:cNvPr id="326" name="Google Shape;326;p6"/>
          <p:cNvSpPr txBox="1"/>
          <p:nvPr>
            <p:ph idx="3" type="body"/>
          </p:nvPr>
        </p:nvSpPr>
        <p:spPr>
          <a:xfrm>
            <a:off x="2435475" y="3178450"/>
            <a:ext cx="700500" cy="459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08</a:t>
            </a:r>
            <a:endParaRPr/>
          </a:p>
        </p:txBody>
      </p:sp>
      <p:sp>
        <p:nvSpPr>
          <p:cNvPr id="327" name="Google Shape;327;p6"/>
          <p:cNvSpPr txBox="1"/>
          <p:nvPr>
            <p:ph idx="4" type="body"/>
          </p:nvPr>
        </p:nvSpPr>
        <p:spPr>
          <a:xfrm>
            <a:off x="3161586" y="3079524"/>
            <a:ext cx="8298300" cy="558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Positioning Your Professional Identity</a:t>
            </a:r>
            <a:endParaRPr/>
          </a:p>
        </p:txBody>
      </p:sp>
      <p:sp>
        <p:nvSpPr>
          <p:cNvPr id="328" name="Google Shape;328;p6"/>
          <p:cNvSpPr txBox="1"/>
          <p:nvPr>
            <p:ph idx="5" type="body"/>
          </p:nvPr>
        </p:nvSpPr>
        <p:spPr>
          <a:xfrm>
            <a:off x="2435475" y="3723585"/>
            <a:ext cx="700500" cy="558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09</a:t>
            </a:r>
            <a:endParaRPr/>
          </a:p>
        </p:txBody>
      </p:sp>
      <p:sp>
        <p:nvSpPr>
          <p:cNvPr id="329" name="Google Shape;329;p6"/>
          <p:cNvSpPr txBox="1"/>
          <p:nvPr>
            <p:ph idx="6" type="body"/>
          </p:nvPr>
        </p:nvSpPr>
        <p:spPr>
          <a:xfrm>
            <a:off x="3161586" y="3650236"/>
            <a:ext cx="8298300" cy="558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Action Planning</a:t>
            </a:r>
            <a:endParaRPr/>
          </a:p>
        </p:txBody>
      </p:sp>
      <p:sp>
        <p:nvSpPr>
          <p:cNvPr id="330" name="Google Shape;330;p6"/>
          <p:cNvSpPr/>
          <p:nvPr/>
        </p:nvSpPr>
        <p:spPr>
          <a:xfrm>
            <a:off x="345172" y="1007603"/>
            <a:ext cx="2974383" cy="6986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31" name="Google Shape;331;p6"/>
          <p:cNvSpPr txBox="1"/>
          <p:nvPr/>
        </p:nvSpPr>
        <p:spPr>
          <a:xfrm>
            <a:off x="529195" y="1059901"/>
            <a:ext cx="257769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CONTENTS</a:t>
            </a:r>
            <a:endParaRPr b="0" i="0" sz="1400" u="none" cap="none" strike="noStrike">
              <a:solidFill>
                <a:srgbClr val="000000"/>
              </a:solidFill>
              <a:latin typeface="Arial"/>
              <a:ea typeface="Arial"/>
              <a:cs typeface="Arial"/>
              <a:sym typeface="Arial"/>
            </a:endParaRPr>
          </a:p>
        </p:txBody>
      </p:sp>
      <p:cxnSp>
        <p:nvCxnSpPr>
          <p:cNvPr id="332" name="Google Shape;332;p6"/>
          <p:cNvCxnSpPr/>
          <p:nvPr/>
        </p:nvCxnSpPr>
        <p:spPr>
          <a:xfrm>
            <a:off x="2028475" y="5372000"/>
            <a:ext cx="9080100" cy="28200"/>
          </a:xfrm>
          <a:prstGeom prst="straightConnector1">
            <a:avLst/>
          </a:prstGeom>
          <a:noFill/>
          <a:ln cap="flat" cmpd="sng" w="19050">
            <a:solidFill>
              <a:srgbClr val="E36C34"/>
            </a:solidFill>
            <a:prstDash val="solid"/>
            <a:round/>
            <a:headEnd len="sm" w="sm" type="none"/>
            <a:tailEnd len="sm" w="sm" type="none"/>
          </a:ln>
        </p:spPr>
      </p:cxnSp>
      <p:sp>
        <p:nvSpPr>
          <p:cNvPr id="333" name="Google Shape;333;p6"/>
          <p:cNvSpPr/>
          <p:nvPr/>
        </p:nvSpPr>
        <p:spPr>
          <a:xfrm>
            <a:off x="2004825" y="4669800"/>
            <a:ext cx="9455100" cy="990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7"/>
          <p:cNvSpPr txBox="1"/>
          <p:nvPr>
            <p:ph idx="1" type="body"/>
          </p:nvPr>
        </p:nvSpPr>
        <p:spPr>
          <a:xfrm>
            <a:off x="146700" y="1662550"/>
            <a:ext cx="6112200" cy="506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n-US" sz="2300"/>
              <a:t>Europe is undergoing two major structural transformations:</a:t>
            </a:r>
            <a:endParaRPr sz="2300"/>
          </a:p>
          <a:p>
            <a:pPr indent="-374650" lvl="0" marL="457200" rtl="0" algn="l">
              <a:lnSpc>
                <a:spcPct val="100000"/>
              </a:lnSpc>
              <a:spcBef>
                <a:spcPts val="0"/>
              </a:spcBef>
              <a:spcAft>
                <a:spcPts val="0"/>
              </a:spcAft>
              <a:buSzPts val="2300"/>
              <a:buChar char="●"/>
            </a:pPr>
            <a:r>
              <a:rPr lang="en-US" sz="2300"/>
              <a:t>The Digital Transition</a:t>
            </a:r>
            <a:endParaRPr sz="2300"/>
          </a:p>
          <a:p>
            <a:pPr indent="-374650" lvl="0" marL="457200" rtl="0" algn="l">
              <a:lnSpc>
                <a:spcPct val="100000"/>
              </a:lnSpc>
              <a:spcBef>
                <a:spcPts val="0"/>
              </a:spcBef>
              <a:spcAft>
                <a:spcPts val="0"/>
              </a:spcAft>
              <a:buSzPts val="2300"/>
              <a:buChar char="●"/>
            </a:pPr>
            <a:r>
              <a:rPr lang="en-US" sz="2300"/>
              <a:t>The Green Transition</a:t>
            </a:r>
            <a:endParaRPr sz="2300"/>
          </a:p>
          <a:p>
            <a:pPr indent="-228600" lvl="0" marL="228600" rtl="0" algn="l">
              <a:lnSpc>
                <a:spcPct val="100000"/>
              </a:lnSpc>
              <a:spcBef>
                <a:spcPts val="0"/>
              </a:spcBef>
              <a:spcAft>
                <a:spcPts val="0"/>
              </a:spcAft>
              <a:buClr>
                <a:schemeClr val="lt1"/>
              </a:buClr>
              <a:buSzPts val="2400"/>
              <a:buNone/>
            </a:pPr>
            <a:r>
              <a:t/>
            </a:r>
            <a:endParaRPr sz="2300"/>
          </a:p>
          <a:p>
            <a:pPr indent="-228600" lvl="0" marL="228600" rtl="0" algn="l">
              <a:lnSpc>
                <a:spcPct val="100000"/>
              </a:lnSpc>
              <a:spcBef>
                <a:spcPts val="0"/>
              </a:spcBef>
              <a:spcAft>
                <a:spcPts val="0"/>
              </a:spcAft>
              <a:buClr>
                <a:schemeClr val="lt1"/>
              </a:buClr>
              <a:buSzPts val="2400"/>
              <a:buNone/>
            </a:pPr>
            <a:r>
              <a:rPr lang="en-US" sz="2300"/>
              <a:t>Together, they are reshaping:</a:t>
            </a:r>
            <a:endParaRPr sz="2300"/>
          </a:p>
          <a:p>
            <a:pPr indent="-374650" lvl="0" marL="457200" rtl="0" algn="l">
              <a:lnSpc>
                <a:spcPct val="100000"/>
              </a:lnSpc>
              <a:spcBef>
                <a:spcPts val="0"/>
              </a:spcBef>
              <a:spcAft>
                <a:spcPts val="0"/>
              </a:spcAft>
              <a:buSzPts val="2300"/>
              <a:buChar char="●"/>
            </a:pPr>
            <a:r>
              <a:rPr lang="en-US" sz="2300"/>
              <a:t>Recruitment criteria</a:t>
            </a:r>
            <a:endParaRPr sz="2300"/>
          </a:p>
          <a:p>
            <a:pPr indent="-374650" lvl="0" marL="457200" rtl="0" algn="l">
              <a:lnSpc>
                <a:spcPct val="100000"/>
              </a:lnSpc>
              <a:spcBef>
                <a:spcPts val="0"/>
              </a:spcBef>
              <a:spcAft>
                <a:spcPts val="0"/>
              </a:spcAft>
              <a:buSzPts val="2300"/>
              <a:buChar char="●"/>
            </a:pPr>
            <a:r>
              <a:rPr lang="en-US" sz="2300"/>
              <a:t>Skill demand</a:t>
            </a:r>
            <a:endParaRPr sz="2300"/>
          </a:p>
          <a:p>
            <a:pPr indent="-374650" lvl="0" marL="457200" rtl="0" algn="l">
              <a:lnSpc>
                <a:spcPct val="100000"/>
              </a:lnSpc>
              <a:spcBef>
                <a:spcPts val="0"/>
              </a:spcBef>
              <a:spcAft>
                <a:spcPts val="0"/>
              </a:spcAft>
              <a:buSzPts val="2300"/>
              <a:buChar char="●"/>
            </a:pPr>
            <a:r>
              <a:rPr lang="en-US" sz="2300"/>
              <a:t>Professional standards</a:t>
            </a:r>
            <a:endParaRPr sz="2300"/>
          </a:p>
          <a:p>
            <a:pPr indent="-374650" lvl="0" marL="457200" rtl="0" algn="l">
              <a:lnSpc>
                <a:spcPct val="100000"/>
              </a:lnSpc>
              <a:spcBef>
                <a:spcPts val="0"/>
              </a:spcBef>
              <a:spcAft>
                <a:spcPts val="0"/>
              </a:spcAft>
              <a:buSzPts val="2300"/>
              <a:buChar char="●"/>
            </a:pPr>
            <a:r>
              <a:rPr lang="en-US" sz="2300"/>
              <a:t>Sector growth</a:t>
            </a:r>
            <a:endParaRPr sz="2300"/>
          </a:p>
          <a:p>
            <a:pPr indent="-228600" lvl="0" marL="228600" rtl="0" algn="l">
              <a:lnSpc>
                <a:spcPct val="100000"/>
              </a:lnSpc>
              <a:spcBef>
                <a:spcPts val="0"/>
              </a:spcBef>
              <a:spcAft>
                <a:spcPts val="0"/>
              </a:spcAft>
              <a:buClr>
                <a:schemeClr val="lt1"/>
              </a:buClr>
              <a:buSzPts val="2400"/>
              <a:buNone/>
            </a:pPr>
            <a:r>
              <a:t/>
            </a:r>
            <a:endParaRPr sz="2300"/>
          </a:p>
          <a:p>
            <a:pPr indent="0" lvl="0" marL="0" rtl="0" algn="l">
              <a:lnSpc>
                <a:spcPct val="100000"/>
              </a:lnSpc>
              <a:spcBef>
                <a:spcPts val="0"/>
              </a:spcBef>
              <a:spcAft>
                <a:spcPts val="0"/>
              </a:spcAft>
              <a:buClr>
                <a:schemeClr val="lt1"/>
              </a:buClr>
              <a:buSzPts val="2400"/>
              <a:buNone/>
            </a:pPr>
            <a:r>
              <a:rPr lang="en-US" sz="2300"/>
              <a:t>This module helps you strategically position your existing expertise within this context.</a:t>
            </a:r>
            <a:endParaRPr sz="2300"/>
          </a:p>
          <a:p>
            <a:pPr indent="-228600" lvl="0" marL="228600" rtl="0" algn="l">
              <a:lnSpc>
                <a:spcPct val="100000"/>
              </a:lnSpc>
              <a:spcBef>
                <a:spcPts val="1000"/>
              </a:spcBef>
              <a:spcAft>
                <a:spcPts val="0"/>
              </a:spcAft>
              <a:buClr>
                <a:schemeClr val="lt1"/>
              </a:buClr>
              <a:buSzPts val="2400"/>
              <a:buNone/>
            </a:pPr>
            <a:r>
              <a:t/>
            </a:r>
            <a:endParaRPr sz="2000"/>
          </a:p>
        </p:txBody>
      </p:sp>
      <p:sp>
        <p:nvSpPr>
          <p:cNvPr id="339" name="Google Shape;339;p17"/>
          <p:cNvSpPr/>
          <p:nvPr/>
        </p:nvSpPr>
        <p:spPr>
          <a:xfrm>
            <a:off x="0" y="728524"/>
            <a:ext cx="3096127" cy="6986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40" name="Google Shape;340;p17"/>
          <p:cNvSpPr txBox="1"/>
          <p:nvPr/>
        </p:nvSpPr>
        <p:spPr>
          <a:xfrm>
            <a:off x="6" y="754575"/>
            <a:ext cx="4489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Transformation</a:t>
            </a:r>
            <a:endParaRPr b="0" i="0" sz="1400" u="none" cap="none" strike="noStrike">
              <a:solidFill>
                <a:srgbClr val="000000"/>
              </a:solidFill>
              <a:latin typeface="Arial"/>
              <a:ea typeface="Arial"/>
              <a:cs typeface="Arial"/>
              <a:sym typeface="Arial"/>
            </a:endParaRPr>
          </a:p>
        </p:txBody>
      </p:sp>
      <p:pic>
        <p:nvPicPr>
          <p:cNvPr id="341" name="Google Shape;341;p17"/>
          <p:cNvPicPr preferRelativeResize="0"/>
          <p:nvPr>
            <p:ph idx="3" type="pic"/>
          </p:nvPr>
        </p:nvPicPr>
        <p:blipFill rotWithShape="1">
          <a:blip r:embed="rId3">
            <a:alphaModFix/>
          </a:blip>
          <a:srcRect b="0" l="23943" r="23943" t="0"/>
          <a:stretch/>
        </p:blipFill>
        <p:spPr>
          <a:xfrm>
            <a:off x="6038950" y="0"/>
            <a:ext cx="5405800" cy="6858002"/>
          </a:xfrm>
          <a:prstGeom prst="rect">
            <a:avLst/>
          </a:prstGeom>
          <a:solidFill>
            <a:srgbClr val="D8D8D8"/>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3c6fa7fc315_0_31"/>
          <p:cNvSpPr txBox="1"/>
          <p:nvPr>
            <p:ph idx="1" type="body"/>
          </p:nvPr>
        </p:nvSpPr>
        <p:spPr>
          <a:xfrm>
            <a:off x="904856" y="826844"/>
            <a:ext cx="100530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36C34"/>
              </a:buClr>
              <a:buSzPts val="3600"/>
              <a:buNone/>
            </a:pPr>
            <a:r>
              <a:rPr lang="en-US"/>
              <a:t>Learning Outcomes</a:t>
            </a:r>
            <a:endParaRPr/>
          </a:p>
        </p:txBody>
      </p:sp>
      <p:sp>
        <p:nvSpPr>
          <p:cNvPr id="347" name="Google Shape;347;g3c6fa7fc315_0_31"/>
          <p:cNvSpPr txBox="1"/>
          <p:nvPr>
            <p:ph idx="2" type="body"/>
          </p:nvPr>
        </p:nvSpPr>
        <p:spPr>
          <a:xfrm>
            <a:off x="703150" y="1462425"/>
            <a:ext cx="10053000" cy="4355400"/>
          </a:xfrm>
          <a:prstGeom prst="rect">
            <a:avLst/>
          </a:prstGeom>
          <a:noFill/>
          <a:ln>
            <a:noFill/>
          </a:ln>
        </p:spPr>
        <p:txBody>
          <a:bodyPr anchorCtr="0" anchor="t" bIns="45700" lIns="91425" spcFirstLastPara="1" rIns="91425" wrap="square" tIns="45700">
            <a:noAutofit/>
          </a:bodyPr>
          <a:lstStyle/>
          <a:p>
            <a:pPr indent="0" lvl="0" marL="0" rtl="0" algn="l">
              <a:lnSpc>
                <a:spcPct val="200000"/>
              </a:lnSpc>
              <a:spcBef>
                <a:spcPts val="1200"/>
              </a:spcBef>
              <a:spcAft>
                <a:spcPts val="0"/>
              </a:spcAft>
              <a:buSzPts val="2400"/>
              <a:buNone/>
            </a:pPr>
            <a:r>
              <a:rPr lang="en-US" sz="2600"/>
              <a:t>By the end of this module, you will be able to:</a:t>
            </a:r>
            <a:endParaRPr sz="2600"/>
          </a:p>
          <a:p>
            <a:pPr indent="-393700" lvl="0" marL="457200" rtl="0" algn="l">
              <a:lnSpc>
                <a:spcPct val="100000"/>
              </a:lnSpc>
              <a:spcBef>
                <a:spcPts val="1200"/>
              </a:spcBef>
              <a:spcAft>
                <a:spcPts val="0"/>
              </a:spcAft>
              <a:buSzPts val="2600"/>
              <a:buAutoNum type="arabicPeriod"/>
            </a:pPr>
            <a:r>
              <a:rPr lang="en-US" sz="2600"/>
              <a:t>Identify your existing digital and green competencies.</a:t>
            </a:r>
            <a:br>
              <a:rPr lang="en-US" sz="2600"/>
            </a:br>
            <a:endParaRPr sz="2600"/>
          </a:p>
          <a:p>
            <a:pPr indent="-393700" lvl="0" marL="457200" rtl="0" algn="l">
              <a:lnSpc>
                <a:spcPct val="100000"/>
              </a:lnSpc>
              <a:spcBef>
                <a:spcPts val="0"/>
              </a:spcBef>
              <a:spcAft>
                <a:spcPts val="0"/>
              </a:spcAft>
              <a:buSzPts val="2600"/>
              <a:buAutoNum type="arabicPeriod"/>
            </a:pPr>
            <a:r>
              <a:rPr lang="en-US" sz="2600"/>
              <a:t>Understand how these align with EU labour market demand.</a:t>
            </a:r>
            <a:br>
              <a:rPr lang="en-US" sz="2600"/>
            </a:br>
            <a:endParaRPr sz="2600"/>
          </a:p>
          <a:p>
            <a:pPr indent="-393700" lvl="0" marL="457200" rtl="0" algn="l">
              <a:lnSpc>
                <a:spcPct val="100000"/>
              </a:lnSpc>
              <a:spcBef>
                <a:spcPts val="0"/>
              </a:spcBef>
              <a:spcAft>
                <a:spcPts val="0"/>
              </a:spcAft>
              <a:buSzPts val="2600"/>
              <a:buAutoNum type="arabicPeriod"/>
            </a:pPr>
            <a:r>
              <a:rPr lang="en-US" sz="2600"/>
              <a:t>Recognise sector-specific opportunities linked to the twin transition.</a:t>
            </a:r>
            <a:br>
              <a:rPr lang="en-US" sz="2600"/>
            </a:br>
            <a:endParaRPr sz="2600"/>
          </a:p>
          <a:p>
            <a:pPr indent="-393700" lvl="0" marL="457200" rtl="0" algn="l">
              <a:lnSpc>
                <a:spcPct val="100000"/>
              </a:lnSpc>
              <a:spcBef>
                <a:spcPts val="0"/>
              </a:spcBef>
              <a:spcAft>
                <a:spcPts val="0"/>
              </a:spcAft>
              <a:buSzPts val="2600"/>
              <a:buAutoNum type="arabicPeriod"/>
            </a:pPr>
            <a:r>
              <a:rPr lang="en-US" sz="2600"/>
              <a:t>Translate past experience into EU employer language.</a:t>
            </a:r>
            <a:br>
              <a:rPr lang="en-US" sz="2600"/>
            </a:br>
            <a:endParaRPr sz="2600"/>
          </a:p>
          <a:p>
            <a:pPr indent="-393700" lvl="0" marL="457200" rtl="0" algn="l">
              <a:lnSpc>
                <a:spcPct val="100000"/>
              </a:lnSpc>
              <a:spcBef>
                <a:spcPts val="0"/>
              </a:spcBef>
              <a:spcAft>
                <a:spcPts val="0"/>
              </a:spcAft>
              <a:buSzPts val="2600"/>
              <a:buAutoNum type="arabicPeriod"/>
            </a:pPr>
            <a:r>
              <a:rPr lang="en-US" sz="2600"/>
              <a:t>Define one strategic upskilling or positioning action.</a:t>
            </a:r>
            <a:endParaRPr sz="2600"/>
          </a:p>
          <a:p>
            <a:pPr indent="0" lvl="0" marL="457200" rtl="0" algn="l">
              <a:lnSpc>
                <a:spcPct val="100000"/>
              </a:lnSpc>
              <a:spcBef>
                <a:spcPts val="1200"/>
              </a:spcBef>
              <a:spcAft>
                <a:spcPts val="0"/>
              </a:spcAft>
              <a:buSzPts val="2400"/>
              <a:buNone/>
            </a:pPr>
            <a:r>
              <a:t/>
            </a:r>
            <a:endParaRPr sz="2600"/>
          </a:p>
          <a:p>
            <a:pPr indent="0" lvl="0" marL="0" rtl="0" algn="l">
              <a:lnSpc>
                <a:spcPct val="103333"/>
              </a:lnSpc>
              <a:spcBef>
                <a:spcPts val="0"/>
              </a:spcBef>
              <a:spcAft>
                <a:spcPts val="0"/>
              </a:spcAft>
              <a:buSzPts val="2400"/>
              <a:buNone/>
            </a:pPr>
            <a:r>
              <a:t/>
            </a:r>
            <a:endParaRPr sz="2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g3c6fa7fc315_0_45"/>
          <p:cNvPicPr preferRelativeResize="0"/>
          <p:nvPr>
            <p:ph idx="2" type="pic"/>
          </p:nvPr>
        </p:nvPicPr>
        <p:blipFill rotWithShape="1">
          <a:blip r:embed="rId3">
            <a:alphaModFix/>
          </a:blip>
          <a:srcRect b="16966" l="0" r="0" t="16966"/>
          <a:stretch/>
        </p:blipFill>
        <p:spPr>
          <a:xfrm flipH="1">
            <a:off x="238773" y="2626822"/>
            <a:ext cx="7708194" cy="3396829"/>
          </a:xfrm>
          <a:prstGeom prst="rect">
            <a:avLst/>
          </a:prstGeom>
          <a:solidFill>
            <a:srgbClr val="BFBFBF"/>
          </a:solidFill>
          <a:ln>
            <a:noFill/>
          </a:ln>
        </p:spPr>
      </p:pic>
      <p:sp>
        <p:nvSpPr>
          <p:cNvPr id="354" name="Google Shape;354;g3c6fa7fc315_0_45"/>
          <p:cNvSpPr txBox="1"/>
          <p:nvPr>
            <p:ph idx="1" type="body"/>
          </p:nvPr>
        </p:nvSpPr>
        <p:spPr>
          <a:xfrm>
            <a:off x="7764874" y="730800"/>
            <a:ext cx="20670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01</a:t>
            </a:r>
            <a:endParaRPr/>
          </a:p>
        </p:txBody>
      </p:sp>
      <p:sp>
        <p:nvSpPr>
          <p:cNvPr id="355" name="Google Shape;355;g3c6fa7fc315_0_45"/>
          <p:cNvSpPr/>
          <p:nvPr/>
        </p:nvSpPr>
        <p:spPr>
          <a:xfrm>
            <a:off x="5657750" y="3429000"/>
            <a:ext cx="3965700" cy="1200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56" name="Google Shape;356;g3c6fa7fc315_0_45"/>
          <p:cNvSpPr txBox="1"/>
          <p:nvPr/>
        </p:nvSpPr>
        <p:spPr>
          <a:xfrm>
            <a:off x="5782095" y="3706048"/>
            <a:ext cx="3717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The EU Context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386a5ab97a1_0_9"/>
          <p:cNvSpPr txBox="1"/>
          <p:nvPr>
            <p:ph idx="1" type="body"/>
          </p:nvPr>
        </p:nvSpPr>
        <p:spPr>
          <a:xfrm>
            <a:off x="4907493" y="507603"/>
            <a:ext cx="6562800" cy="33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36C34"/>
              </a:buClr>
              <a:buSzPts val="2400"/>
              <a:buNone/>
            </a:pPr>
            <a:r>
              <a:rPr lang="en-US"/>
              <a:t>The European Green Deal</a:t>
            </a:r>
            <a:endParaRPr/>
          </a:p>
        </p:txBody>
      </p:sp>
      <p:sp>
        <p:nvSpPr>
          <p:cNvPr id="362" name="Google Shape;362;g386a5ab97a1_0_9"/>
          <p:cNvSpPr txBox="1"/>
          <p:nvPr>
            <p:ph idx="2" type="body"/>
          </p:nvPr>
        </p:nvSpPr>
        <p:spPr>
          <a:xfrm>
            <a:off x="4705775" y="1048164"/>
            <a:ext cx="6553200" cy="131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	Climate neutrality by 2050</a:t>
            </a:r>
            <a:endParaRPr/>
          </a:p>
          <a:p>
            <a:pPr indent="0" lvl="0" marL="0" rtl="0" algn="l">
              <a:lnSpc>
                <a:spcPct val="100000"/>
              </a:lnSpc>
              <a:spcBef>
                <a:spcPts val="0"/>
              </a:spcBef>
              <a:spcAft>
                <a:spcPts val="0"/>
              </a:spcAft>
              <a:buClr>
                <a:srgbClr val="633547"/>
              </a:buClr>
              <a:buSzPts val="2200"/>
              <a:buNone/>
            </a:pPr>
            <a:r>
              <a:rPr lang="en-US"/>
              <a:t>•	Circular economy development</a:t>
            </a:r>
            <a:endParaRPr/>
          </a:p>
          <a:p>
            <a:pPr indent="0" lvl="0" marL="0" rtl="0" algn="l">
              <a:lnSpc>
                <a:spcPct val="100000"/>
              </a:lnSpc>
              <a:spcBef>
                <a:spcPts val="0"/>
              </a:spcBef>
              <a:spcAft>
                <a:spcPts val="0"/>
              </a:spcAft>
              <a:buClr>
                <a:srgbClr val="633547"/>
              </a:buClr>
              <a:buSzPts val="2200"/>
              <a:buNone/>
            </a:pPr>
            <a:r>
              <a:rPr lang="en-US"/>
              <a:t>•	Sustainable infrastructure</a:t>
            </a:r>
            <a:endParaRPr/>
          </a:p>
          <a:p>
            <a:pPr indent="0" lvl="0" marL="0" rtl="0" algn="l">
              <a:lnSpc>
                <a:spcPct val="100000"/>
              </a:lnSpc>
              <a:spcBef>
                <a:spcPts val="0"/>
              </a:spcBef>
              <a:spcAft>
                <a:spcPts val="0"/>
              </a:spcAft>
              <a:buClr>
                <a:srgbClr val="633547"/>
              </a:buClr>
              <a:buSzPts val="2200"/>
              <a:buNone/>
            </a:pPr>
            <a:r>
              <a:rPr lang="en-US"/>
              <a:t>•	ESG reporting expansion</a:t>
            </a:r>
            <a:endParaRPr/>
          </a:p>
          <a:p>
            <a:pPr indent="0" lvl="0" marL="0" rtl="0" algn="l">
              <a:lnSpc>
                <a:spcPct val="100000"/>
              </a:lnSpc>
              <a:spcBef>
                <a:spcPts val="0"/>
              </a:spcBef>
              <a:spcAft>
                <a:spcPts val="0"/>
              </a:spcAft>
              <a:buClr>
                <a:srgbClr val="633547"/>
              </a:buClr>
              <a:buSzPts val="2200"/>
              <a:buNone/>
            </a:pPr>
            <a:r>
              <a:rPr lang="en-US"/>
              <a:t>•	Renewable energy growth</a:t>
            </a:r>
            <a:endParaRPr/>
          </a:p>
          <a:p>
            <a:pPr indent="0" lvl="0" marL="0" rtl="0" algn="l">
              <a:lnSpc>
                <a:spcPct val="100000"/>
              </a:lnSpc>
              <a:spcBef>
                <a:spcPts val="0"/>
              </a:spcBef>
              <a:spcAft>
                <a:spcPts val="0"/>
              </a:spcAft>
              <a:buClr>
                <a:srgbClr val="633547"/>
              </a:buClr>
              <a:buSzPts val="2200"/>
              <a:buNone/>
            </a:pPr>
            <a:r>
              <a:t/>
            </a:r>
            <a:endParaRPr/>
          </a:p>
        </p:txBody>
      </p:sp>
      <p:sp>
        <p:nvSpPr>
          <p:cNvPr id="363" name="Google Shape;363;g386a5ab97a1_0_9"/>
          <p:cNvSpPr txBox="1"/>
          <p:nvPr>
            <p:ph idx="3" type="body"/>
          </p:nvPr>
        </p:nvSpPr>
        <p:spPr>
          <a:xfrm>
            <a:off x="3546431" y="308421"/>
            <a:ext cx="1232700" cy="955500"/>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0"/>
              </a:spcBef>
              <a:spcAft>
                <a:spcPts val="0"/>
              </a:spcAft>
              <a:buClr>
                <a:schemeClr val="lt1"/>
              </a:buClr>
              <a:buSzPts val="4400"/>
              <a:buNone/>
            </a:pPr>
            <a:r>
              <a:rPr lang="en-US"/>
              <a:t>01</a:t>
            </a:r>
            <a:endParaRPr/>
          </a:p>
        </p:txBody>
      </p:sp>
      <p:sp>
        <p:nvSpPr>
          <p:cNvPr id="364" name="Google Shape;364;g386a5ab97a1_0_9"/>
          <p:cNvSpPr txBox="1"/>
          <p:nvPr>
            <p:ph idx="4" type="body"/>
          </p:nvPr>
        </p:nvSpPr>
        <p:spPr>
          <a:xfrm>
            <a:off x="4907492" y="3355361"/>
            <a:ext cx="6562800" cy="33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36C34"/>
              </a:buClr>
              <a:buSzPts val="2400"/>
              <a:buNone/>
            </a:pPr>
            <a:r>
              <a:rPr lang="en-US"/>
              <a:t>The Digital Decade Strategy</a:t>
            </a:r>
            <a:endParaRPr/>
          </a:p>
          <a:p>
            <a:pPr indent="0" lvl="0" marL="0" rtl="0" algn="l">
              <a:lnSpc>
                <a:spcPct val="100000"/>
              </a:lnSpc>
              <a:spcBef>
                <a:spcPts val="0"/>
              </a:spcBef>
              <a:spcAft>
                <a:spcPts val="0"/>
              </a:spcAft>
              <a:buClr>
                <a:srgbClr val="E36C34"/>
              </a:buClr>
              <a:buSzPts val="2400"/>
              <a:buNone/>
            </a:pPr>
            <a:r>
              <a:t/>
            </a:r>
            <a:endParaRPr/>
          </a:p>
        </p:txBody>
      </p:sp>
      <p:sp>
        <p:nvSpPr>
          <p:cNvPr id="365" name="Google Shape;365;g386a5ab97a1_0_9"/>
          <p:cNvSpPr txBox="1"/>
          <p:nvPr>
            <p:ph idx="5" type="body"/>
          </p:nvPr>
        </p:nvSpPr>
        <p:spPr>
          <a:xfrm>
            <a:off x="4705768" y="3818849"/>
            <a:ext cx="6553200" cy="99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33547"/>
              </a:buClr>
              <a:buSzPts val="2200"/>
              <a:buNone/>
            </a:pPr>
            <a:r>
              <a:rPr lang="en-US"/>
              <a:t>•	Digital public services</a:t>
            </a:r>
            <a:endParaRPr/>
          </a:p>
          <a:p>
            <a:pPr indent="0" lvl="0" marL="0" rtl="0" algn="l">
              <a:lnSpc>
                <a:spcPct val="100000"/>
              </a:lnSpc>
              <a:spcBef>
                <a:spcPts val="0"/>
              </a:spcBef>
              <a:spcAft>
                <a:spcPts val="0"/>
              </a:spcAft>
              <a:buClr>
                <a:srgbClr val="633547"/>
              </a:buClr>
              <a:buSzPts val="2200"/>
              <a:buNone/>
            </a:pPr>
            <a:r>
              <a:rPr lang="en-US"/>
              <a:t>•	AI and data innovation</a:t>
            </a:r>
            <a:endParaRPr/>
          </a:p>
          <a:p>
            <a:pPr indent="0" lvl="0" marL="0" rtl="0" algn="l">
              <a:lnSpc>
                <a:spcPct val="100000"/>
              </a:lnSpc>
              <a:spcBef>
                <a:spcPts val="0"/>
              </a:spcBef>
              <a:spcAft>
                <a:spcPts val="0"/>
              </a:spcAft>
              <a:buClr>
                <a:srgbClr val="633547"/>
              </a:buClr>
              <a:buSzPts val="2200"/>
              <a:buNone/>
            </a:pPr>
            <a:r>
              <a:rPr lang="en-US"/>
              <a:t>•	Digital skills development</a:t>
            </a:r>
            <a:endParaRPr/>
          </a:p>
          <a:p>
            <a:pPr indent="0" lvl="0" marL="0" rtl="0" algn="l">
              <a:lnSpc>
                <a:spcPct val="100000"/>
              </a:lnSpc>
              <a:spcBef>
                <a:spcPts val="0"/>
              </a:spcBef>
              <a:spcAft>
                <a:spcPts val="0"/>
              </a:spcAft>
              <a:buClr>
                <a:srgbClr val="633547"/>
              </a:buClr>
              <a:buSzPts val="2200"/>
              <a:buNone/>
            </a:pPr>
            <a:r>
              <a:rPr lang="en-US"/>
              <a:t>•	SME digitalisation</a:t>
            </a:r>
            <a:endParaRPr/>
          </a:p>
          <a:p>
            <a:pPr indent="0" lvl="0" marL="0" rtl="0" algn="l">
              <a:lnSpc>
                <a:spcPct val="100000"/>
              </a:lnSpc>
              <a:spcBef>
                <a:spcPts val="0"/>
              </a:spcBef>
              <a:spcAft>
                <a:spcPts val="0"/>
              </a:spcAft>
              <a:buClr>
                <a:srgbClr val="633547"/>
              </a:buClr>
              <a:buSzPts val="2200"/>
              <a:buNone/>
            </a:pPr>
            <a:r>
              <a:rPr lang="en-US"/>
              <a:t>•	Platform economy expansion</a:t>
            </a:r>
            <a:endParaRPr/>
          </a:p>
          <a:p>
            <a:pPr indent="0" lvl="0" marL="0" rtl="0" algn="l">
              <a:lnSpc>
                <a:spcPct val="100000"/>
              </a:lnSpc>
              <a:spcBef>
                <a:spcPts val="0"/>
              </a:spcBef>
              <a:spcAft>
                <a:spcPts val="0"/>
              </a:spcAft>
              <a:buClr>
                <a:srgbClr val="633547"/>
              </a:buClr>
              <a:buSzPts val="2200"/>
              <a:buNone/>
            </a:pPr>
            <a:r>
              <a:t/>
            </a:r>
            <a:endParaRPr/>
          </a:p>
          <a:p>
            <a:pPr indent="0" lvl="0" marL="57150" rtl="0" algn="l">
              <a:lnSpc>
                <a:spcPct val="115000"/>
              </a:lnSpc>
              <a:spcBef>
                <a:spcPts val="1200"/>
              </a:spcBef>
              <a:spcAft>
                <a:spcPts val="0"/>
              </a:spcAft>
              <a:buSzPts val="2200"/>
              <a:buNone/>
            </a:pPr>
            <a:r>
              <a:rPr lang="en-US" sz="2100"/>
              <a:t>These are not trends.</a:t>
            </a:r>
            <a:br>
              <a:rPr lang="en-US" sz="2100"/>
            </a:br>
            <a:r>
              <a:rPr lang="en-US" sz="2100"/>
              <a:t>They are funded policy priorities driving labour demand.</a:t>
            </a:r>
            <a:endParaRPr sz="2100"/>
          </a:p>
          <a:p>
            <a:pPr indent="0" lvl="0" marL="0" rtl="0" algn="l">
              <a:lnSpc>
                <a:spcPct val="100000"/>
              </a:lnSpc>
              <a:spcBef>
                <a:spcPts val="1200"/>
              </a:spcBef>
              <a:spcAft>
                <a:spcPts val="0"/>
              </a:spcAft>
              <a:buClr>
                <a:srgbClr val="633547"/>
              </a:buClr>
              <a:buSzPts val="2200"/>
              <a:buNone/>
            </a:pPr>
            <a:r>
              <a:t/>
            </a:r>
            <a:endParaRPr/>
          </a:p>
          <a:p>
            <a:pPr indent="0" lvl="0" marL="0" rtl="0" algn="l">
              <a:lnSpc>
                <a:spcPct val="100000"/>
              </a:lnSpc>
              <a:spcBef>
                <a:spcPts val="0"/>
              </a:spcBef>
              <a:spcAft>
                <a:spcPts val="0"/>
              </a:spcAft>
              <a:buClr>
                <a:srgbClr val="633547"/>
              </a:buClr>
              <a:buSzPts val="2200"/>
              <a:buNone/>
            </a:pPr>
            <a:r>
              <a:t/>
            </a:r>
            <a:endParaRPr/>
          </a:p>
          <a:p>
            <a:pPr indent="0" lvl="0" marL="0" rtl="0" algn="l">
              <a:lnSpc>
                <a:spcPct val="100000"/>
              </a:lnSpc>
              <a:spcBef>
                <a:spcPts val="0"/>
              </a:spcBef>
              <a:spcAft>
                <a:spcPts val="0"/>
              </a:spcAft>
              <a:buClr>
                <a:srgbClr val="633547"/>
              </a:buClr>
              <a:buSzPts val="2200"/>
              <a:buNone/>
            </a:pPr>
            <a:r>
              <a:t/>
            </a:r>
            <a:endParaRPr/>
          </a:p>
        </p:txBody>
      </p:sp>
      <p:sp>
        <p:nvSpPr>
          <p:cNvPr id="366" name="Google Shape;366;g386a5ab97a1_0_9"/>
          <p:cNvSpPr txBox="1"/>
          <p:nvPr>
            <p:ph idx="9" type="body"/>
          </p:nvPr>
        </p:nvSpPr>
        <p:spPr>
          <a:xfrm>
            <a:off x="3695099" y="3218842"/>
            <a:ext cx="1232700" cy="955500"/>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0"/>
              </a:spcBef>
              <a:spcAft>
                <a:spcPts val="0"/>
              </a:spcAft>
              <a:buClr>
                <a:schemeClr val="lt1"/>
              </a:buClr>
              <a:buSzPts val="4400"/>
              <a:buNone/>
            </a:pPr>
            <a:r>
              <a:rPr lang="en-US"/>
              <a:t>02</a:t>
            </a:r>
            <a:endParaRPr/>
          </a:p>
        </p:txBody>
      </p:sp>
      <p:sp>
        <p:nvSpPr>
          <p:cNvPr id="367" name="Google Shape;367;g386a5ab97a1_0_9"/>
          <p:cNvSpPr/>
          <p:nvPr/>
        </p:nvSpPr>
        <p:spPr>
          <a:xfrm>
            <a:off x="3806981" y="2985177"/>
            <a:ext cx="7452000" cy="30900"/>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368" name="Google Shape;368;g386a5ab97a1_0_9"/>
          <p:cNvSpPr/>
          <p:nvPr/>
        </p:nvSpPr>
        <p:spPr>
          <a:xfrm>
            <a:off x="3806981" y="5804421"/>
            <a:ext cx="7452000" cy="30900"/>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pic>
        <p:nvPicPr>
          <p:cNvPr id="369" name="Google Shape;369;g386a5ab97a1_0_9"/>
          <p:cNvPicPr preferRelativeResize="0"/>
          <p:nvPr>
            <p:ph idx="8" type="pic"/>
          </p:nvPr>
        </p:nvPicPr>
        <p:blipFill rotWithShape="1">
          <a:blip r:embed="rId3">
            <a:alphaModFix/>
          </a:blip>
          <a:srcRect b="0" l="11011" r="11011" t="0"/>
          <a:stretch/>
        </p:blipFill>
        <p:spPr>
          <a:xfrm>
            <a:off x="-2285452" y="0"/>
            <a:ext cx="4473650" cy="6858000"/>
          </a:xfrm>
          <a:prstGeom prst="rect">
            <a:avLst/>
          </a:prstGeom>
          <a:solidFill>
            <a:srgbClr val="D8D8D8"/>
          </a:solidFill>
          <a:ln>
            <a:noFill/>
          </a:ln>
        </p:spPr>
      </p:pic>
      <p:sp>
        <p:nvSpPr>
          <p:cNvPr id="370" name="Google Shape;370;g386a5ab97a1_0_9"/>
          <p:cNvSpPr txBox="1"/>
          <p:nvPr/>
        </p:nvSpPr>
        <p:spPr>
          <a:xfrm>
            <a:off x="-2377150" y="846900"/>
            <a:ext cx="5537100" cy="17118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The Twin Transition: Structural Change in Europe</a:t>
            </a:r>
            <a:endParaRPr b="1" i="0" sz="3600" u="none" cap="none" strike="noStrike">
              <a:solidFill>
                <a:srgbClr val="E36C34"/>
              </a:solidFill>
              <a:latin typeface="Calibri"/>
              <a:ea typeface="Calibri"/>
              <a:cs typeface="Calibri"/>
              <a:sym typeface="Calibri"/>
            </a:endParaRPr>
          </a:p>
          <a:p>
            <a:pPr indent="0" lvl="0" marL="0" marR="0" rtl="0" algn="l">
              <a:lnSpc>
                <a:spcPct val="115000"/>
              </a:lnSpc>
              <a:spcBef>
                <a:spcPts val="1200"/>
              </a:spcBef>
              <a:spcAft>
                <a:spcPts val="0"/>
              </a:spcAft>
              <a:buClr>
                <a:srgbClr val="000000"/>
              </a:buClr>
              <a:buSzPts val="2000"/>
              <a:buFont typeface="Arial"/>
              <a:buNone/>
            </a:pPr>
            <a:r>
              <a:rPr b="1" i="0" lang="en-US" sz="2000" u="none" cap="none" strike="noStrike">
                <a:solidFill>
                  <a:srgbClr val="4D4D4C"/>
                </a:solidFill>
                <a:latin typeface="Calibri"/>
                <a:ea typeface="Calibri"/>
                <a:cs typeface="Calibri"/>
                <a:sym typeface="Calibri"/>
              </a:rPr>
              <a:t>The European Union’s long-term strategy includes:</a:t>
            </a:r>
            <a:endParaRPr b="1" i="0" sz="2000" u="none" cap="none" strike="noStrike">
              <a:solidFill>
                <a:srgbClr val="4D4D4C"/>
              </a:solidFill>
              <a:latin typeface="Calibri"/>
              <a:ea typeface="Calibri"/>
              <a:cs typeface="Calibri"/>
              <a:sym typeface="Calibri"/>
            </a:endParaRPr>
          </a:p>
          <a:p>
            <a:pPr indent="0" lvl="0" marL="0" marR="0" rtl="0" algn="l">
              <a:lnSpc>
                <a:spcPct val="90000"/>
              </a:lnSpc>
              <a:spcBef>
                <a:spcPts val="1200"/>
              </a:spcBef>
              <a:spcAft>
                <a:spcPts val="0"/>
              </a:spcAft>
              <a:buClr>
                <a:srgbClr val="E36C34"/>
              </a:buClr>
              <a:buSzPts val="3600"/>
              <a:buFont typeface="Arial"/>
              <a:buNone/>
            </a:pPr>
            <a:r>
              <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386a5ab97a1_0_3"/>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600"/>
              <a:buNone/>
            </a:pPr>
            <a:r>
              <a:rPr lang="en-US"/>
              <a:t>What This Means for Professionals</a:t>
            </a:r>
            <a:endParaRPr/>
          </a:p>
        </p:txBody>
      </p:sp>
      <p:sp>
        <p:nvSpPr>
          <p:cNvPr id="377" name="Google Shape;377;g386a5ab97a1_0_3"/>
          <p:cNvSpPr txBox="1"/>
          <p:nvPr>
            <p:ph idx="2" type="body"/>
          </p:nvPr>
        </p:nvSpPr>
        <p:spPr>
          <a:xfrm>
            <a:off x="904856" y="1989039"/>
            <a:ext cx="10053000" cy="4250400"/>
          </a:xfrm>
          <a:prstGeom prst="rect">
            <a:avLst/>
          </a:prstGeom>
          <a:noFill/>
          <a:ln>
            <a:noFill/>
          </a:ln>
        </p:spPr>
        <p:txBody>
          <a:bodyPr anchorCtr="0" anchor="t" bIns="45700" lIns="91425" spcFirstLastPara="1" rIns="91425" wrap="square" tIns="45700">
            <a:noAutofit/>
          </a:bodyPr>
          <a:lstStyle/>
          <a:p>
            <a:pPr indent="0" lvl="0" marL="0" rtl="0" algn="l">
              <a:lnSpc>
                <a:spcPct val="103333"/>
              </a:lnSpc>
              <a:spcBef>
                <a:spcPts val="0"/>
              </a:spcBef>
              <a:spcAft>
                <a:spcPts val="0"/>
              </a:spcAft>
              <a:buSzPts val="2400"/>
              <a:buNone/>
            </a:pPr>
            <a:r>
              <a:rPr lang="en-US"/>
              <a:t>Across sectors, employers now expect:</a:t>
            </a:r>
            <a:endParaRPr/>
          </a:p>
          <a:p>
            <a:pPr indent="0" lvl="0" marL="0" rtl="0" algn="l">
              <a:lnSpc>
                <a:spcPct val="103333"/>
              </a:lnSpc>
              <a:spcBef>
                <a:spcPts val="0"/>
              </a:spcBef>
              <a:spcAft>
                <a:spcPts val="0"/>
              </a:spcAft>
              <a:buSzPts val="2400"/>
              <a:buNone/>
            </a:pPr>
            <a:r>
              <a:t/>
            </a:r>
            <a:endParaRPr/>
          </a:p>
          <a:p>
            <a:pPr indent="-381000" lvl="0" marL="457200" rtl="0" algn="l">
              <a:lnSpc>
                <a:spcPct val="103333"/>
              </a:lnSpc>
              <a:spcBef>
                <a:spcPts val="0"/>
              </a:spcBef>
              <a:spcAft>
                <a:spcPts val="0"/>
              </a:spcAft>
              <a:buSzPts val="2400"/>
              <a:buChar char="●"/>
            </a:pPr>
            <a:r>
              <a:rPr lang="en-US"/>
              <a:t>Data-informed decision-making</a:t>
            </a:r>
            <a:endParaRPr/>
          </a:p>
          <a:p>
            <a:pPr indent="-381000" lvl="0" marL="457200" rtl="0" algn="l">
              <a:lnSpc>
                <a:spcPct val="103333"/>
              </a:lnSpc>
              <a:spcBef>
                <a:spcPts val="0"/>
              </a:spcBef>
              <a:spcAft>
                <a:spcPts val="0"/>
              </a:spcAft>
              <a:buSzPts val="2400"/>
              <a:buChar char="●"/>
            </a:pPr>
            <a:r>
              <a:rPr lang="en-US"/>
              <a:t>Process efficiency</a:t>
            </a:r>
            <a:endParaRPr/>
          </a:p>
          <a:p>
            <a:pPr indent="-381000" lvl="0" marL="457200" rtl="0" algn="l">
              <a:lnSpc>
                <a:spcPct val="103333"/>
              </a:lnSpc>
              <a:spcBef>
                <a:spcPts val="0"/>
              </a:spcBef>
              <a:spcAft>
                <a:spcPts val="0"/>
              </a:spcAft>
              <a:buSzPts val="2400"/>
              <a:buChar char="●"/>
            </a:pPr>
            <a:r>
              <a:rPr lang="en-US"/>
              <a:t>Sustainability awareness</a:t>
            </a:r>
            <a:endParaRPr/>
          </a:p>
          <a:p>
            <a:pPr indent="-381000" lvl="0" marL="457200" rtl="0" algn="l">
              <a:lnSpc>
                <a:spcPct val="103333"/>
              </a:lnSpc>
              <a:spcBef>
                <a:spcPts val="0"/>
              </a:spcBef>
              <a:spcAft>
                <a:spcPts val="0"/>
              </a:spcAft>
              <a:buSzPts val="2400"/>
              <a:buChar char="●"/>
            </a:pPr>
            <a:r>
              <a:rPr lang="en-US"/>
              <a:t>Regulatory literacy</a:t>
            </a:r>
            <a:endParaRPr/>
          </a:p>
          <a:p>
            <a:pPr indent="-381000" lvl="0" marL="457200" rtl="0" algn="l">
              <a:lnSpc>
                <a:spcPct val="103333"/>
              </a:lnSpc>
              <a:spcBef>
                <a:spcPts val="0"/>
              </a:spcBef>
              <a:spcAft>
                <a:spcPts val="0"/>
              </a:spcAft>
              <a:buSzPts val="2400"/>
              <a:buChar char="●"/>
            </a:pPr>
            <a:r>
              <a:rPr lang="en-US"/>
              <a:t>Digital collaboration</a:t>
            </a:r>
            <a:endParaRPr/>
          </a:p>
          <a:p>
            <a:pPr indent="-381000" lvl="0" marL="457200" rtl="0" algn="l">
              <a:lnSpc>
                <a:spcPct val="103333"/>
              </a:lnSpc>
              <a:spcBef>
                <a:spcPts val="0"/>
              </a:spcBef>
              <a:spcAft>
                <a:spcPts val="0"/>
              </a:spcAft>
              <a:buSzPts val="2400"/>
              <a:buChar char="●"/>
            </a:pPr>
            <a:r>
              <a:rPr lang="en-US"/>
              <a:t>Continuous upskilling</a:t>
            </a:r>
            <a:endParaRPr/>
          </a:p>
          <a:p>
            <a:pPr indent="-381000" lvl="0" marL="457200" rtl="0" algn="l">
              <a:lnSpc>
                <a:spcPct val="103333"/>
              </a:lnSpc>
              <a:spcBef>
                <a:spcPts val="0"/>
              </a:spcBef>
              <a:spcAft>
                <a:spcPts val="0"/>
              </a:spcAft>
              <a:buSzPts val="2400"/>
              <a:buChar char="●"/>
            </a:pPr>
            <a:r>
              <a:rPr lang="en-US"/>
              <a:t>Digital and green skills are no longer specialist — they are transversal.</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