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Lst>
  <p:sldSz cy="6858000" cx="12192000"/>
  <p:notesSz cx="6858000" cy="9144000"/>
  <p:embeddedFontLst>
    <p:embeddedFont>
      <p:font typeface="Montserrat"/>
      <p:regular r:id="rId46"/>
      <p:bold r:id="rId47"/>
      <p:italic r:id="rId48"/>
      <p:boldItalic r:id="rId49"/>
    </p:embeddedFont>
    <p:embeddedFont>
      <p:font typeface="Funnel Display"/>
      <p:regular r:id="rId50"/>
      <p:bold r:id="rId51"/>
    </p:embeddedFont>
    <p:embeddedFont>
      <p:font typeface="Montserrat Light"/>
      <p:regular r:id="rId52"/>
      <p:bold r:id="rId53"/>
      <p:italic r:id="rId54"/>
      <p:boldItalic r:id="rId5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6" roundtripDataSignature="AMtx7mglajCg9RDFwZDKKgLh4Z1Xz6l7E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font" Target="fonts/Montserrat-regular.fntdata"/><Relationship Id="rId45" Type="http://schemas.openxmlformats.org/officeDocument/2006/relationships/slide" Target="slides/slide41.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Montserrat-italic.fntdata"/><Relationship Id="rId47" Type="http://schemas.openxmlformats.org/officeDocument/2006/relationships/font" Target="fonts/Montserrat-bold.fntdata"/><Relationship Id="rId49" Type="http://schemas.openxmlformats.org/officeDocument/2006/relationships/font" Target="fonts/Montserrat-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FunnelDisplay-bold.fntdata"/><Relationship Id="rId50" Type="http://schemas.openxmlformats.org/officeDocument/2006/relationships/font" Target="fonts/FunnelDisplay-regular.fntdata"/><Relationship Id="rId53" Type="http://schemas.openxmlformats.org/officeDocument/2006/relationships/font" Target="fonts/MontserratLight-bold.fntdata"/><Relationship Id="rId52" Type="http://schemas.openxmlformats.org/officeDocument/2006/relationships/font" Target="fonts/MontserratLight-regular.fntdata"/><Relationship Id="rId11" Type="http://schemas.openxmlformats.org/officeDocument/2006/relationships/slide" Target="slides/slide7.xml"/><Relationship Id="rId55" Type="http://schemas.openxmlformats.org/officeDocument/2006/relationships/font" Target="fonts/MontserratLight-boldItalic.fntdata"/><Relationship Id="rId10" Type="http://schemas.openxmlformats.org/officeDocument/2006/relationships/slide" Target="slides/slide6.xml"/><Relationship Id="rId54" Type="http://schemas.openxmlformats.org/officeDocument/2006/relationships/font" Target="fonts/MontserratLight-italic.fntdata"/><Relationship Id="rId13" Type="http://schemas.openxmlformats.org/officeDocument/2006/relationships/slide" Target="slides/slide9.xml"/><Relationship Id="rId12" Type="http://schemas.openxmlformats.org/officeDocument/2006/relationships/slide" Target="slides/slide8.xml"/><Relationship Id="rId56" Type="http://customschemas.google.com/relationships/presentationmetadata" Target="meta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6" name="Google Shape;14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3d5bb06f9c0_1_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3" name="Google Shape;223;g3d5bb06f9c0_1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 name="Google Shape;230;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1" name="Google Shape;231;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9" name="Google Shape;23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5" name="Google Shape;24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3d5bb06f9c0_1_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1" name="Google Shape;251;g3d5bb06f9c0_1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7" name="Google Shape;25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7" name="Google Shape;267;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268" name="Google Shape;268;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5" name="Google Shape;295;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296" name="Google Shape;296;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3d5bb06f9c0_1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2" name="Google Shape;312;g3d5bb06f9c0_1_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3" name="Google Shape;313;g3d5bb06f9c0_1_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3d5bb06f9c0_0_4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1" name="Google Shape;321;g3d5bb06f9c0_0_4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8" name="Google Shape;158;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7" name="Google Shape;327;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3d668585e4d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2" name="Google Shape;342;g3d668585e4d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3d668585e4d_2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9" name="Google Shape;349;g3d668585e4d_2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3d668585e4d_2_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6" name="Google Shape;356;g3d668585e4d_2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This is the first part of a series of 6 videos titled ‘You, your degree and the skills employers want to see’ produced by Cambridge University Careers Service. These videos may be useful for women to help them break down their professional experience into skills so that they can then complete the proposed activity.</a:t>
            </a:r>
            <a:endParaRPr u="none"/>
          </a:p>
        </p:txBody>
      </p:sp>
      <p:sp>
        <p:nvSpPr>
          <p:cNvPr id="362" name="Google Shape;36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3d5bb06f9c0_1_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Each women selects a task they developed in their previous job and try to break it down into several skills. </a:t>
            </a:r>
            <a:endParaRPr/>
          </a:p>
        </p:txBody>
      </p:sp>
      <p:sp>
        <p:nvSpPr>
          <p:cNvPr id="373" name="Google Shape;373;g3d5bb06f9c0_1_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3d5bb06f9c0_0_4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0" name="Google Shape;380;g3d5bb06f9c0_0_4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1" name="Google Shape;381;g3d5bb06f9c0_0_43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3d5bb06f9c0_0_4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9" name="Google Shape;389;g3d5bb06f9c0_0_4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5" name="Google Shape;39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3d5bb06f9c0_0_45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2" name="Google Shape;422;g3d5bb06f9c0_0_4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 name="Google Shape;166;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7" name="Google Shape;167;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3d5bb06f9c0_0_46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8" name="Google Shape;428;g3d5bb06f9c0_0_4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3d5bb06f9c0_0_46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4" name="Google Shape;434;g3d5bb06f9c0_0_4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3d5bb06f9c0_0_47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0" name="Google Shape;440;g3d5bb06f9c0_0_4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3d5bb06f9c0_0_47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6" name="Google Shape;446;g3d5bb06f9c0_0_4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3d5bb06f9c0_1_3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2" name="Google Shape;452;g3d5bb06f9c0_1_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p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8" name="Google Shape;458;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6" name="Google Shape;466;p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7" name="Google Shape;467;p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g3d5bb06f9c0_1_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3" name="Google Shape;473;g3d5bb06f9c0_1_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4" name="Google Shape;474;g3d5bb06f9c0_1_4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g3d5bb06f9c0_1_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2" name="Google Shape;482;g3d5bb06f9c0_1_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p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This report may be useful for both women and facilitators. We selected the report because we consider that some of its content is extremely relevant (we understand that other parts may not correspond to our particular aim).  Although the topic may be sensitive and difficult to address depending on the situation, we believe that the testimonies from the report may serve as a helpful introduction to the reflection activity.</a:t>
            </a:r>
            <a:endParaRPr/>
          </a:p>
          <a:p>
            <a:pPr indent="0" lvl="0" marL="0" rtl="0" algn="l">
              <a:lnSpc>
                <a:spcPct val="100000"/>
              </a:lnSpc>
              <a:spcBef>
                <a:spcPts val="0"/>
              </a:spcBef>
              <a:spcAft>
                <a:spcPts val="0"/>
              </a:spcAft>
              <a:buSzPts val="1400"/>
              <a:buNone/>
            </a:pPr>
            <a:r>
              <a:t/>
            </a:r>
            <a:endParaRPr/>
          </a:p>
        </p:txBody>
      </p:sp>
      <p:sp>
        <p:nvSpPr>
          <p:cNvPr id="488" name="Google Shape;48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4" name="Google Shape;184;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g3d5bb06f9c0_1_5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5" name="Google Shape;495;g3d5bb06f9c0_1_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1" name="Google Shape;501;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2" name="Google Shape;502;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0" name="Google Shape;190;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1" name="Google Shape;191;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9" name="Google Shape;19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3d5bb06f9c0_0_14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5" name="Google Shape;205;g3d5bb06f9c0_0_1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1" name="Google Shape;21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7" name="Google Shape;21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png"/><Relationship Id="rId3" Type="http://schemas.openxmlformats.org/officeDocument/2006/relationships/hyperlink" Target="https://gamma.app/?utm_source=made-with-gamma" TargetMode="Externa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png"/><Relationship Id="rId3" Type="http://schemas.openxmlformats.org/officeDocument/2006/relationships/hyperlink" Target="https://gamma.app/?utm_source=made-with-gamma" TargetMode="Externa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ver 02" showMasterSp="0">
  <p:cSld name="1_Cover 02">
    <p:spTree>
      <p:nvGrpSpPr>
        <p:cNvPr id="12" name="Shape 12"/>
        <p:cNvGrpSpPr/>
        <p:nvPr/>
      </p:nvGrpSpPr>
      <p:grpSpPr>
        <a:xfrm>
          <a:off x="0" y="0"/>
          <a:ext cx="0" cy="0"/>
          <a:chOff x="0" y="0"/>
          <a:chExt cx="0" cy="0"/>
        </a:xfrm>
      </p:grpSpPr>
      <p:sp>
        <p:nvSpPr>
          <p:cNvPr id="13" name="Google Shape;13;p25"/>
          <p:cNvSpPr/>
          <p:nvPr>
            <p:ph idx="2" type="pic"/>
          </p:nvPr>
        </p:nvSpPr>
        <p:spPr>
          <a:xfrm>
            <a:off x="482600" y="1562099"/>
            <a:ext cx="2095500" cy="3733801"/>
          </a:xfrm>
          <a:prstGeom prst="rect">
            <a:avLst/>
          </a:prstGeom>
          <a:solidFill>
            <a:srgbClr val="BFBFBF"/>
          </a:solidFill>
          <a:ln>
            <a:noFill/>
          </a:ln>
        </p:spPr>
      </p:sp>
      <p:sp>
        <p:nvSpPr>
          <p:cNvPr id="14" name="Google Shape;14;p25"/>
          <p:cNvSpPr/>
          <p:nvPr>
            <p:ph idx="3" type="pic"/>
          </p:nvPr>
        </p:nvSpPr>
        <p:spPr>
          <a:xfrm>
            <a:off x="2781300" y="1562099"/>
            <a:ext cx="2095500" cy="3733801"/>
          </a:xfrm>
          <a:prstGeom prst="rect">
            <a:avLst/>
          </a:prstGeom>
          <a:solidFill>
            <a:srgbClr val="BFBFBF"/>
          </a:solidFill>
          <a:ln>
            <a:noFill/>
          </a:ln>
        </p:spPr>
      </p:sp>
      <p:sp>
        <p:nvSpPr>
          <p:cNvPr id="15" name="Google Shape;15;p25"/>
          <p:cNvSpPr/>
          <p:nvPr>
            <p:ph idx="4" type="pic"/>
          </p:nvPr>
        </p:nvSpPr>
        <p:spPr>
          <a:xfrm>
            <a:off x="5080000" y="1562099"/>
            <a:ext cx="2095500" cy="3733801"/>
          </a:xfrm>
          <a:prstGeom prst="rect">
            <a:avLst/>
          </a:prstGeom>
          <a:solidFill>
            <a:srgbClr val="BFBFBF"/>
          </a:solidFill>
          <a:ln>
            <a:noFill/>
          </a:ln>
        </p:spPr>
      </p:sp>
      <p:sp>
        <p:nvSpPr>
          <p:cNvPr id="16" name="Google Shape;16;p25"/>
          <p:cNvSpPr/>
          <p:nvPr>
            <p:ph idx="5" type="pic"/>
          </p:nvPr>
        </p:nvSpPr>
        <p:spPr>
          <a:xfrm>
            <a:off x="7378700" y="1562099"/>
            <a:ext cx="2095500" cy="3733801"/>
          </a:xfrm>
          <a:prstGeom prst="rect">
            <a:avLst/>
          </a:prstGeom>
          <a:solidFill>
            <a:srgbClr val="BFBFBF"/>
          </a:solidFill>
          <a:ln>
            <a:noFill/>
          </a:ln>
        </p:spPr>
      </p:sp>
      <p:sp>
        <p:nvSpPr>
          <p:cNvPr id="17" name="Google Shape;17;p25"/>
          <p:cNvSpPr/>
          <p:nvPr>
            <p:ph idx="6" type="pic"/>
          </p:nvPr>
        </p:nvSpPr>
        <p:spPr>
          <a:xfrm>
            <a:off x="9677400" y="1562099"/>
            <a:ext cx="2095500" cy="3733801"/>
          </a:xfrm>
          <a:prstGeom prst="rect">
            <a:avLst/>
          </a:prstGeom>
          <a:solidFill>
            <a:srgbClr val="BFBFBF"/>
          </a:solidFill>
          <a:ln>
            <a:noFill/>
          </a:ln>
        </p:spPr>
      </p:sp>
      <p:pic>
        <p:nvPicPr>
          <p:cNvPr id="18" name="Google Shape;18;p25"/>
          <p:cNvPicPr preferRelativeResize="0"/>
          <p:nvPr/>
        </p:nvPicPr>
        <p:blipFill rotWithShape="1">
          <a:blip r:embed="rId2">
            <a:alphaModFix/>
          </a:blip>
          <a:srcRect b="0" l="0" r="0" t="0"/>
          <a:stretch/>
        </p:blipFill>
        <p:spPr>
          <a:xfrm>
            <a:off x="694879" y="5885360"/>
            <a:ext cx="9926230" cy="972640"/>
          </a:xfrm>
          <a:prstGeom prst="rect">
            <a:avLst/>
          </a:prstGeom>
          <a:noFill/>
          <a:ln>
            <a:noFill/>
          </a:ln>
        </p:spPr>
      </p:pic>
      <p:pic>
        <p:nvPicPr>
          <p:cNvPr id="19" name="Google Shape;19;p25"/>
          <p:cNvPicPr preferRelativeResize="0"/>
          <p:nvPr/>
        </p:nvPicPr>
        <p:blipFill rotWithShape="1">
          <a:blip r:embed="rId3">
            <a:alphaModFix/>
          </a:blip>
          <a:srcRect b="0" l="0" r="0" t="0"/>
          <a:stretch/>
        </p:blipFill>
        <p:spPr>
          <a:xfrm>
            <a:off x="8784771" y="375114"/>
            <a:ext cx="2774184" cy="80847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Photo Slide 02 - Navy">
  <p:cSld name="Quote/Photo Slide 02 - Navy">
    <p:spTree>
      <p:nvGrpSpPr>
        <p:cNvPr id="73" name="Shape 73"/>
        <p:cNvGrpSpPr/>
        <p:nvPr/>
      </p:nvGrpSpPr>
      <p:grpSpPr>
        <a:xfrm>
          <a:off x="0" y="0"/>
          <a:ext cx="0" cy="0"/>
          <a:chOff x="0" y="0"/>
          <a:chExt cx="0" cy="0"/>
        </a:xfrm>
      </p:grpSpPr>
      <p:sp>
        <p:nvSpPr>
          <p:cNvPr id="74" name="Google Shape;74;p37"/>
          <p:cNvSpPr/>
          <p:nvPr/>
        </p:nvSpPr>
        <p:spPr>
          <a:xfrm rot="-5400000">
            <a:off x="4192375" y="-642572"/>
            <a:ext cx="3807250" cy="8129849"/>
          </a:xfrm>
          <a:prstGeom prst="rect">
            <a:avLst/>
          </a:prstGeom>
          <a:solidFill>
            <a:srgbClr val="C963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5" name="Google Shape;75;p37"/>
          <p:cNvSpPr txBox="1"/>
          <p:nvPr>
            <p:ph idx="1" type="body"/>
          </p:nvPr>
        </p:nvSpPr>
        <p:spPr>
          <a:xfrm>
            <a:off x="4063536" y="4285031"/>
            <a:ext cx="4064926" cy="577734"/>
          </a:xfrm>
          <a:prstGeom prst="rect">
            <a:avLst/>
          </a:prstGeom>
          <a:solidFill>
            <a:srgbClr val="E1A44A"/>
          </a:solid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6" name="Google Shape;76;p37"/>
          <p:cNvSpPr txBox="1"/>
          <p:nvPr>
            <p:ph idx="2" type="body"/>
          </p:nvPr>
        </p:nvSpPr>
        <p:spPr>
          <a:xfrm>
            <a:off x="2031074" y="2022793"/>
            <a:ext cx="8129850" cy="198569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3000"/>
              <a:buFont typeface="Arial"/>
              <a:buNone/>
              <a:defRPr b="0" i="0" sz="30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 name="Google Shape;77;p37"/>
          <p:cNvSpPr/>
          <p:nvPr>
            <p:ph idx="3" type="pic"/>
          </p:nvPr>
        </p:nvSpPr>
        <p:spPr>
          <a:xfrm>
            <a:off x="-2" y="-7299"/>
            <a:ext cx="12192002" cy="6865298"/>
          </a:xfrm>
          <a:prstGeom prst="rect">
            <a:avLst/>
          </a:prstGeom>
          <a:solidFill>
            <a:srgbClr val="BFBFBF"/>
          </a:solid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l Slide" showMasterSp="0">
  <p:cSld name="Final Slide">
    <p:spTree>
      <p:nvGrpSpPr>
        <p:cNvPr id="78" name="Shape 78"/>
        <p:cNvGrpSpPr/>
        <p:nvPr/>
      </p:nvGrpSpPr>
      <p:grpSpPr>
        <a:xfrm>
          <a:off x="0" y="0"/>
          <a:ext cx="0" cy="0"/>
          <a:chOff x="0" y="0"/>
          <a:chExt cx="0" cy="0"/>
        </a:xfrm>
      </p:grpSpPr>
      <p:sp>
        <p:nvSpPr>
          <p:cNvPr id="79" name="Google Shape;79;p39"/>
          <p:cNvSpPr/>
          <p:nvPr/>
        </p:nvSpPr>
        <p:spPr>
          <a:xfrm>
            <a:off x="7396842" y="5079821"/>
            <a:ext cx="4795157" cy="697353"/>
          </a:xfrm>
          <a:prstGeom prst="rect">
            <a:avLst/>
          </a:prstGeom>
          <a:solidFill>
            <a:srgbClr val="C963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0" name="Google Shape;80;p39"/>
          <p:cNvSpPr/>
          <p:nvPr>
            <p:ph idx="2" type="pic"/>
          </p:nvPr>
        </p:nvSpPr>
        <p:spPr>
          <a:xfrm>
            <a:off x="0" y="1291776"/>
            <a:ext cx="12192000" cy="3977264"/>
          </a:xfrm>
          <a:prstGeom prst="rect">
            <a:avLst/>
          </a:prstGeom>
          <a:solidFill>
            <a:srgbClr val="D8D8D8"/>
          </a:solidFill>
          <a:ln>
            <a:noFill/>
          </a:ln>
        </p:spPr>
      </p:sp>
      <p:sp>
        <p:nvSpPr>
          <p:cNvPr id="81" name="Google Shape;81;p39"/>
          <p:cNvSpPr txBox="1"/>
          <p:nvPr>
            <p:ph idx="1" type="body"/>
          </p:nvPr>
        </p:nvSpPr>
        <p:spPr>
          <a:xfrm>
            <a:off x="7551945" y="5195433"/>
            <a:ext cx="4381736" cy="466127"/>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90000"/>
              </a:lnSpc>
              <a:spcBef>
                <a:spcPts val="500"/>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90000"/>
              </a:lnSpc>
              <a:spcBef>
                <a:spcPts val="500"/>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90000"/>
              </a:lnSpc>
              <a:spcBef>
                <a:spcPts val="500"/>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 name="Google Shape;82;p39"/>
          <p:cNvSpPr txBox="1"/>
          <p:nvPr>
            <p:ph idx="3" type="body"/>
          </p:nvPr>
        </p:nvSpPr>
        <p:spPr>
          <a:xfrm>
            <a:off x="639015" y="3438326"/>
            <a:ext cx="5881764" cy="63424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3600"/>
              <a:buFont typeface="Arial"/>
              <a:buNone/>
              <a:defRPr b="1"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3" name="Google Shape;83;p39"/>
          <p:cNvPicPr preferRelativeResize="0"/>
          <p:nvPr/>
        </p:nvPicPr>
        <p:blipFill rotWithShape="1">
          <a:blip r:embed="rId2">
            <a:alphaModFix/>
          </a:blip>
          <a:srcRect b="0" l="0" r="0" t="0"/>
          <a:stretch/>
        </p:blipFill>
        <p:spPr>
          <a:xfrm>
            <a:off x="671433" y="5838468"/>
            <a:ext cx="9926230" cy="972640"/>
          </a:xfrm>
          <a:prstGeom prst="rect">
            <a:avLst/>
          </a:prstGeom>
          <a:noFill/>
          <a:ln>
            <a:noFill/>
          </a:ln>
        </p:spPr>
      </p:pic>
      <p:pic>
        <p:nvPicPr>
          <p:cNvPr id="84" name="Google Shape;84;p39"/>
          <p:cNvPicPr preferRelativeResize="0"/>
          <p:nvPr/>
        </p:nvPicPr>
        <p:blipFill rotWithShape="1">
          <a:blip r:embed="rId3">
            <a:alphaModFix/>
          </a:blip>
          <a:srcRect b="0" l="0" r="0" t="0"/>
          <a:stretch/>
        </p:blipFill>
        <p:spPr>
          <a:xfrm>
            <a:off x="8784771" y="271218"/>
            <a:ext cx="2774184" cy="808476"/>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nt Typecae &amp; Size">
  <p:cSld name="Font Typecae &amp; Size">
    <p:spTree>
      <p:nvGrpSpPr>
        <p:cNvPr id="85" name="Shape 85"/>
        <p:cNvGrpSpPr/>
        <p:nvPr/>
      </p:nvGrpSpPr>
      <p:grpSpPr>
        <a:xfrm>
          <a:off x="0" y="0"/>
          <a:ext cx="0" cy="0"/>
          <a:chOff x="0" y="0"/>
          <a:chExt cx="0" cy="0"/>
        </a:xfrm>
      </p:grpSpPr>
      <p:sp>
        <p:nvSpPr>
          <p:cNvPr id="86" name="Google Shape;86;p22"/>
          <p:cNvSpPr/>
          <p:nvPr/>
        </p:nvSpPr>
        <p:spPr>
          <a:xfrm>
            <a:off x="0" y="0"/>
            <a:ext cx="12192000" cy="6858001"/>
          </a:xfrm>
          <a:prstGeom prst="rect">
            <a:avLst/>
          </a:prstGeom>
          <a:solidFill>
            <a:srgbClr val="C963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7" name="Google Shape;87;p22"/>
          <p:cNvSpPr/>
          <p:nvPr/>
        </p:nvSpPr>
        <p:spPr>
          <a:xfrm>
            <a:off x="424669" y="528535"/>
            <a:ext cx="6498645"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en-US" sz="4400" u="none" cap="none" strike="noStrike">
                <a:solidFill>
                  <a:schemeClr val="lt1"/>
                </a:solidFill>
                <a:latin typeface="Calibri"/>
                <a:ea typeface="Calibri"/>
                <a:cs typeface="Calibri"/>
                <a:sym typeface="Calibri"/>
              </a:rPr>
              <a:t>FONT TYPEFACE &amp; SIZE</a:t>
            </a:r>
            <a:endParaRPr b="0" i="0" sz="3600" u="none" cap="none" strike="noStrike">
              <a:solidFill>
                <a:schemeClr val="lt1"/>
              </a:solidFill>
              <a:latin typeface="Calibri"/>
              <a:ea typeface="Calibri"/>
              <a:cs typeface="Calibri"/>
              <a:sym typeface="Calibri"/>
            </a:endParaRPr>
          </a:p>
        </p:txBody>
      </p:sp>
      <p:sp>
        <p:nvSpPr>
          <p:cNvPr id="88" name="Google Shape;88;p22"/>
          <p:cNvSpPr/>
          <p:nvPr/>
        </p:nvSpPr>
        <p:spPr>
          <a:xfrm>
            <a:off x="7347983" y="564843"/>
            <a:ext cx="4589207" cy="470898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000"/>
              <a:buFont typeface="Arial"/>
              <a:buNone/>
            </a:pPr>
            <a:r>
              <a:rPr b="0" i="0" lang="en-US" sz="3000" u="none" cap="none" strike="noStrike">
                <a:solidFill>
                  <a:schemeClr val="lt1"/>
                </a:solidFill>
                <a:latin typeface="Calibri"/>
                <a:ea typeface="Calibri"/>
                <a:cs typeface="Calibri"/>
                <a:sym typeface="Calibri"/>
              </a:rPr>
              <a:t>PLEASE ENSURE TO KEEP FONTS AS PER THE LAYOUT</a:t>
            </a:r>
            <a:endParaRPr b="0" i="0" sz="3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US" sz="3000" u="none" cap="none" strike="noStrike">
                <a:solidFill>
                  <a:schemeClr val="lt1"/>
                </a:solidFill>
                <a:latin typeface="Calibri"/>
                <a:ea typeface="Calibri"/>
                <a:cs typeface="Calibri"/>
                <a:sym typeface="Calibri"/>
              </a:rPr>
              <a:t>48 point  -  Divider Slides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1" i="0" sz="1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US" sz="3000" u="none" cap="none" strike="noStrike">
                <a:solidFill>
                  <a:schemeClr val="lt1"/>
                </a:solidFill>
                <a:latin typeface="Calibri"/>
                <a:ea typeface="Calibri"/>
                <a:cs typeface="Calibri"/>
                <a:sym typeface="Calibri"/>
              </a:rPr>
              <a:t>36 point  -  Title Heading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US" sz="3000" u="none" cap="none" strike="noStrike">
                <a:solidFill>
                  <a:schemeClr val="lt1"/>
                </a:solidFill>
                <a:latin typeface="Calibri"/>
                <a:ea typeface="Calibri"/>
                <a:cs typeface="Calibri"/>
                <a:sym typeface="Calibri"/>
              </a:rPr>
              <a:t>30 point  -  Sub-Titles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US" sz="3000" u="none" cap="none" strike="noStrike">
                <a:solidFill>
                  <a:schemeClr val="lt1"/>
                </a:solidFill>
                <a:latin typeface="Calibri"/>
                <a:ea typeface="Calibri"/>
                <a:cs typeface="Calibri"/>
                <a:sym typeface="Calibri"/>
              </a:rPr>
              <a:t>	       - Quotes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US" sz="3000" u="none" cap="none" strike="noStrike">
                <a:solidFill>
                  <a:schemeClr val="lt1"/>
                </a:solidFill>
                <a:latin typeface="Calibri"/>
                <a:ea typeface="Calibri"/>
                <a:cs typeface="Calibri"/>
                <a:sym typeface="Calibri"/>
              </a:rPr>
              <a:t>24 point  -  Main Text Body </a:t>
            </a:r>
            <a:endParaRPr b="0" i="0" sz="3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Calibri"/>
              <a:ea typeface="Calibri"/>
              <a:cs typeface="Calibri"/>
              <a:sym typeface="Calibri"/>
            </a:endParaRPr>
          </a:p>
        </p:txBody>
      </p:sp>
      <p:sp>
        <p:nvSpPr>
          <p:cNvPr id="89" name="Google Shape;89;p22"/>
          <p:cNvSpPr/>
          <p:nvPr/>
        </p:nvSpPr>
        <p:spPr>
          <a:xfrm>
            <a:off x="424669" y="2014904"/>
            <a:ext cx="5845501" cy="24929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Calibri"/>
              <a:buNone/>
            </a:pPr>
            <a:r>
              <a:rPr b="0" i="0" lang="en-US" sz="2400" u="none" cap="none" strike="noStrike">
                <a:solidFill>
                  <a:schemeClr val="lt1"/>
                </a:solidFill>
                <a:latin typeface="Calibri"/>
                <a:ea typeface="Calibri"/>
                <a:cs typeface="Calibri"/>
                <a:sym typeface="Calibri"/>
              </a:rPr>
              <a:t>Please ensure to keep the font sizes set as per the slide layouts. The font used throughout the </a:t>
            </a:r>
            <a:r>
              <a:rPr b="1" i="0" lang="en-US" sz="2400" u="none" cap="none" strike="noStrike">
                <a:solidFill>
                  <a:schemeClr val="lt1"/>
                </a:solidFill>
                <a:latin typeface="Calibri"/>
                <a:ea typeface="Calibri"/>
                <a:cs typeface="Calibri"/>
                <a:sym typeface="Calibri"/>
              </a:rPr>
              <a:t>PROMOTE </a:t>
            </a:r>
            <a:r>
              <a:rPr b="0" i="0" lang="en-US" sz="2400" u="none" cap="none" strike="noStrike">
                <a:solidFill>
                  <a:schemeClr val="lt1"/>
                </a:solidFill>
                <a:latin typeface="Calibri"/>
                <a:ea typeface="Calibri"/>
                <a:cs typeface="Calibri"/>
                <a:sym typeface="Calibri"/>
              </a:rPr>
              <a:t>PowerPoint is….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600"/>
              <a:buFont typeface="Arial"/>
              <a:buNone/>
            </a:pPr>
            <a:r>
              <a:rPr b="1" i="1" lang="en-US" sz="3600" u="none" cap="none" strike="noStrike">
                <a:solidFill>
                  <a:schemeClr val="lt1"/>
                </a:solidFill>
                <a:latin typeface="Calibri"/>
                <a:ea typeface="Calibri"/>
                <a:cs typeface="Calibri"/>
                <a:sym typeface="Calibri"/>
              </a:rPr>
              <a:t>Calibri</a:t>
            </a:r>
            <a:endParaRPr b="0" i="0" sz="3600" u="none" cap="none" strike="noStrike">
              <a:solidFill>
                <a:schemeClr val="lt1"/>
              </a:solidFill>
              <a:latin typeface="Calibri"/>
              <a:ea typeface="Calibri"/>
              <a:cs typeface="Calibri"/>
              <a:sym typeface="Calibri"/>
            </a:endParaRPr>
          </a:p>
        </p:txBody>
      </p:sp>
      <p:cxnSp>
        <p:nvCxnSpPr>
          <p:cNvPr id="90" name="Google Shape;90;p22"/>
          <p:cNvCxnSpPr/>
          <p:nvPr/>
        </p:nvCxnSpPr>
        <p:spPr>
          <a:xfrm>
            <a:off x="7098716" y="-1"/>
            <a:ext cx="0" cy="5540408"/>
          </a:xfrm>
          <a:prstGeom prst="straightConnector1">
            <a:avLst/>
          </a:prstGeom>
          <a:noFill/>
          <a:ln cap="flat" cmpd="sng" w="9525">
            <a:solidFill>
              <a:schemeClr val="lt1"/>
            </a:solidFill>
            <a:prstDash val="solid"/>
            <a:miter lim="800000"/>
            <a:headEnd len="sm" w="sm" type="none"/>
            <a:tailEnd len="sm" w="sm" type="none"/>
          </a:ln>
        </p:spPr>
      </p:cxnSp>
      <p:cxnSp>
        <p:nvCxnSpPr>
          <p:cNvPr id="91" name="Google Shape;91;p22"/>
          <p:cNvCxnSpPr/>
          <p:nvPr/>
        </p:nvCxnSpPr>
        <p:spPr>
          <a:xfrm rot="10800000">
            <a:off x="1" y="1620217"/>
            <a:ext cx="7098715" cy="0"/>
          </a:xfrm>
          <a:prstGeom prst="straightConnector1">
            <a:avLst/>
          </a:prstGeom>
          <a:noFill/>
          <a:ln cap="flat" cmpd="sng" w="9525">
            <a:solidFill>
              <a:schemeClr val="lt1"/>
            </a:solidFill>
            <a:prstDash val="solid"/>
            <a:miter lim="800000"/>
            <a:headEnd len="sm" w="sm" type="none"/>
            <a:tailEnd len="sm" w="sm" type="none"/>
          </a:ln>
        </p:spPr>
      </p:cxnSp>
      <p:sp>
        <p:nvSpPr>
          <p:cNvPr id="92" name="Google Shape;92;p22"/>
          <p:cNvSpPr/>
          <p:nvPr/>
        </p:nvSpPr>
        <p:spPr>
          <a:xfrm>
            <a:off x="0" y="5968370"/>
            <a:ext cx="12192000"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Calibri"/>
                <a:ea typeface="Calibri"/>
                <a:cs typeface="Calibri"/>
                <a:sym typeface="Calibri"/>
              </a:rPr>
              <a:t>*** </a:t>
            </a:r>
            <a:r>
              <a:rPr b="1" i="0" lang="en-US" sz="2400" u="none" cap="none" strike="noStrike">
                <a:solidFill>
                  <a:schemeClr val="lt1"/>
                </a:solidFill>
                <a:latin typeface="Calibri"/>
                <a:ea typeface="Calibri"/>
                <a:cs typeface="Calibri"/>
                <a:sym typeface="Calibri"/>
              </a:rPr>
              <a:t>PLEASE DELETE THIS INSTRUCTION SLIDE BEFORE PRESENTING FINAL PRESENTATION </a:t>
            </a:r>
            <a:r>
              <a:rPr b="0" i="0" lang="en-US" sz="2400" u="none" cap="none" strike="noStrike">
                <a:solidFill>
                  <a:schemeClr val="lt1"/>
                </a:solidFill>
                <a:latin typeface="Calibri"/>
                <a:ea typeface="Calibri"/>
                <a:cs typeface="Calibri"/>
                <a:sym typeface="Calibri"/>
              </a:rPr>
              <a:t>*** </a:t>
            </a:r>
            <a:endParaRPr b="0" i="0" sz="2400" u="none" cap="none" strike="noStrike">
              <a:solidFill>
                <a:schemeClr val="lt1"/>
              </a:solidFill>
              <a:latin typeface="Calibri"/>
              <a:ea typeface="Calibri"/>
              <a:cs typeface="Calibri"/>
              <a:sym typeface="Calibri"/>
            </a:endParaRPr>
          </a:p>
        </p:txBody>
      </p:sp>
      <p:cxnSp>
        <p:nvCxnSpPr>
          <p:cNvPr id="93" name="Google Shape;93;p22"/>
          <p:cNvCxnSpPr/>
          <p:nvPr/>
        </p:nvCxnSpPr>
        <p:spPr>
          <a:xfrm rot="10800000">
            <a:off x="2" y="5540407"/>
            <a:ext cx="12191998"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01" showMasterSp="0">
  <p:cSld name="Cover 01">
    <p:spTree>
      <p:nvGrpSpPr>
        <p:cNvPr id="94" name="Shape 94"/>
        <p:cNvGrpSpPr/>
        <p:nvPr/>
      </p:nvGrpSpPr>
      <p:grpSpPr>
        <a:xfrm>
          <a:off x="0" y="0"/>
          <a:ext cx="0" cy="0"/>
          <a:chOff x="0" y="0"/>
          <a:chExt cx="0" cy="0"/>
        </a:xfrm>
      </p:grpSpPr>
      <p:sp>
        <p:nvSpPr>
          <p:cNvPr id="95" name="Google Shape;95;p23"/>
          <p:cNvSpPr/>
          <p:nvPr/>
        </p:nvSpPr>
        <p:spPr>
          <a:xfrm>
            <a:off x="0" y="3300983"/>
            <a:ext cx="4883406" cy="2433658"/>
          </a:xfrm>
          <a:prstGeom prst="rect">
            <a:avLst/>
          </a:prstGeom>
          <a:solidFill>
            <a:srgbClr val="C9636E"/>
          </a:solidFill>
          <a:ln>
            <a:noFill/>
          </a:ln>
        </p:spPr>
        <p:txBody>
          <a:bodyPr anchorCtr="0" anchor="ctr" bIns="24650" lIns="49325" spcFirstLastPara="1" rIns="49325" wrap="square" tIns="24650">
            <a:noAutofit/>
          </a:bodyPr>
          <a:lstStyle/>
          <a:p>
            <a:pPr indent="0" lvl="0" marL="0" marR="0" rtl="0" algn="l">
              <a:lnSpc>
                <a:spcPct val="100000"/>
              </a:lnSpc>
              <a:spcBef>
                <a:spcPts val="0"/>
              </a:spcBef>
              <a:spcAft>
                <a:spcPts val="0"/>
              </a:spcAft>
              <a:buClr>
                <a:srgbClr val="000000"/>
              </a:buClr>
              <a:buSzPts val="529"/>
              <a:buFont typeface="Arial"/>
              <a:buNone/>
            </a:pPr>
            <a:r>
              <a:t/>
            </a:r>
            <a:endParaRPr b="0" i="0" sz="529" u="none" cap="none" strike="noStrike">
              <a:solidFill>
                <a:schemeClr val="lt1"/>
              </a:solidFill>
              <a:latin typeface="Calibri"/>
              <a:ea typeface="Calibri"/>
              <a:cs typeface="Calibri"/>
              <a:sym typeface="Calibri"/>
            </a:endParaRPr>
          </a:p>
        </p:txBody>
      </p:sp>
      <p:sp>
        <p:nvSpPr>
          <p:cNvPr id="96" name="Google Shape;96;p23"/>
          <p:cNvSpPr/>
          <p:nvPr>
            <p:ph idx="2" type="pic"/>
          </p:nvPr>
        </p:nvSpPr>
        <p:spPr>
          <a:xfrm>
            <a:off x="0" y="1504101"/>
            <a:ext cx="12192000" cy="3714675"/>
          </a:xfrm>
          <a:prstGeom prst="rect">
            <a:avLst/>
          </a:prstGeom>
          <a:solidFill>
            <a:srgbClr val="D8D8D8"/>
          </a:solidFill>
          <a:ln>
            <a:noFill/>
          </a:ln>
        </p:spPr>
      </p:sp>
      <p:pic>
        <p:nvPicPr>
          <p:cNvPr id="97" name="Google Shape;97;p23"/>
          <p:cNvPicPr preferRelativeResize="0"/>
          <p:nvPr/>
        </p:nvPicPr>
        <p:blipFill rotWithShape="1">
          <a:blip r:embed="rId2">
            <a:alphaModFix/>
          </a:blip>
          <a:srcRect b="0" l="0" r="0" t="0"/>
          <a:stretch/>
        </p:blipFill>
        <p:spPr>
          <a:xfrm>
            <a:off x="694879" y="5885360"/>
            <a:ext cx="9926230" cy="972640"/>
          </a:xfrm>
          <a:prstGeom prst="rect">
            <a:avLst/>
          </a:prstGeom>
          <a:noFill/>
          <a:ln>
            <a:noFill/>
          </a:ln>
        </p:spPr>
      </p:pic>
      <p:pic>
        <p:nvPicPr>
          <p:cNvPr id="98" name="Google Shape;98;p23"/>
          <p:cNvPicPr preferRelativeResize="0"/>
          <p:nvPr/>
        </p:nvPicPr>
        <p:blipFill rotWithShape="1">
          <a:blip r:embed="rId3">
            <a:alphaModFix/>
          </a:blip>
          <a:srcRect b="0" l="0" r="0" t="0"/>
          <a:stretch/>
        </p:blipFill>
        <p:spPr>
          <a:xfrm>
            <a:off x="8784771" y="375114"/>
            <a:ext cx="2774184" cy="808476"/>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02" showMasterSp="0">
  <p:cSld name="Cover 02">
    <p:spTree>
      <p:nvGrpSpPr>
        <p:cNvPr id="99" name="Shape 99"/>
        <p:cNvGrpSpPr/>
        <p:nvPr/>
      </p:nvGrpSpPr>
      <p:grpSpPr>
        <a:xfrm>
          <a:off x="0" y="0"/>
          <a:ext cx="0" cy="0"/>
          <a:chOff x="0" y="0"/>
          <a:chExt cx="0" cy="0"/>
        </a:xfrm>
      </p:grpSpPr>
      <p:sp>
        <p:nvSpPr>
          <p:cNvPr id="100" name="Google Shape;100;p24"/>
          <p:cNvSpPr/>
          <p:nvPr>
            <p:ph idx="2" type="pic"/>
          </p:nvPr>
        </p:nvSpPr>
        <p:spPr>
          <a:xfrm>
            <a:off x="0" y="1547839"/>
            <a:ext cx="12192000" cy="3973272"/>
          </a:xfrm>
          <a:prstGeom prst="rect">
            <a:avLst/>
          </a:prstGeom>
          <a:solidFill>
            <a:srgbClr val="BFBFBF"/>
          </a:solidFill>
          <a:ln>
            <a:noFill/>
          </a:ln>
        </p:spPr>
      </p:sp>
      <p:pic>
        <p:nvPicPr>
          <p:cNvPr id="101" name="Google Shape;101;p24"/>
          <p:cNvPicPr preferRelativeResize="0"/>
          <p:nvPr/>
        </p:nvPicPr>
        <p:blipFill rotWithShape="1">
          <a:blip r:embed="rId2">
            <a:alphaModFix/>
          </a:blip>
          <a:srcRect b="0" l="0" r="0" t="0"/>
          <a:stretch/>
        </p:blipFill>
        <p:spPr>
          <a:xfrm>
            <a:off x="694879" y="5745058"/>
            <a:ext cx="9926230" cy="972640"/>
          </a:xfrm>
          <a:prstGeom prst="rect">
            <a:avLst/>
          </a:prstGeom>
          <a:noFill/>
          <a:ln>
            <a:noFill/>
          </a:ln>
        </p:spPr>
      </p:pic>
      <p:pic>
        <p:nvPicPr>
          <p:cNvPr id="102" name="Google Shape;102;p24"/>
          <p:cNvPicPr preferRelativeResize="0"/>
          <p:nvPr/>
        </p:nvPicPr>
        <p:blipFill rotWithShape="1">
          <a:blip r:embed="rId3">
            <a:alphaModFix/>
          </a:blip>
          <a:srcRect b="0" l="0" r="0" t="0"/>
          <a:stretch/>
        </p:blipFill>
        <p:spPr>
          <a:xfrm>
            <a:off x="8784771" y="375114"/>
            <a:ext cx="2774184" cy="808476"/>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Photo Slide 01 - Navy">
  <p:cSld name="Quote/Photo Slide 01 - Navy">
    <p:spTree>
      <p:nvGrpSpPr>
        <p:cNvPr id="103" name="Shape 103"/>
        <p:cNvGrpSpPr/>
        <p:nvPr/>
      </p:nvGrpSpPr>
      <p:grpSpPr>
        <a:xfrm>
          <a:off x="0" y="0"/>
          <a:ext cx="0" cy="0"/>
          <a:chOff x="0" y="0"/>
          <a:chExt cx="0" cy="0"/>
        </a:xfrm>
      </p:grpSpPr>
      <p:sp>
        <p:nvSpPr>
          <p:cNvPr id="104" name="Google Shape;104;p30"/>
          <p:cNvSpPr/>
          <p:nvPr/>
        </p:nvSpPr>
        <p:spPr>
          <a:xfrm rot="-5400000">
            <a:off x="2667000" y="-2667000"/>
            <a:ext cx="6858001" cy="12191999"/>
          </a:xfrm>
          <a:prstGeom prst="rect">
            <a:avLst/>
          </a:prstGeom>
          <a:solidFill>
            <a:srgbClr val="C963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5" name="Google Shape;105;p30"/>
          <p:cNvSpPr/>
          <p:nvPr/>
        </p:nvSpPr>
        <p:spPr>
          <a:xfrm rot="-5400000">
            <a:off x="2862666" y="-2030696"/>
            <a:ext cx="6141020" cy="1091939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a</a:t>
            </a:r>
            <a:endParaRPr b="0" i="0" sz="1400" u="none" cap="none" strike="noStrike">
              <a:solidFill>
                <a:srgbClr val="000000"/>
              </a:solidFill>
              <a:latin typeface="Arial"/>
              <a:ea typeface="Arial"/>
              <a:cs typeface="Arial"/>
              <a:sym typeface="Arial"/>
            </a:endParaRPr>
          </a:p>
        </p:txBody>
      </p:sp>
      <p:sp>
        <p:nvSpPr>
          <p:cNvPr id="106" name="Google Shape;106;p30"/>
          <p:cNvSpPr/>
          <p:nvPr>
            <p:ph idx="2" type="pic"/>
          </p:nvPr>
        </p:nvSpPr>
        <p:spPr>
          <a:xfrm>
            <a:off x="799128" y="746272"/>
            <a:ext cx="10203652" cy="5365455"/>
          </a:xfrm>
          <a:prstGeom prst="rect">
            <a:avLst/>
          </a:prstGeom>
          <a:solidFill>
            <a:srgbClr val="BFBFBF"/>
          </a:solidFill>
          <a:ln>
            <a:noFill/>
          </a:ln>
        </p:spPr>
      </p:sp>
      <p:cxnSp>
        <p:nvCxnSpPr>
          <p:cNvPr id="107" name="Google Shape;107;p30"/>
          <p:cNvCxnSpPr/>
          <p:nvPr/>
        </p:nvCxnSpPr>
        <p:spPr>
          <a:xfrm>
            <a:off x="11661249" y="6578238"/>
            <a:ext cx="190704" cy="0"/>
          </a:xfrm>
          <a:prstGeom prst="straightConnector1">
            <a:avLst/>
          </a:prstGeom>
          <a:noFill/>
          <a:ln cap="flat" cmpd="sng" w="12700">
            <a:solidFill>
              <a:schemeClr val="lt1"/>
            </a:solidFill>
            <a:prstDash val="solid"/>
            <a:miter lim="800000"/>
            <a:headEnd len="sm" w="sm" type="none"/>
            <a:tailEnd len="sm" w="sm" type="none"/>
          </a:ln>
        </p:spPr>
      </p:cxnSp>
      <p:sp>
        <p:nvSpPr>
          <p:cNvPr id="108" name="Google Shape;108;p30"/>
          <p:cNvSpPr txBox="1"/>
          <p:nvPr/>
        </p:nvSpPr>
        <p:spPr>
          <a:xfrm rot="-5400000">
            <a:off x="9843004" y="4545649"/>
            <a:ext cx="3840480"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Calibri"/>
                <a:ea typeface="Calibri"/>
                <a:cs typeface="Calibri"/>
                <a:sym typeface="Calibri"/>
              </a:rPr>
              <a:t>highly skilled migrant women</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03 - Navy">
  <p:cSld name="Text Slide 03 - Navy">
    <p:spTree>
      <p:nvGrpSpPr>
        <p:cNvPr id="109" name="Shape 109"/>
        <p:cNvGrpSpPr/>
        <p:nvPr/>
      </p:nvGrpSpPr>
      <p:grpSpPr>
        <a:xfrm>
          <a:off x="0" y="0"/>
          <a:ext cx="0" cy="0"/>
          <a:chOff x="0" y="0"/>
          <a:chExt cx="0" cy="0"/>
        </a:xfrm>
      </p:grpSpPr>
      <p:sp>
        <p:nvSpPr>
          <p:cNvPr id="110" name="Google Shape;110;p32"/>
          <p:cNvSpPr/>
          <p:nvPr/>
        </p:nvSpPr>
        <p:spPr>
          <a:xfrm rot="-5400000">
            <a:off x="2667000" y="-2667000"/>
            <a:ext cx="6858001" cy="12191999"/>
          </a:xfrm>
          <a:prstGeom prst="rect">
            <a:avLst/>
          </a:prstGeom>
          <a:solidFill>
            <a:srgbClr val="C963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1" name="Google Shape;111;p32"/>
          <p:cNvSpPr/>
          <p:nvPr/>
        </p:nvSpPr>
        <p:spPr>
          <a:xfrm rot="-5400000">
            <a:off x="4865194" y="-19370"/>
            <a:ext cx="6141020" cy="689673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a</a:t>
            </a:r>
            <a:endParaRPr b="0" i="0" sz="1400" u="none" cap="none" strike="noStrike">
              <a:solidFill>
                <a:srgbClr val="000000"/>
              </a:solidFill>
              <a:latin typeface="Arial"/>
              <a:ea typeface="Arial"/>
              <a:cs typeface="Arial"/>
              <a:sym typeface="Arial"/>
            </a:endParaRPr>
          </a:p>
        </p:txBody>
      </p:sp>
      <p:sp>
        <p:nvSpPr>
          <p:cNvPr id="112" name="Google Shape;112;p32"/>
          <p:cNvSpPr txBox="1"/>
          <p:nvPr>
            <p:ph idx="1" type="body"/>
          </p:nvPr>
        </p:nvSpPr>
        <p:spPr>
          <a:xfrm>
            <a:off x="4825907" y="826894"/>
            <a:ext cx="6341766" cy="516642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3333"/>
              </a:lnSpc>
              <a:spcBef>
                <a:spcPts val="0"/>
              </a:spcBef>
              <a:spcAft>
                <a:spcPts val="0"/>
              </a:spcAft>
              <a:buClr>
                <a:srgbClr val="633547"/>
              </a:buClr>
              <a:buSzPts val="2400"/>
              <a:buFont typeface="Arial"/>
              <a:buNone/>
              <a:defRPr b="0" i="0" sz="2400" u="none" cap="none" strike="noStrike">
                <a:solidFill>
                  <a:srgbClr val="633547"/>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 name="Google Shape;113;p32"/>
          <p:cNvSpPr txBox="1"/>
          <p:nvPr>
            <p:ph idx="2" type="body"/>
          </p:nvPr>
        </p:nvSpPr>
        <p:spPr>
          <a:xfrm>
            <a:off x="600999" y="835090"/>
            <a:ext cx="3125818" cy="177451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3600"/>
              <a:buFont typeface="Arial"/>
              <a:buNone/>
              <a:defRPr b="1"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14" name="Google Shape;114;p32"/>
          <p:cNvCxnSpPr/>
          <p:nvPr/>
        </p:nvCxnSpPr>
        <p:spPr>
          <a:xfrm>
            <a:off x="11661249" y="6578238"/>
            <a:ext cx="190704" cy="0"/>
          </a:xfrm>
          <a:prstGeom prst="straightConnector1">
            <a:avLst/>
          </a:prstGeom>
          <a:noFill/>
          <a:ln cap="flat" cmpd="sng" w="12700">
            <a:solidFill>
              <a:schemeClr val="lt1"/>
            </a:solidFill>
            <a:prstDash val="solid"/>
            <a:miter lim="800000"/>
            <a:headEnd len="sm" w="sm" type="none"/>
            <a:tailEnd len="sm" w="sm" type="none"/>
          </a:ln>
        </p:spPr>
      </p:cxnSp>
      <p:sp>
        <p:nvSpPr>
          <p:cNvPr id="115" name="Google Shape;115;p32"/>
          <p:cNvSpPr txBox="1"/>
          <p:nvPr/>
        </p:nvSpPr>
        <p:spPr>
          <a:xfrm rot="-5400000">
            <a:off x="9843004" y="4545649"/>
            <a:ext cx="3840480"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Calibri"/>
                <a:ea typeface="Calibri"/>
                <a:cs typeface="Calibri"/>
                <a:sym typeface="Calibri"/>
              </a:rPr>
              <a:t>highly skilled migrant women</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Point x3 slide with photo - Navy">
  <p:cSld name="Bullet Point x3 slide with photo - Navy">
    <p:spTree>
      <p:nvGrpSpPr>
        <p:cNvPr id="116" name="Shape 116"/>
        <p:cNvGrpSpPr/>
        <p:nvPr/>
      </p:nvGrpSpPr>
      <p:grpSpPr>
        <a:xfrm>
          <a:off x="0" y="0"/>
          <a:ext cx="0" cy="0"/>
          <a:chOff x="0" y="0"/>
          <a:chExt cx="0" cy="0"/>
        </a:xfrm>
      </p:grpSpPr>
      <p:sp>
        <p:nvSpPr>
          <p:cNvPr id="117" name="Google Shape;117;p33"/>
          <p:cNvSpPr/>
          <p:nvPr/>
        </p:nvSpPr>
        <p:spPr>
          <a:xfrm>
            <a:off x="0" y="16329"/>
            <a:ext cx="4780547" cy="6858000"/>
          </a:xfrm>
          <a:prstGeom prst="rect">
            <a:avLst/>
          </a:prstGeom>
          <a:solidFill>
            <a:srgbClr val="C963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8" name="Google Shape;118;p33"/>
          <p:cNvSpPr txBox="1"/>
          <p:nvPr>
            <p:ph idx="1" type="body"/>
          </p:nvPr>
        </p:nvSpPr>
        <p:spPr>
          <a:xfrm>
            <a:off x="4912293" y="846903"/>
            <a:ext cx="6562677" cy="33941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E36C34"/>
              </a:buClr>
              <a:buSzPts val="2400"/>
              <a:buFont typeface="Arial"/>
              <a:buNone/>
              <a:defRPr b="1" i="0" sz="2400" u="none" cap="none" strike="noStrike">
                <a:solidFill>
                  <a:srgbClr val="E36C34"/>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9" name="Google Shape;119;p33"/>
          <p:cNvSpPr txBox="1"/>
          <p:nvPr>
            <p:ph idx="2" type="body"/>
          </p:nvPr>
        </p:nvSpPr>
        <p:spPr>
          <a:xfrm>
            <a:off x="4912294" y="1345616"/>
            <a:ext cx="6553234" cy="99938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33547"/>
              </a:buClr>
              <a:buSzPts val="2200"/>
              <a:buFont typeface="Arial"/>
              <a:buNone/>
              <a:defRPr b="0" i="0" sz="2200" u="none" cap="none" strike="noStrike">
                <a:solidFill>
                  <a:srgbClr val="633547"/>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0" name="Google Shape;120;p33"/>
          <p:cNvSpPr txBox="1"/>
          <p:nvPr>
            <p:ph idx="3" type="body"/>
          </p:nvPr>
        </p:nvSpPr>
        <p:spPr>
          <a:xfrm>
            <a:off x="3880331" y="614396"/>
            <a:ext cx="1232765" cy="9556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30000"/>
              </a:lnSpc>
              <a:spcBef>
                <a:spcPts val="1000"/>
              </a:spcBef>
              <a:spcAft>
                <a:spcPts val="0"/>
              </a:spcAft>
              <a:buClr>
                <a:schemeClr val="lt1"/>
              </a:buClr>
              <a:buSzPts val="4400"/>
              <a:buFont typeface="Arial"/>
              <a:buNone/>
              <a:defRPr b="1" i="0" sz="4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1" name="Google Shape;121;p33"/>
          <p:cNvSpPr txBox="1"/>
          <p:nvPr>
            <p:ph idx="4" type="body"/>
          </p:nvPr>
        </p:nvSpPr>
        <p:spPr>
          <a:xfrm>
            <a:off x="4912292" y="2770036"/>
            <a:ext cx="6562677" cy="33941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E36C34"/>
              </a:buClr>
              <a:buSzPts val="2400"/>
              <a:buFont typeface="Arial"/>
              <a:buNone/>
              <a:defRPr b="1" i="0" sz="2400" u="none" cap="none" strike="noStrike">
                <a:solidFill>
                  <a:srgbClr val="E36C34"/>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2" name="Google Shape;122;p33"/>
          <p:cNvSpPr txBox="1"/>
          <p:nvPr>
            <p:ph idx="5" type="body"/>
          </p:nvPr>
        </p:nvSpPr>
        <p:spPr>
          <a:xfrm>
            <a:off x="4912293" y="3268749"/>
            <a:ext cx="6553234" cy="99938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33547"/>
              </a:buClr>
              <a:buSzPts val="2200"/>
              <a:buFont typeface="Arial"/>
              <a:buNone/>
              <a:defRPr b="0" i="0" sz="2200" u="none" cap="none" strike="noStrike">
                <a:solidFill>
                  <a:srgbClr val="633547"/>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3" name="Google Shape;123;p33"/>
          <p:cNvSpPr txBox="1"/>
          <p:nvPr>
            <p:ph idx="6" type="body"/>
          </p:nvPr>
        </p:nvSpPr>
        <p:spPr>
          <a:xfrm>
            <a:off x="4927790" y="4633833"/>
            <a:ext cx="6562677" cy="33941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E36C34"/>
              </a:buClr>
              <a:buSzPts val="2400"/>
              <a:buFont typeface="Arial"/>
              <a:buNone/>
              <a:defRPr b="1" i="0" sz="2400" u="none" cap="none" strike="noStrike">
                <a:solidFill>
                  <a:srgbClr val="E36C34"/>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4" name="Google Shape;124;p33"/>
          <p:cNvSpPr txBox="1"/>
          <p:nvPr>
            <p:ph idx="7" type="body"/>
          </p:nvPr>
        </p:nvSpPr>
        <p:spPr>
          <a:xfrm>
            <a:off x="4927791" y="5132546"/>
            <a:ext cx="6553234" cy="99938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33547"/>
              </a:buClr>
              <a:buSzPts val="2200"/>
              <a:buFont typeface="Arial"/>
              <a:buNone/>
              <a:defRPr b="0" i="0" sz="2200" u="none" cap="none" strike="noStrike">
                <a:solidFill>
                  <a:srgbClr val="633547"/>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5" name="Google Shape;125;p33"/>
          <p:cNvSpPr/>
          <p:nvPr>
            <p:ph idx="8" type="pic"/>
          </p:nvPr>
        </p:nvSpPr>
        <p:spPr>
          <a:xfrm>
            <a:off x="-48344" y="0"/>
            <a:ext cx="3570477" cy="6858000"/>
          </a:xfrm>
          <a:prstGeom prst="rect">
            <a:avLst/>
          </a:prstGeom>
          <a:solidFill>
            <a:srgbClr val="D8D8D8"/>
          </a:solidFill>
          <a:ln>
            <a:noFill/>
          </a:ln>
        </p:spPr>
      </p:sp>
      <p:sp>
        <p:nvSpPr>
          <p:cNvPr id="126" name="Google Shape;126;p33"/>
          <p:cNvSpPr txBox="1"/>
          <p:nvPr>
            <p:ph idx="9" type="body"/>
          </p:nvPr>
        </p:nvSpPr>
        <p:spPr>
          <a:xfrm>
            <a:off x="3918849" y="2558717"/>
            <a:ext cx="1232765" cy="9556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30000"/>
              </a:lnSpc>
              <a:spcBef>
                <a:spcPts val="1000"/>
              </a:spcBef>
              <a:spcAft>
                <a:spcPts val="0"/>
              </a:spcAft>
              <a:buClr>
                <a:schemeClr val="lt1"/>
              </a:buClr>
              <a:buSzPts val="4400"/>
              <a:buFont typeface="Arial"/>
              <a:buNone/>
              <a:defRPr b="1" i="0" sz="4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 name="Google Shape;127;p33"/>
          <p:cNvSpPr txBox="1"/>
          <p:nvPr>
            <p:ph idx="13" type="body"/>
          </p:nvPr>
        </p:nvSpPr>
        <p:spPr>
          <a:xfrm>
            <a:off x="3918849" y="4410972"/>
            <a:ext cx="1232765" cy="9556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30000"/>
              </a:lnSpc>
              <a:spcBef>
                <a:spcPts val="1000"/>
              </a:spcBef>
              <a:spcAft>
                <a:spcPts val="0"/>
              </a:spcAft>
              <a:buClr>
                <a:schemeClr val="lt1"/>
              </a:buClr>
              <a:buSzPts val="4400"/>
              <a:buFont typeface="Arial"/>
              <a:buNone/>
              <a:defRPr b="1" i="0" sz="4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Photo Slide 03">
  <p:cSld name="Quote/Photo Slide 03">
    <p:spTree>
      <p:nvGrpSpPr>
        <p:cNvPr id="128" name="Shape 128"/>
        <p:cNvGrpSpPr/>
        <p:nvPr/>
      </p:nvGrpSpPr>
      <p:grpSpPr>
        <a:xfrm>
          <a:off x="0" y="0"/>
          <a:ext cx="0" cy="0"/>
          <a:chOff x="0" y="0"/>
          <a:chExt cx="0" cy="0"/>
        </a:xfrm>
      </p:grpSpPr>
      <p:sp>
        <p:nvSpPr>
          <p:cNvPr id="129" name="Google Shape;129;p34"/>
          <p:cNvSpPr/>
          <p:nvPr>
            <p:ph idx="2" type="pic"/>
          </p:nvPr>
        </p:nvSpPr>
        <p:spPr>
          <a:xfrm>
            <a:off x="0" y="-12469"/>
            <a:ext cx="12192000" cy="6870469"/>
          </a:xfrm>
          <a:prstGeom prst="rect">
            <a:avLst/>
          </a:prstGeom>
          <a:solidFill>
            <a:srgbClr val="BFBFBF"/>
          </a:solidFill>
          <a:ln>
            <a:noFill/>
          </a:ln>
        </p:spPr>
      </p:sp>
      <p:sp>
        <p:nvSpPr>
          <p:cNvPr id="130" name="Google Shape;130;p34"/>
          <p:cNvSpPr txBox="1"/>
          <p:nvPr>
            <p:ph idx="1" type="body"/>
          </p:nvPr>
        </p:nvSpPr>
        <p:spPr>
          <a:xfrm>
            <a:off x="4063536" y="4333157"/>
            <a:ext cx="4064926" cy="577734"/>
          </a:xfrm>
          <a:prstGeom prst="rect">
            <a:avLst/>
          </a:prstGeom>
          <a:solidFill>
            <a:srgbClr val="E36C34"/>
          </a:solid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 name="Google Shape;131;p34"/>
          <p:cNvSpPr txBox="1"/>
          <p:nvPr>
            <p:ph idx="3" type="body"/>
          </p:nvPr>
        </p:nvSpPr>
        <p:spPr>
          <a:xfrm>
            <a:off x="2031074" y="2070919"/>
            <a:ext cx="8129850" cy="198569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633547"/>
              </a:buClr>
              <a:buSzPts val="3000"/>
              <a:buFont typeface="Arial"/>
              <a:buNone/>
              <a:defRPr b="0" i="0" sz="3000" u="none" cap="none" strike="noStrike">
                <a:solidFill>
                  <a:srgbClr val="633547"/>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ne Slide - Navy">
  <p:cSld name="Phone Slide - Navy">
    <p:spTree>
      <p:nvGrpSpPr>
        <p:cNvPr id="132" name="Shape 132"/>
        <p:cNvGrpSpPr/>
        <p:nvPr/>
      </p:nvGrpSpPr>
      <p:grpSpPr>
        <a:xfrm>
          <a:off x="0" y="0"/>
          <a:ext cx="0" cy="0"/>
          <a:chOff x="0" y="0"/>
          <a:chExt cx="0" cy="0"/>
        </a:xfrm>
      </p:grpSpPr>
      <p:sp>
        <p:nvSpPr>
          <p:cNvPr id="133" name="Google Shape;133;p35"/>
          <p:cNvSpPr/>
          <p:nvPr/>
        </p:nvSpPr>
        <p:spPr>
          <a:xfrm flipH="1" rot="10800000">
            <a:off x="11357811" y="0"/>
            <a:ext cx="828040" cy="6858002"/>
          </a:xfrm>
          <a:prstGeom prst="rect">
            <a:avLst/>
          </a:prstGeom>
          <a:solidFill>
            <a:srgbClr val="C963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4" name="Google Shape;134;p35"/>
          <p:cNvSpPr txBox="1"/>
          <p:nvPr>
            <p:ph idx="1" type="body"/>
          </p:nvPr>
        </p:nvSpPr>
        <p:spPr>
          <a:xfrm>
            <a:off x="607555" y="587575"/>
            <a:ext cx="5881764" cy="99265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C9636E"/>
              </a:buClr>
              <a:buSzPts val="3600"/>
              <a:buFont typeface="Arial"/>
              <a:buNone/>
              <a:defRPr b="1" i="0" sz="3600" u="none" cap="none" strike="noStrike">
                <a:solidFill>
                  <a:srgbClr val="C9636E"/>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iPhone6_mockup_front_white.png" id="135" name="Google Shape;135;p35"/>
          <p:cNvPicPr preferRelativeResize="0"/>
          <p:nvPr/>
        </p:nvPicPr>
        <p:blipFill rotWithShape="1">
          <a:blip r:embed="rId2">
            <a:alphaModFix/>
          </a:blip>
          <a:srcRect b="0" l="0" r="0" t="0"/>
          <a:stretch/>
        </p:blipFill>
        <p:spPr>
          <a:xfrm>
            <a:off x="6920581" y="354148"/>
            <a:ext cx="4094254" cy="6404164"/>
          </a:xfrm>
          <a:prstGeom prst="rect">
            <a:avLst/>
          </a:prstGeom>
          <a:noFill/>
          <a:ln>
            <a:noFill/>
          </a:ln>
        </p:spPr>
      </p:pic>
      <p:sp>
        <p:nvSpPr>
          <p:cNvPr id="136" name="Google Shape;136;p35"/>
          <p:cNvSpPr/>
          <p:nvPr>
            <p:ph idx="2" type="pic"/>
          </p:nvPr>
        </p:nvSpPr>
        <p:spPr>
          <a:xfrm>
            <a:off x="7735037" y="1373925"/>
            <a:ext cx="2444127" cy="4336988"/>
          </a:xfrm>
          <a:prstGeom prst="rect">
            <a:avLst/>
          </a:prstGeom>
          <a:solidFill>
            <a:srgbClr val="D8D8D8"/>
          </a:solidFill>
          <a:ln>
            <a:noFill/>
          </a:ln>
        </p:spPr>
      </p:sp>
      <p:sp>
        <p:nvSpPr>
          <p:cNvPr id="137" name="Google Shape;137;p35"/>
          <p:cNvSpPr txBox="1"/>
          <p:nvPr>
            <p:ph idx="3" type="body"/>
          </p:nvPr>
        </p:nvSpPr>
        <p:spPr>
          <a:xfrm>
            <a:off x="607553" y="2016633"/>
            <a:ext cx="5881763" cy="410293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3333"/>
              </a:lnSpc>
              <a:spcBef>
                <a:spcPts val="0"/>
              </a:spcBef>
              <a:spcAft>
                <a:spcPts val="0"/>
              </a:spcAft>
              <a:buClr>
                <a:srgbClr val="0B3A5B"/>
              </a:buClr>
              <a:buSzPts val="2400"/>
              <a:buFont typeface="Arial"/>
              <a:buNone/>
              <a:defRPr b="0" i="0" sz="2400" u="none" cap="none" strike="noStrike">
                <a:solidFill>
                  <a:srgbClr val="0B3A5B"/>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38" name="Google Shape;138;p35"/>
          <p:cNvCxnSpPr/>
          <p:nvPr/>
        </p:nvCxnSpPr>
        <p:spPr>
          <a:xfrm>
            <a:off x="11661249" y="6578238"/>
            <a:ext cx="190704" cy="0"/>
          </a:xfrm>
          <a:prstGeom prst="straightConnector1">
            <a:avLst/>
          </a:prstGeom>
          <a:noFill/>
          <a:ln cap="flat" cmpd="sng" w="12700">
            <a:solidFill>
              <a:schemeClr val="lt1"/>
            </a:solidFill>
            <a:prstDash val="solid"/>
            <a:miter lim="800000"/>
            <a:headEnd len="sm" w="sm" type="none"/>
            <a:tailEnd len="sm" w="sm" type="none"/>
          </a:ln>
        </p:spPr>
      </p:cxnSp>
      <p:sp>
        <p:nvSpPr>
          <p:cNvPr id="139" name="Google Shape;139;p35"/>
          <p:cNvSpPr txBox="1"/>
          <p:nvPr/>
        </p:nvSpPr>
        <p:spPr>
          <a:xfrm rot="-5400000">
            <a:off x="9843004" y="4545649"/>
            <a:ext cx="3840480"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Calibri"/>
                <a:ea typeface="Calibri"/>
                <a:cs typeface="Calibri"/>
                <a:sym typeface="Calibri"/>
              </a:rPr>
              <a:t>highly skilled migrant women</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view/Intro - Navy ">
  <p:cSld name="Overview/Intro - Navy ">
    <p:spTree>
      <p:nvGrpSpPr>
        <p:cNvPr id="20" name="Shape 20"/>
        <p:cNvGrpSpPr/>
        <p:nvPr/>
      </p:nvGrpSpPr>
      <p:grpSpPr>
        <a:xfrm>
          <a:off x="0" y="0"/>
          <a:ext cx="0" cy="0"/>
          <a:chOff x="0" y="0"/>
          <a:chExt cx="0" cy="0"/>
        </a:xfrm>
      </p:grpSpPr>
      <p:sp>
        <p:nvSpPr>
          <p:cNvPr id="21" name="Google Shape;21;p26"/>
          <p:cNvSpPr/>
          <p:nvPr/>
        </p:nvSpPr>
        <p:spPr>
          <a:xfrm>
            <a:off x="2167324" y="772371"/>
            <a:ext cx="9503744" cy="5063164"/>
          </a:xfrm>
          <a:prstGeom prst="rect">
            <a:avLst/>
          </a:prstGeom>
          <a:solidFill>
            <a:srgbClr val="C963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29"/>
              <a:buFont typeface="Arial"/>
              <a:buNone/>
            </a:pPr>
            <a:r>
              <a:t/>
            </a:r>
            <a:endParaRPr b="0" i="0" sz="529" u="none" cap="none" strike="noStrike">
              <a:solidFill>
                <a:schemeClr val="lt1"/>
              </a:solidFill>
              <a:latin typeface="Calibri"/>
              <a:ea typeface="Calibri"/>
              <a:cs typeface="Calibri"/>
              <a:sym typeface="Calibri"/>
            </a:endParaRPr>
          </a:p>
        </p:txBody>
      </p:sp>
      <p:sp>
        <p:nvSpPr>
          <p:cNvPr id="22" name="Google Shape;22;p26"/>
          <p:cNvSpPr/>
          <p:nvPr>
            <p:ph idx="2" type="pic"/>
          </p:nvPr>
        </p:nvSpPr>
        <p:spPr>
          <a:xfrm>
            <a:off x="388401" y="385460"/>
            <a:ext cx="4107750" cy="6087079"/>
          </a:xfrm>
          <a:prstGeom prst="rect">
            <a:avLst/>
          </a:prstGeom>
          <a:solidFill>
            <a:srgbClr val="BFBFBF"/>
          </a:solidFill>
          <a:ln>
            <a:noFill/>
          </a:ln>
        </p:spPr>
      </p:sp>
      <p:sp>
        <p:nvSpPr>
          <p:cNvPr id="23" name="Google Shape;23;p26"/>
          <p:cNvSpPr txBox="1"/>
          <p:nvPr>
            <p:ph idx="1" type="body"/>
          </p:nvPr>
        </p:nvSpPr>
        <p:spPr>
          <a:xfrm>
            <a:off x="4940626" y="3429001"/>
            <a:ext cx="6414559" cy="212390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02 - Navy">
  <p:cSld name="Text Slide 02 - Navy">
    <p:spTree>
      <p:nvGrpSpPr>
        <p:cNvPr id="140" name="Shape 140"/>
        <p:cNvGrpSpPr/>
        <p:nvPr/>
      </p:nvGrpSpPr>
      <p:grpSpPr>
        <a:xfrm>
          <a:off x="0" y="0"/>
          <a:ext cx="0" cy="0"/>
          <a:chOff x="0" y="0"/>
          <a:chExt cx="0" cy="0"/>
        </a:xfrm>
      </p:grpSpPr>
      <p:sp>
        <p:nvSpPr>
          <p:cNvPr id="141" name="Google Shape;141;p38"/>
          <p:cNvSpPr/>
          <p:nvPr/>
        </p:nvSpPr>
        <p:spPr>
          <a:xfrm rot="-5400000">
            <a:off x="5088466" y="-5088468"/>
            <a:ext cx="2015069" cy="12191999"/>
          </a:xfrm>
          <a:prstGeom prst="rect">
            <a:avLst/>
          </a:prstGeom>
          <a:solidFill>
            <a:srgbClr val="C963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2" name="Google Shape;142;p38"/>
          <p:cNvSpPr txBox="1"/>
          <p:nvPr>
            <p:ph idx="1" type="body"/>
          </p:nvPr>
        </p:nvSpPr>
        <p:spPr>
          <a:xfrm>
            <a:off x="904856" y="826894"/>
            <a:ext cx="10479218" cy="80365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3600"/>
              <a:buFont typeface="Arial"/>
              <a:buNone/>
              <a:defRPr b="1"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3" name="Google Shape;143;p38"/>
          <p:cNvSpPr txBox="1"/>
          <p:nvPr>
            <p:ph idx="2" type="body"/>
          </p:nvPr>
        </p:nvSpPr>
        <p:spPr>
          <a:xfrm>
            <a:off x="904856" y="2457445"/>
            <a:ext cx="10479218" cy="378192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3333"/>
              </a:lnSpc>
              <a:spcBef>
                <a:spcPts val="0"/>
              </a:spcBef>
              <a:spcAft>
                <a:spcPts val="0"/>
              </a:spcAft>
              <a:buClr>
                <a:srgbClr val="633547"/>
              </a:buClr>
              <a:buSzPts val="2400"/>
              <a:buFont typeface="Arial"/>
              <a:buNone/>
              <a:defRPr b="0" i="0" sz="2400" u="none" cap="none" strike="noStrike">
                <a:solidFill>
                  <a:srgbClr val="633547"/>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Navy">
  <p:cSld name="Content Slide - Navy">
    <p:spTree>
      <p:nvGrpSpPr>
        <p:cNvPr id="24" name="Shape 24"/>
        <p:cNvGrpSpPr/>
        <p:nvPr/>
      </p:nvGrpSpPr>
      <p:grpSpPr>
        <a:xfrm>
          <a:off x="0" y="0"/>
          <a:ext cx="0" cy="0"/>
          <a:chOff x="0" y="0"/>
          <a:chExt cx="0" cy="0"/>
        </a:xfrm>
      </p:grpSpPr>
      <p:sp>
        <p:nvSpPr>
          <p:cNvPr id="25" name="Google Shape;25;p27"/>
          <p:cNvSpPr/>
          <p:nvPr/>
        </p:nvSpPr>
        <p:spPr>
          <a:xfrm flipH="1" rot="10800000">
            <a:off x="-1" y="-2"/>
            <a:ext cx="1382400" cy="6858002"/>
          </a:xfrm>
          <a:prstGeom prst="rect">
            <a:avLst/>
          </a:prstGeom>
          <a:solidFill>
            <a:srgbClr val="C963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 name="Google Shape;26;p27"/>
          <p:cNvSpPr txBox="1"/>
          <p:nvPr>
            <p:ph idx="1" type="body"/>
          </p:nvPr>
        </p:nvSpPr>
        <p:spPr>
          <a:xfrm>
            <a:off x="2089770" y="2542435"/>
            <a:ext cx="700387" cy="566443"/>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E36C34"/>
              </a:buClr>
              <a:buSzPts val="3200"/>
              <a:buFont typeface="Arial"/>
              <a:buNone/>
              <a:defRPr b="1" i="0" sz="3200" u="none" cap="none" strike="noStrike">
                <a:solidFill>
                  <a:srgbClr val="E36C34"/>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 name="Google Shape;27;p27"/>
          <p:cNvSpPr txBox="1"/>
          <p:nvPr>
            <p:ph idx="2" type="body"/>
          </p:nvPr>
        </p:nvSpPr>
        <p:spPr>
          <a:xfrm>
            <a:off x="2815882" y="2542436"/>
            <a:ext cx="8298215" cy="566444"/>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33547"/>
              </a:buClr>
              <a:buSzPts val="2200"/>
              <a:buFont typeface="Arial"/>
              <a:buNone/>
              <a:defRPr b="0" i="0" sz="2200" u="none" cap="none" strike="noStrike">
                <a:solidFill>
                  <a:srgbClr val="633547"/>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 name="Google Shape;28;p27"/>
          <p:cNvSpPr txBox="1"/>
          <p:nvPr>
            <p:ph idx="3" type="body"/>
          </p:nvPr>
        </p:nvSpPr>
        <p:spPr>
          <a:xfrm>
            <a:off x="2089770" y="3120297"/>
            <a:ext cx="700387" cy="566443"/>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E36C34"/>
              </a:buClr>
              <a:buSzPts val="3200"/>
              <a:buFont typeface="Arial"/>
              <a:buNone/>
              <a:defRPr b="1" i="0" sz="3200" u="none" cap="none" strike="noStrike">
                <a:solidFill>
                  <a:srgbClr val="E36C34"/>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 name="Google Shape;29;p27"/>
          <p:cNvSpPr txBox="1"/>
          <p:nvPr>
            <p:ph idx="4" type="body"/>
          </p:nvPr>
        </p:nvSpPr>
        <p:spPr>
          <a:xfrm>
            <a:off x="2815882" y="3120298"/>
            <a:ext cx="8298215" cy="566444"/>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33547"/>
              </a:buClr>
              <a:buSzPts val="2200"/>
              <a:buFont typeface="Arial"/>
              <a:buNone/>
              <a:defRPr b="0" i="0" sz="2200" u="none" cap="none" strike="noStrike">
                <a:solidFill>
                  <a:srgbClr val="633547"/>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 name="Google Shape;30;p27"/>
          <p:cNvSpPr txBox="1"/>
          <p:nvPr>
            <p:ph idx="5" type="body"/>
          </p:nvPr>
        </p:nvSpPr>
        <p:spPr>
          <a:xfrm>
            <a:off x="2089770" y="3699366"/>
            <a:ext cx="700387" cy="566443"/>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E36C34"/>
              </a:buClr>
              <a:buSzPts val="3200"/>
              <a:buFont typeface="Arial"/>
              <a:buNone/>
              <a:defRPr b="1" i="0" sz="3200" u="none" cap="none" strike="noStrike">
                <a:solidFill>
                  <a:srgbClr val="E36C34"/>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1" name="Google Shape;31;p27"/>
          <p:cNvSpPr txBox="1"/>
          <p:nvPr>
            <p:ph idx="6" type="body"/>
          </p:nvPr>
        </p:nvSpPr>
        <p:spPr>
          <a:xfrm>
            <a:off x="2815882" y="3699367"/>
            <a:ext cx="8298215" cy="566444"/>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33547"/>
              </a:buClr>
              <a:buSzPts val="2200"/>
              <a:buFont typeface="Arial"/>
              <a:buNone/>
              <a:defRPr b="0" i="0" sz="2200" u="none" cap="none" strike="noStrike">
                <a:solidFill>
                  <a:srgbClr val="633547"/>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 name="Google Shape;32;p27"/>
          <p:cNvSpPr txBox="1"/>
          <p:nvPr>
            <p:ph idx="7" type="body"/>
          </p:nvPr>
        </p:nvSpPr>
        <p:spPr>
          <a:xfrm>
            <a:off x="2089770" y="4281692"/>
            <a:ext cx="700387" cy="566443"/>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E36C34"/>
              </a:buClr>
              <a:buSzPts val="3200"/>
              <a:buFont typeface="Arial"/>
              <a:buNone/>
              <a:defRPr b="1" i="0" sz="3200" u="none" cap="none" strike="noStrike">
                <a:solidFill>
                  <a:srgbClr val="E36C34"/>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 name="Google Shape;33;p27"/>
          <p:cNvSpPr txBox="1"/>
          <p:nvPr>
            <p:ph idx="8" type="body"/>
          </p:nvPr>
        </p:nvSpPr>
        <p:spPr>
          <a:xfrm>
            <a:off x="2815882" y="4281693"/>
            <a:ext cx="8298215" cy="566444"/>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33547"/>
              </a:buClr>
              <a:buSzPts val="2200"/>
              <a:buFont typeface="Arial"/>
              <a:buNone/>
              <a:defRPr b="0" i="0" sz="2200" u="none" cap="none" strike="noStrike">
                <a:solidFill>
                  <a:srgbClr val="633547"/>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4" name="Google Shape;34;p27"/>
          <p:cNvSpPr txBox="1"/>
          <p:nvPr>
            <p:ph idx="9" type="body"/>
          </p:nvPr>
        </p:nvSpPr>
        <p:spPr>
          <a:xfrm>
            <a:off x="2089770" y="4860791"/>
            <a:ext cx="700387" cy="566443"/>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E36C34"/>
              </a:buClr>
              <a:buSzPts val="3200"/>
              <a:buFont typeface="Arial"/>
              <a:buNone/>
              <a:defRPr b="1" i="0" sz="3200" u="none" cap="none" strike="noStrike">
                <a:solidFill>
                  <a:srgbClr val="E36C34"/>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 name="Google Shape;35;p27"/>
          <p:cNvSpPr txBox="1"/>
          <p:nvPr>
            <p:ph idx="13" type="body"/>
          </p:nvPr>
        </p:nvSpPr>
        <p:spPr>
          <a:xfrm>
            <a:off x="2815882" y="4860792"/>
            <a:ext cx="8298215" cy="566444"/>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33547"/>
              </a:buClr>
              <a:buSzPts val="2200"/>
              <a:buFont typeface="Arial"/>
              <a:buNone/>
              <a:defRPr b="0" i="0" sz="2200" u="none" cap="none" strike="noStrike">
                <a:solidFill>
                  <a:srgbClr val="633547"/>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 name="Google Shape;36;p27"/>
          <p:cNvSpPr/>
          <p:nvPr>
            <p:ph idx="14" type="pic"/>
          </p:nvPr>
        </p:nvSpPr>
        <p:spPr>
          <a:xfrm>
            <a:off x="788894" y="340862"/>
            <a:ext cx="11403106" cy="1903699"/>
          </a:xfrm>
          <a:prstGeom prst="rect">
            <a:avLst/>
          </a:prstGeom>
          <a:solidFill>
            <a:srgbClr val="BFBFBF"/>
          </a:solidFill>
          <a:ln>
            <a:noFill/>
          </a:ln>
        </p:spPr>
      </p:sp>
      <p:cxnSp>
        <p:nvCxnSpPr>
          <p:cNvPr id="37" name="Google Shape;37;p27"/>
          <p:cNvCxnSpPr/>
          <p:nvPr/>
        </p:nvCxnSpPr>
        <p:spPr>
          <a:xfrm flipH="1" rot="10800000">
            <a:off x="2006098" y="3111615"/>
            <a:ext cx="9108000" cy="14543"/>
          </a:xfrm>
          <a:prstGeom prst="straightConnector1">
            <a:avLst/>
          </a:prstGeom>
          <a:noFill/>
          <a:ln cap="flat" cmpd="sng" w="19050">
            <a:solidFill>
              <a:srgbClr val="E36C34"/>
            </a:solidFill>
            <a:prstDash val="solid"/>
            <a:miter lim="800000"/>
            <a:headEnd len="sm" w="sm" type="none"/>
            <a:tailEnd len="sm" w="sm" type="none"/>
          </a:ln>
        </p:spPr>
      </p:cxnSp>
      <p:cxnSp>
        <p:nvCxnSpPr>
          <p:cNvPr id="38" name="Google Shape;38;p27"/>
          <p:cNvCxnSpPr/>
          <p:nvPr/>
        </p:nvCxnSpPr>
        <p:spPr>
          <a:xfrm flipH="1" rot="10800000">
            <a:off x="2006098" y="3689438"/>
            <a:ext cx="9108000" cy="14543"/>
          </a:xfrm>
          <a:prstGeom prst="straightConnector1">
            <a:avLst/>
          </a:prstGeom>
          <a:noFill/>
          <a:ln cap="flat" cmpd="sng" w="19050">
            <a:solidFill>
              <a:srgbClr val="E36C34"/>
            </a:solidFill>
            <a:prstDash val="solid"/>
            <a:miter lim="800000"/>
            <a:headEnd len="sm" w="sm" type="none"/>
            <a:tailEnd len="sm" w="sm" type="none"/>
          </a:ln>
        </p:spPr>
      </p:cxnSp>
      <p:cxnSp>
        <p:nvCxnSpPr>
          <p:cNvPr id="39" name="Google Shape;39;p27"/>
          <p:cNvCxnSpPr/>
          <p:nvPr/>
        </p:nvCxnSpPr>
        <p:spPr>
          <a:xfrm flipH="1" rot="10800000">
            <a:off x="2006098" y="4267261"/>
            <a:ext cx="9108000" cy="14543"/>
          </a:xfrm>
          <a:prstGeom prst="straightConnector1">
            <a:avLst/>
          </a:prstGeom>
          <a:noFill/>
          <a:ln cap="flat" cmpd="sng" w="19050">
            <a:solidFill>
              <a:srgbClr val="E36C34"/>
            </a:solidFill>
            <a:prstDash val="solid"/>
            <a:miter lim="800000"/>
            <a:headEnd len="sm" w="sm" type="none"/>
            <a:tailEnd len="sm" w="sm" type="none"/>
          </a:ln>
        </p:spPr>
      </p:cxnSp>
      <p:cxnSp>
        <p:nvCxnSpPr>
          <p:cNvPr id="40" name="Google Shape;40;p27"/>
          <p:cNvCxnSpPr/>
          <p:nvPr/>
        </p:nvCxnSpPr>
        <p:spPr>
          <a:xfrm flipH="1" rot="10800000">
            <a:off x="2006098" y="4845084"/>
            <a:ext cx="9108000" cy="14543"/>
          </a:xfrm>
          <a:prstGeom prst="straightConnector1">
            <a:avLst/>
          </a:prstGeom>
          <a:noFill/>
          <a:ln cap="flat" cmpd="sng" w="19050">
            <a:solidFill>
              <a:srgbClr val="E36C34"/>
            </a:solidFill>
            <a:prstDash val="solid"/>
            <a:miter lim="800000"/>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01 - Navy">
  <p:cSld name="Text Slide 01 - Navy">
    <p:spTree>
      <p:nvGrpSpPr>
        <p:cNvPr id="41" name="Shape 41"/>
        <p:cNvGrpSpPr/>
        <p:nvPr/>
      </p:nvGrpSpPr>
      <p:grpSpPr>
        <a:xfrm>
          <a:off x="0" y="0"/>
          <a:ext cx="0" cy="0"/>
          <a:chOff x="0" y="0"/>
          <a:chExt cx="0" cy="0"/>
        </a:xfrm>
      </p:grpSpPr>
      <p:sp>
        <p:nvSpPr>
          <p:cNvPr id="42" name="Google Shape;42;p29"/>
          <p:cNvSpPr/>
          <p:nvPr/>
        </p:nvSpPr>
        <p:spPr>
          <a:xfrm rot="-5400000">
            <a:off x="2667000" y="-2667000"/>
            <a:ext cx="6858001" cy="12191999"/>
          </a:xfrm>
          <a:prstGeom prst="rect">
            <a:avLst/>
          </a:prstGeom>
          <a:solidFill>
            <a:srgbClr val="C963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3" name="Google Shape;43;p29"/>
          <p:cNvSpPr/>
          <p:nvPr/>
        </p:nvSpPr>
        <p:spPr>
          <a:xfrm rot="-5400000">
            <a:off x="2858269" y="-2026298"/>
            <a:ext cx="6141020" cy="1091059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a</a:t>
            </a:r>
            <a:endParaRPr b="0" i="0" sz="1400" u="none" cap="none" strike="noStrike">
              <a:solidFill>
                <a:srgbClr val="000000"/>
              </a:solidFill>
              <a:latin typeface="Arial"/>
              <a:ea typeface="Arial"/>
              <a:cs typeface="Arial"/>
              <a:sym typeface="Arial"/>
            </a:endParaRPr>
          </a:p>
        </p:txBody>
      </p:sp>
      <p:sp>
        <p:nvSpPr>
          <p:cNvPr id="44" name="Google Shape;44;p29"/>
          <p:cNvSpPr txBox="1"/>
          <p:nvPr>
            <p:ph idx="1" type="body"/>
          </p:nvPr>
        </p:nvSpPr>
        <p:spPr>
          <a:xfrm>
            <a:off x="904856" y="826894"/>
            <a:ext cx="10052954" cy="80365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E36C34"/>
              </a:buClr>
              <a:buSzPts val="3600"/>
              <a:buFont typeface="Arial"/>
              <a:buNone/>
              <a:defRPr b="1" i="0" sz="3600" u="none" cap="none" strike="noStrike">
                <a:solidFill>
                  <a:srgbClr val="E36C34"/>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 name="Google Shape;45;p29"/>
          <p:cNvSpPr txBox="1"/>
          <p:nvPr>
            <p:ph idx="2" type="body"/>
          </p:nvPr>
        </p:nvSpPr>
        <p:spPr>
          <a:xfrm>
            <a:off x="904856" y="1989039"/>
            <a:ext cx="10052954" cy="425033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3333"/>
              </a:lnSpc>
              <a:spcBef>
                <a:spcPts val="0"/>
              </a:spcBef>
              <a:spcAft>
                <a:spcPts val="0"/>
              </a:spcAft>
              <a:buClr>
                <a:srgbClr val="633547"/>
              </a:buClr>
              <a:buSzPts val="2400"/>
              <a:buFont typeface="Arial"/>
              <a:buNone/>
              <a:defRPr b="0" i="0" sz="2400" u="none" cap="none" strike="noStrike">
                <a:solidFill>
                  <a:srgbClr val="633547"/>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46" name="Google Shape;46;p29"/>
          <p:cNvCxnSpPr/>
          <p:nvPr/>
        </p:nvCxnSpPr>
        <p:spPr>
          <a:xfrm>
            <a:off x="11661249" y="6578238"/>
            <a:ext cx="190704" cy="0"/>
          </a:xfrm>
          <a:prstGeom prst="straightConnector1">
            <a:avLst/>
          </a:prstGeom>
          <a:noFill/>
          <a:ln cap="flat" cmpd="sng" w="12700">
            <a:solidFill>
              <a:schemeClr val="lt1"/>
            </a:solidFill>
            <a:prstDash val="solid"/>
            <a:miter lim="800000"/>
            <a:headEnd len="sm" w="sm" type="none"/>
            <a:tailEnd len="sm" w="sm" type="none"/>
          </a:ln>
        </p:spPr>
      </p:cxnSp>
      <p:sp>
        <p:nvSpPr>
          <p:cNvPr id="47" name="Google Shape;47;p29"/>
          <p:cNvSpPr txBox="1"/>
          <p:nvPr/>
        </p:nvSpPr>
        <p:spPr>
          <a:xfrm rot="-5400000">
            <a:off x="9843004" y="4545649"/>
            <a:ext cx="3840480"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Calibri"/>
                <a:ea typeface="Calibri"/>
                <a:cs typeface="Calibri"/>
                <a:sym typeface="Calibri"/>
              </a:rPr>
              <a:t>highly skilled migrant women</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Navy" showMasterSp="0">
  <p:cSld name="Divider - Navy">
    <p:spTree>
      <p:nvGrpSpPr>
        <p:cNvPr id="48" name="Shape 48"/>
        <p:cNvGrpSpPr/>
        <p:nvPr/>
      </p:nvGrpSpPr>
      <p:grpSpPr>
        <a:xfrm>
          <a:off x="0" y="0"/>
          <a:ext cx="0" cy="0"/>
          <a:chOff x="0" y="0"/>
          <a:chExt cx="0" cy="0"/>
        </a:xfrm>
      </p:grpSpPr>
      <p:sp>
        <p:nvSpPr>
          <p:cNvPr id="49" name="Google Shape;49;p28"/>
          <p:cNvSpPr/>
          <p:nvPr/>
        </p:nvSpPr>
        <p:spPr>
          <a:xfrm>
            <a:off x="6982690" y="527858"/>
            <a:ext cx="4721156" cy="5802284"/>
          </a:xfrm>
          <a:prstGeom prst="rect">
            <a:avLst/>
          </a:prstGeom>
          <a:solidFill>
            <a:srgbClr val="C963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29"/>
              <a:buFont typeface="Arial"/>
              <a:buNone/>
            </a:pPr>
            <a:r>
              <a:t/>
            </a:r>
            <a:endParaRPr b="0" i="0" sz="529" u="none" cap="none" strike="noStrike">
              <a:solidFill>
                <a:schemeClr val="lt1"/>
              </a:solidFill>
              <a:latin typeface="Calibri"/>
              <a:ea typeface="Calibri"/>
              <a:cs typeface="Calibri"/>
              <a:sym typeface="Calibri"/>
            </a:endParaRPr>
          </a:p>
        </p:txBody>
      </p:sp>
      <p:sp>
        <p:nvSpPr>
          <p:cNvPr id="50" name="Google Shape;50;p28"/>
          <p:cNvSpPr txBox="1"/>
          <p:nvPr>
            <p:ph idx="1" type="body"/>
          </p:nvPr>
        </p:nvSpPr>
        <p:spPr>
          <a:xfrm>
            <a:off x="7276362" y="543238"/>
            <a:ext cx="2066906" cy="58222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4000"/>
              <a:buFont typeface="Arial"/>
              <a:buNone/>
              <a:defRPr b="1" i="0" sz="14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1" name="Google Shape;51;p28"/>
          <p:cNvSpPr/>
          <p:nvPr>
            <p:ph idx="2" type="pic"/>
          </p:nvPr>
        </p:nvSpPr>
        <p:spPr>
          <a:xfrm>
            <a:off x="238772" y="2626822"/>
            <a:ext cx="7708195" cy="3396829"/>
          </a:xfrm>
          <a:prstGeom prst="rect">
            <a:avLst/>
          </a:prstGeom>
          <a:solidFill>
            <a:srgbClr val="BFBFBF"/>
          </a:solid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 master" showMasterSp="0">
  <p:cSld name="Slide 1 master">
    <p:spTree>
      <p:nvGrpSpPr>
        <p:cNvPr id="52" name="Shape 52"/>
        <p:cNvGrpSpPr/>
        <p:nvPr/>
      </p:nvGrpSpPr>
      <p:grpSpPr>
        <a:xfrm>
          <a:off x="0" y="0"/>
          <a:ext cx="0" cy="0"/>
          <a:chOff x="0" y="0"/>
          <a:chExt cx="0" cy="0"/>
        </a:xfrm>
      </p:grpSpPr>
      <p:pic>
        <p:nvPicPr>
          <p:cNvPr descr="preencoded.png" id="53" name="Google Shape;53;p41"/>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54" name="Google Shape;54;p41"/>
          <p:cNvSpPr/>
          <p:nvPr/>
        </p:nvSpPr>
        <p:spPr>
          <a:xfrm>
            <a:off x="0" y="0"/>
            <a:ext cx="12192000" cy="6858000"/>
          </a:xfrm>
          <a:prstGeom prst="rect">
            <a:avLst/>
          </a:prstGeom>
          <a:solidFill>
            <a:srgbClr val="FAF5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167" u="none" cap="none" strike="noStrike">
              <a:solidFill>
                <a:srgbClr val="000000"/>
              </a:solidFill>
              <a:latin typeface="Arial"/>
              <a:ea typeface="Arial"/>
              <a:cs typeface="Arial"/>
              <a:sym typeface="Arial"/>
            </a:endParaRPr>
          </a:p>
        </p:txBody>
      </p:sp>
      <p:pic>
        <p:nvPicPr>
          <p:cNvPr descr="preencoded.png" id="55" name="Google Shape;55;p41">
            <a:hlinkClick r:id="rId3"/>
          </p:cNvPr>
          <p:cNvPicPr preferRelativeResize="0"/>
          <p:nvPr/>
        </p:nvPicPr>
        <p:blipFill rotWithShape="1">
          <a:blip r:embed="rId4">
            <a:alphaModFix/>
          </a:blip>
          <a:srcRect b="0" l="0" r="0" t="0"/>
          <a:stretch/>
        </p:blipFill>
        <p:spPr>
          <a:xfrm>
            <a:off x="10699346" y="6457950"/>
            <a:ext cx="1435504" cy="3429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2 master" showMasterSp="0">
  <p:cSld name="Slide 2 master">
    <p:spTree>
      <p:nvGrpSpPr>
        <p:cNvPr id="56" name="Shape 56"/>
        <p:cNvGrpSpPr/>
        <p:nvPr/>
      </p:nvGrpSpPr>
      <p:grpSpPr>
        <a:xfrm>
          <a:off x="0" y="0"/>
          <a:ext cx="0" cy="0"/>
          <a:chOff x="0" y="0"/>
          <a:chExt cx="0" cy="0"/>
        </a:xfrm>
      </p:grpSpPr>
      <p:pic>
        <p:nvPicPr>
          <p:cNvPr descr="preencoded.png" id="57" name="Google Shape;57;p42"/>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58" name="Google Shape;58;p42"/>
          <p:cNvSpPr/>
          <p:nvPr/>
        </p:nvSpPr>
        <p:spPr>
          <a:xfrm>
            <a:off x="0" y="0"/>
            <a:ext cx="12192000" cy="6858000"/>
          </a:xfrm>
          <a:prstGeom prst="rect">
            <a:avLst/>
          </a:prstGeom>
          <a:solidFill>
            <a:srgbClr val="FAF5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59" name="Google Shape;59;p42">
            <a:hlinkClick r:id="rId3"/>
          </p:cNvPr>
          <p:cNvPicPr preferRelativeResize="0"/>
          <p:nvPr/>
        </p:nvPicPr>
        <p:blipFill rotWithShape="1">
          <a:blip r:embed="rId4">
            <a:alphaModFix/>
          </a:blip>
          <a:srcRect b="0" l="0" r="0" t="0"/>
          <a:stretch/>
        </p:blipFill>
        <p:spPr>
          <a:xfrm>
            <a:off x="10699346" y="6457950"/>
            <a:ext cx="1435504" cy="3429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lide - Navy">
  <p:cSld name="Photo Slide - Navy">
    <p:spTree>
      <p:nvGrpSpPr>
        <p:cNvPr id="60" name="Shape 60"/>
        <p:cNvGrpSpPr/>
        <p:nvPr/>
      </p:nvGrpSpPr>
      <p:grpSpPr>
        <a:xfrm>
          <a:off x="0" y="0"/>
          <a:ext cx="0" cy="0"/>
          <a:chOff x="0" y="0"/>
          <a:chExt cx="0" cy="0"/>
        </a:xfrm>
      </p:grpSpPr>
      <p:sp>
        <p:nvSpPr>
          <p:cNvPr id="61" name="Google Shape;61;p36"/>
          <p:cNvSpPr/>
          <p:nvPr/>
        </p:nvSpPr>
        <p:spPr>
          <a:xfrm>
            <a:off x="0" y="-1"/>
            <a:ext cx="6096000" cy="6844027"/>
          </a:xfrm>
          <a:prstGeom prst="rect">
            <a:avLst/>
          </a:prstGeom>
          <a:solidFill>
            <a:srgbClr val="C963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2" name="Google Shape;62;p36"/>
          <p:cNvSpPr txBox="1"/>
          <p:nvPr>
            <p:ph idx="1" type="body"/>
          </p:nvPr>
        </p:nvSpPr>
        <p:spPr>
          <a:xfrm>
            <a:off x="701135" y="2344759"/>
            <a:ext cx="4867011" cy="366657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 name="Google Shape;63;p36"/>
          <p:cNvSpPr txBox="1"/>
          <p:nvPr>
            <p:ph idx="2" type="body"/>
          </p:nvPr>
        </p:nvSpPr>
        <p:spPr>
          <a:xfrm>
            <a:off x="701136" y="650590"/>
            <a:ext cx="4990998" cy="99265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3600"/>
              <a:buFont typeface="Arial"/>
              <a:buNone/>
              <a:defRPr b="1"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 name="Google Shape;64;p36"/>
          <p:cNvSpPr/>
          <p:nvPr>
            <p:ph idx="3" type="pic"/>
          </p:nvPr>
        </p:nvSpPr>
        <p:spPr>
          <a:xfrm>
            <a:off x="6083676" y="0"/>
            <a:ext cx="5361066" cy="6858000"/>
          </a:xfrm>
          <a:prstGeom prst="rect">
            <a:avLst/>
          </a:prstGeom>
          <a:solidFill>
            <a:srgbClr val="D8D8D8"/>
          </a:solid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ptop Slide - Navy" showMasterSp="0">
  <p:cSld name="Laptop Slide - Navy">
    <p:spTree>
      <p:nvGrpSpPr>
        <p:cNvPr id="65" name="Shape 65"/>
        <p:cNvGrpSpPr/>
        <p:nvPr/>
      </p:nvGrpSpPr>
      <p:grpSpPr>
        <a:xfrm>
          <a:off x="0" y="0"/>
          <a:ext cx="0" cy="0"/>
          <a:chOff x="0" y="0"/>
          <a:chExt cx="0" cy="0"/>
        </a:xfrm>
      </p:grpSpPr>
      <p:pic>
        <p:nvPicPr>
          <p:cNvPr id="66" name="Google Shape;66;p31"/>
          <p:cNvPicPr preferRelativeResize="0"/>
          <p:nvPr/>
        </p:nvPicPr>
        <p:blipFill rotWithShape="1">
          <a:blip r:embed="rId2">
            <a:alphaModFix/>
          </a:blip>
          <a:srcRect b="11083" l="-18315" r="29196" t="15976"/>
          <a:stretch/>
        </p:blipFill>
        <p:spPr>
          <a:xfrm flipH="1">
            <a:off x="812090" y="1837630"/>
            <a:ext cx="7881344" cy="5020370"/>
          </a:xfrm>
          <a:prstGeom prst="rect">
            <a:avLst/>
          </a:prstGeom>
          <a:noFill/>
          <a:ln>
            <a:noFill/>
          </a:ln>
        </p:spPr>
      </p:pic>
      <p:sp>
        <p:nvSpPr>
          <p:cNvPr id="67" name="Google Shape;67;p31"/>
          <p:cNvSpPr/>
          <p:nvPr>
            <p:ph idx="2" type="pic"/>
          </p:nvPr>
        </p:nvSpPr>
        <p:spPr>
          <a:xfrm>
            <a:off x="838567" y="2042830"/>
            <a:ext cx="4791696" cy="3654558"/>
          </a:xfrm>
          <a:prstGeom prst="rect">
            <a:avLst/>
          </a:prstGeom>
          <a:solidFill>
            <a:srgbClr val="D8D8D8"/>
          </a:solidFill>
          <a:ln>
            <a:noFill/>
          </a:ln>
        </p:spPr>
      </p:sp>
      <p:sp>
        <p:nvSpPr>
          <p:cNvPr id="68" name="Google Shape;68;p31"/>
          <p:cNvSpPr txBox="1"/>
          <p:nvPr>
            <p:ph idx="1" type="body"/>
          </p:nvPr>
        </p:nvSpPr>
        <p:spPr>
          <a:xfrm>
            <a:off x="6578872" y="593866"/>
            <a:ext cx="4990998" cy="99265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E36C34"/>
              </a:buClr>
              <a:buSzPts val="3600"/>
              <a:buFont typeface="Arial"/>
              <a:buNone/>
              <a:defRPr b="1" i="0" sz="3600" u="none" cap="none" strike="noStrike">
                <a:solidFill>
                  <a:srgbClr val="E36C34"/>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 name="Google Shape;69;p31"/>
          <p:cNvSpPr txBox="1"/>
          <p:nvPr>
            <p:ph idx="3" type="body"/>
          </p:nvPr>
        </p:nvSpPr>
        <p:spPr>
          <a:xfrm>
            <a:off x="6578871" y="1890384"/>
            <a:ext cx="4990998" cy="410293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3333"/>
              </a:lnSpc>
              <a:spcBef>
                <a:spcPts val="0"/>
              </a:spcBef>
              <a:spcAft>
                <a:spcPts val="0"/>
              </a:spcAft>
              <a:buClr>
                <a:srgbClr val="633547"/>
              </a:buClr>
              <a:buSzPts val="2400"/>
              <a:buFont typeface="Arial"/>
              <a:buNone/>
              <a:defRPr b="0" i="0" sz="2400" u="none" cap="none" strike="noStrike">
                <a:solidFill>
                  <a:srgbClr val="633547"/>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 name="Google Shape;70;p31"/>
          <p:cNvSpPr/>
          <p:nvPr/>
        </p:nvSpPr>
        <p:spPr>
          <a:xfrm flipH="1" rot="10800000">
            <a:off x="0" y="0"/>
            <a:ext cx="847493" cy="6858002"/>
          </a:xfrm>
          <a:prstGeom prst="rect">
            <a:avLst/>
          </a:prstGeom>
          <a:solidFill>
            <a:srgbClr val="C963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71" name="Google Shape;71;p31"/>
          <p:cNvCxnSpPr/>
          <p:nvPr/>
        </p:nvCxnSpPr>
        <p:spPr>
          <a:xfrm>
            <a:off x="319172" y="6535423"/>
            <a:ext cx="190704" cy="0"/>
          </a:xfrm>
          <a:prstGeom prst="straightConnector1">
            <a:avLst/>
          </a:prstGeom>
          <a:noFill/>
          <a:ln cap="flat" cmpd="sng" w="12700">
            <a:solidFill>
              <a:schemeClr val="lt1"/>
            </a:solidFill>
            <a:prstDash val="solid"/>
            <a:miter lim="800000"/>
            <a:headEnd len="sm" w="sm" type="none"/>
            <a:tailEnd len="sm" w="sm" type="none"/>
          </a:ln>
        </p:spPr>
      </p:cxnSp>
      <p:sp>
        <p:nvSpPr>
          <p:cNvPr id="72" name="Google Shape;72;p31"/>
          <p:cNvSpPr txBox="1"/>
          <p:nvPr/>
        </p:nvSpPr>
        <p:spPr>
          <a:xfrm rot="-5400000">
            <a:off x="-1499073" y="4502834"/>
            <a:ext cx="3840480"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Calibri"/>
                <a:ea typeface="Calibri"/>
                <a:cs typeface="Calibri"/>
                <a:sym typeface="Calibri"/>
              </a:rPr>
              <a:t>highly skilled migrant women</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cxnSp>
        <p:nvCxnSpPr>
          <p:cNvPr id="10" name="Google Shape;10;p21"/>
          <p:cNvCxnSpPr/>
          <p:nvPr/>
        </p:nvCxnSpPr>
        <p:spPr>
          <a:xfrm>
            <a:off x="11740762" y="6578238"/>
            <a:ext cx="190704" cy="0"/>
          </a:xfrm>
          <a:prstGeom prst="straightConnector1">
            <a:avLst/>
          </a:prstGeom>
          <a:noFill/>
          <a:ln cap="flat" cmpd="sng" w="12700">
            <a:solidFill>
              <a:srgbClr val="E36C34"/>
            </a:solidFill>
            <a:prstDash val="solid"/>
            <a:miter lim="800000"/>
            <a:headEnd len="sm" w="sm" type="none"/>
            <a:tailEnd len="sm" w="sm" type="none"/>
          </a:ln>
        </p:spPr>
      </p:cxnSp>
      <p:sp>
        <p:nvSpPr>
          <p:cNvPr id="11" name="Google Shape;11;p21"/>
          <p:cNvSpPr txBox="1"/>
          <p:nvPr/>
        </p:nvSpPr>
        <p:spPr>
          <a:xfrm rot="-5400000">
            <a:off x="9922517" y="4545649"/>
            <a:ext cx="3840480"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633547"/>
                </a:solidFill>
                <a:latin typeface="Calibri"/>
                <a:ea typeface="Calibri"/>
                <a:cs typeface="Calibri"/>
                <a:sym typeface="Calibri"/>
              </a:rPr>
              <a:t>highly skilled migrant women</a:t>
            </a:r>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jpg"/><Relationship Id="rId4" Type="http://schemas.openxmlformats.org/officeDocument/2006/relationships/image" Target="../media/image5.jpg"/><Relationship Id="rId5" Type="http://schemas.openxmlformats.org/officeDocument/2006/relationships/image" Target="../media/image12.jpg"/><Relationship Id="rId6" Type="http://schemas.openxmlformats.org/officeDocument/2006/relationships/image" Target="../media/image10.jpg"/><Relationship Id="rId7"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22.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2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hyperlink" Target="https://joint-research-centre.ec.europa.eu/projects-and-activities/education-and-training/digital-transformation-education/digital-competence-framework-digcomp_en" TargetMode="External"/><Relationship Id="rId4" Type="http://schemas.openxmlformats.org/officeDocument/2006/relationships/hyperlink" Target="https://joint-research-centre.ec.europa.eu/lifecomp_en" TargetMode="External"/><Relationship Id="rId5" Type="http://schemas.openxmlformats.org/officeDocument/2006/relationships/hyperlink" Target="https://joint-research-centre.ec.europa.eu/greencomp-european-sustainability-competence-framework_en" TargetMode="External"/><Relationship Id="rId6" Type="http://schemas.openxmlformats.org/officeDocument/2006/relationships/hyperlink" Target="https://joint-research-centre.ec.europa.eu/entrecomp-entrepreneurship-competence-framework_e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 Id="rId3" Type="http://schemas.openxmlformats.org/officeDocument/2006/relationships/hyperlink" Target="https://esco.ec.europa.eu/en" TargetMode="Externa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hyperlink" Target="https://www.youtube.com/playlist?list=PLjXjP2rLl5xker9R6YKw83ToyWotOalTg" TargetMode="External"/><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image" Target="../media/image1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5.xml"/><Relationship Id="rId3" Type="http://schemas.openxmlformats.org/officeDocument/2006/relationships/image" Target="../media/image18.png"/><Relationship Id="rId4" Type="http://schemas.openxmlformats.org/officeDocument/2006/relationships/hyperlink" Target="http://www.enic-naric.net/"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6.xml"/><Relationship Id="rId3" Type="http://schemas.openxmlformats.org/officeDocument/2006/relationships/image" Target="../media/image17.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7.xml"/><Relationship Id="rId3" Type="http://schemas.openxmlformats.org/officeDocument/2006/relationships/image" Target="../media/image21.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 Id="rId3" Type="http://schemas.openxmlformats.org/officeDocument/2006/relationships/hyperlink" Target="https://www.migrantwomennetwork.org/2021/10/report-mental-health/" TargetMode="Externa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1.xml"/><Relationship Id="rId3" Type="http://schemas.openxmlformats.org/officeDocument/2006/relationships/image" Target="../media/image15.jpg"/><Relationship Id="rId4" Type="http://schemas.openxmlformats.org/officeDocument/2006/relationships/hyperlink" Target="https://www.linkedin.com/company/cooperation-in-education-gateway" TargetMode="External"/><Relationship Id="rId5" Type="http://schemas.openxmlformats.org/officeDocument/2006/relationships/hyperlink" Target="https://www.instagram.com/cie.gateway?igsh=dzNxYnl3OGpnbmpn"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2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hyperlink" Target="https://www.enic-naric.net/" TargetMode="External"/><Relationship Id="rId4" Type="http://schemas.openxmlformats.org/officeDocument/2006/relationships/hyperlink" Target="https://esco.ec.europa.eu/" TargetMode="External"/><Relationship Id="rId5" Type="http://schemas.openxmlformats.org/officeDocument/2006/relationships/hyperlink" Target="https://single-market-economy.ec.europa.eu"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pic>
        <p:nvPicPr>
          <p:cNvPr id="148" name="Google Shape;148;p4"/>
          <p:cNvPicPr preferRelativeResize="0"/>
          <p:nvPr>
            <p:ph idx="2" type="pic"/>
          </p:nvPr>
        </p:nvPicPr>
        <p:blipFill rotWithShape="1">
          <a:blip r:embed="rId3">
            <a:alphaModFix/>
          </a:blip>
          <a:srcRect b="0" l="7908" r="7908" t="0"/>
          <a:stretch/>
        </p:blipFill>
        <p:spPr>
          <a:xfrm>
            <a:off x="482600" y="1444869"/>
            <a:ext cx="2095500" cy="3733801"/>
          </a:xfrm>
          <a:prstGeom prst="rect">
            <a:avLst/>
          </a:prstGeom>
          <a:solidFill>
            <a:srgbClr val="BFBFBF"/>
          </a:solidFill>
          <a:ln>
            <a:noFill/>
          </a:ln>
        </p:spPr>
      </p:pic>
      <p:pic>
        <p:nvPicPr>
          <p:cNvPr id="149" name="Google Shape;149;p4"/>
          <p:cNvPicPr preferRelativeResize="0"/>
          <p:nvPr>
            <p:ph idx="3" type="pic"/>
          </p:nvPr>
        </p:nvPicPr>
        <p:blipFill rotWithShape="1">
          <a:blip r:embed="rId4">
            <a:alphaModFix/>
          </a:blip>
          <a:srcRect b="-340" l="43537" r="19049" t="340"/>
          <a:stretch/>
        </p:blipFill>
        <p:spPr>
          <a:xfrm>
            <a:off x="2781300" y="1444869"/>
            <a:ext cx="2095500" cy="3733801"/>
          </a:xfrm>
          <a:prstGeom prst="rect">
            <a:avLst/>
          </a:prstGeom>
          <a:solidFill>
            <a:srgbClr val="BFBFBF"/>
          </a:solidFill>
          <a:ln>
            <a:noFill/>
          </a:ln>
        </p:spPr>
      </p:pic>
      <p:pic>
        <p:nvPicPr>
          <p:cNvPr id="150" name="Google Shape;150;p4"/>
          <p:cNvPicPr preferRelativeResize="0"/>
          <p:nvPr>
            <p:ph idx="5" type="pic"/>
          </p:nvPr>
        </p:nvPicPr>
        <p:blipFill rotWithShape="1">
          <a:blip r:embed="rId5">
            <a:alphaModFix/>
          </a:blip>
          <a:srcRect b="0" l="7911" r="7911" t="0"/>
          <a:stretch/>
        </p:blipFill>
        <p:spPr>
          <a:xfrm>
            <a:off x="7378700" y="1444869"/>
            <a:ext cx="2095500" cy="3733801"/>
          </a:xfrm>
          <a:prstGeom prst="rect">
            <a:avLst/>
          </a:prstGeom>
          <a:solidFill>
            <a:srgbClr val="BFBFBF"/>
          </a:solidFill>
          <a:ln>
            <a:noFill/>
          </a:ln>
        </p:spPr>
      </p:pic>
      <p:pic>
        <p:nvPicPr>
          <p:cNvPr id="151" name="Google Shape;151;p4"/>
          <p:cNvPicPr preferRelativeResize="0"/>
          <p:nvPr>
            <p:ph idx="6" type="pic"/>
          </p:nvPr>
        </p:nvPicPr>
        <p:blipFill rotWithShape="1">
          <a:blip r:embed="rId6">
            <a:alphaModFix/>
          </a:blip>
          <a:srcRect b="0" l="7908" r="7908" t="0"/>
          <a:stretch/>
        </p:blipFill>
        <p:spPr>
          <a:xfrm>
            <a:off x="9677400" y="1444869"/>
            <a:ext cx="2095500" cy="3733801"/>
          </a:xfrm>
          <a:prstGeom prst="rect">
            <a:avLst/>
          </a:prstGeom>
          <a:solidFill>
            <a:srgbClr val="BFBFBF"/>
          </a:solidFill>
          <a:ln>
            <a:noFill/>
          </a:ln>
        </p:spPr>
      </p:pic>
      <p:pic>
        <p:nvPicPr>
          <p:cNvPr id="152" name="Google Shape;152;p4"/>
          <p:cNvPicPr preferRelativeResize="0"/>
          <p:nvPr>
            <p:ph idx="4" type="pic"/>
          </p:nvPr>
        </p:nvPicPr>
        <p:blipFill rotWithShape="1">
          <a:blip r:embed="rId7">
            <a:alphaModFix/>
          </a:blip>
          <a:srcRect b="0" l="10711" r="10711" t="0"/>
          <a:stretch/>
        </p:blipFill>
        <p:spPr>
          <a:xfrm>
            <a:off x="5080000" y="1444869"/>
            <a:ext cx="2095500" cy="3733801"/>
          </a:xfrm>
          <a:prstGeom prst="rect">
            <a:avLst/>
          </a:prstGeom>
          <a:solidFill>
            <a:srgbClr val="BFBFBF"/>
          </a:solidFill>
          <a:ln>
            <a:noFill/>
          </a:ln>
        </p:spPr>
      </p:pic>
      <p:sp>
        <p:nvSpPr>
          <p:cNvPr id="153" name="Google Shape;153;p4"/>
          <p:cNvSpPr/>
          <p:nvPr/>
        </p:nvSpPr>
        <p:spPr>
          <a:xfrm>
            <a:off x="0" y="4880220"/>
            <a:ext cx="7251700" cy="698629"/>
          </a:xfrm>
          <a:prstGeom prst="rect">
            <a:avLst/>
          </a:prstGeom>
          <a:solidFill>
            <a:srgbClr val="C963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29"/>
              <a:buFont typeface="Arial"/>
              <a:buNone/>
            </a:pPr>
            <a:r>
              <a:t/>
            </a:r>
            <a:endParaRPr b="0" i="0" sz="529" u="none" cap="none" strike="noStrike">
              <a:solidFill>
                <a:schemeClr val="lt1"/>
              </a:solidFill>
              <a:latin typeface="Montserrat"/>
              <a:ea typeface="Montserrat"/>
              <a:cs typeface="Montserrat"/>
              <a:sym typeface="Montserrat"/>
            </a:endParaRPr>
          </a:p>
        </p:txBody>
      </p:sp>
      <p:sp>
        <p:nvSpPr>
          <p:cNvPr id="154" name="Google Shape;154;p4"/>
          <p:cNvSpPr txBox="1"/>
          <p:nvPr/>
        </p:nvSpPr>
        <p:spPr>
          <a:xfrm>
            <a:off x="33453" y="4998675"/>
            <a:ext cx="72516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2400" u="none" cap="none" strike="noStrike">
                <a:solidFill>
                  <a:schemeClr val="lt1"/>
                </a:solidFill>
                <a:latin typeface="Calibri"/>
                <a:ea typeface="Calibri"/>
                <a:cs typeface="Calibri"/>
                <a:sym typeface="Calibri"/>
              </a:rPr>
              <a:t>Career Reintegration for Highly Skilled Migrant Women</a:t>
            </a:r>
            <a:endParaRPr b="1" i="0" sz="3600" u="none" cap="none" strike="noStrike">
              <a:solidFill>
                <a:srgbClr val="E36C34"/>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g3d5bb06f9c0_1_5"/>
          <p:cNvSpPr txBox="1"/>
          <p:nvPr>
            <p:ph idx="1" type="body"/>
          </p:nvPr>
        </p:nvSpPr>
        <p:spPr>
          <a:xfrm>
            <a:off x="904856" y="826894"/>
            <a:ext cx="10053000" cy="803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36C34"/>
              </a:buClr>
              <a:buSzPts val="3600"/>
              <a:buNone/>
            </a:pPr>
            <a:r>
              <a:rPr lang="en-US"/>
              <a:t>Recognition Systems</a:t>
            </a:r>
            <a:endParaRPr/>
          </a:p>
        </p:txBody>
      </p:sp>
      <p:sp>
        <p:nvSpPr>
          <p:cNvPr id="226" name="Google Shape;226;g3d5bb06f9c0_1_5"/>
          <p:cNvSpPr txBox="1"/>
          <p:nvPr>
            <p:ph idx="2" type="body"/>
          </p:nvPr>
        </p:nvSpPr>
        <p:spPr>
          <a:xfrm>
            <a:off x="904856" y="1989039"/>
            <a:ext cx="10053000" cy="4250400"/>
          </a:xfrm>
          <a:prstGeom prst="rect">
            <a:avLst/>
          </a:prstGeom>
          <a:noFill/>
          <a:ln>
            <a:noFill/>
          </a:ln>
        </p:spPr>
        <p:txBody>
          <a:bodyPr anchorCtr="0" anchor="t" bIns="45700" lIns="91425" spcFirstLastPara="1" rIns="91425" wrap="square" tIns="45700">
            <a:noAutofit/>
          </a:bodyPr>
          <a:lstStyle/>
          <a:p>
            <a:pPr indent="0" lvl="0" marL="0" rtl="0" algn="l">
              <a:lnSpc>
                <a:spcPct val="103333"/>
              </a:lnSpc>
              <a:spcBef>
                <a:spcPts val="0"/>
              </a:spcBef>
              <a:spcAft>
                <a:spcPts val="0"/>
              </a:spcAft>
              <a:buClr>
                <a:srgbClr val="633547"/>
              </a:buClr>
              <a:buSzPts val="2400"/>
              <a:buNone/>
            </a:pPr>
            <a:r>
              <a:rPr lang="en-US"/>
              <a:t>From arriving to a new country to entering de job market. Think about your journey and start to draw your roadmap. Use the following questions as a starting point:</a:t>
            </a:r>
            <a:endParaRPr/>
          </a:p>
          <a:p>
            <a:pPr indent="0" lvl="0" marL="0" rtl="0" algn="l">
              <a:lnSpc>
                <a:spcPct val="103333"/>
              </a:lnSpc>
              <a:spcBef>
                <a:spcPts val="0"/>
              </a:spcBef>
              <a:spcAft>
                <a:spcPts val="0"/>
              </a:spcAft>
              <a:buClr>
                <a:srgbClr val="633547"/>
              </a:buClr>
              <a:buSzPts val="2400"/>
              <a:buNone/>
            </a:pPr>
            <a:r>
              <a:t/>
            </a:r>
            <a:endParaRPr/>
          </a:p>
          <a:p>
            <a:pPr indent="-381000" lvl="0" marL="457200" rtl="0" algn="l">
              <a:lnSpc>
                <a:spcPct val="150000"/>
              </a:lnSpc>
              <a:spcBef>
                <a:spcPts val="0"/>
              </a:spcBef>
              <a:spcAft>
                <a:spcPts val="0"/>
              </a:spcAft>
              <a:buSzPts val="2400"/>
              <a:buChar char="●"/>
            </a:pPr>
            <a:r>
              <a:rPr lang="en-US"/>
              <a:t>When did you arrive to this country?</a:t>
            </a:r>
            <a:endParaRPr/>
          </a:p>
          <a:p>
            <a:pPr indent="-381000" lvl="0" marL="457200" rtl="0" algn="l">
              <a:lnSpc>
                <a:spcPct val="150000"/>
              </a:lnSpc>
              <a:spcBef>
                <a:spcPts val="0"/>
              </a:spcBef>
              <a:spcAft>
                <a:spcPts val="0"/>
              </a:spcAft>
              <a:buSzPts val="2400"/>
              <a:buChar char="●"/>
            </a:pPr>
            <a:r>
              <a:rPr lang="en-US"/>
              <a:t>What qualification do you have? </a:t>
            </a:r>
            <a:endParaRPr/>
          </a:p>
          <a:p>
            <a:pPr indent="-381000" lvl="0" marL="457200" rtl="0" algn="l">
              <a:lnSpc>
                <a:spcPct val="150000"/>
              </a:lnSpc>
              <a:spcBef>
                <a:spcPts val="0"/>
              </a:spcBef>
              <a:spcAft>
                <a:spcPts val="0"/>
              </a:spcAft>
              <a:buSzPts val="2400"/>
              <a:buChar char="●"/>
            </a:pPr>
            <a:r>
              <a:rPr lang="en-US"/>
              <a:t>Is your profession regulated in this country?</a:t>
            </a:r>
            <a:endParaRPr/>
          </a:p>
          <a:p>
            <a:pPr indent="-381000" lvl="0" marL="457200" rtl="0" algn="just">
              <a:lnSpc>
                <a:spcPct val="150000"/>
              </a:lnSpc>
              <a:spcBef>
                <a:spcPts val="0"/>
              </a:spcBef>
              <a:spcAft>
                <a:spcPts val="0"/>
              </a:spcAft>
              <a:buSzPts val="2400"/>
              <a:buChar char="●"/>
            </a:pPr>
            <a:r>
              <a:rPr lang="en-US"/>
              <a:t>Which would be the equivalent profession in your  current country?</a:t>
            </a:r>
            <a:endParaRPr/>
          </a:p>
          <a:p>
            <a:pPr indent="-381000" lvl="0" marL="457200" rtl="0" algn="l">
              <a:lnSpc>
                <a:spcPct val="150000"/>
              </a:lnSpc>
              <a:spcBef>
                <a:spcPts val="0"/>
              </a:spcBef>
              <a:spcAft>
                <a:spcPts val="0"/>
              </a:spcAft>
              <a:buSzPts val="2400"/>
              <a:buChar char="●"/>
            </a:pPr>
            <a:r>
              <a:rPr lang="en-US"/>
              <a:t>What jobs did you do before?</a:t>
            </a:r>
            <a:endParaRPr/>
          </a:p>
          <a:p>
            <a:pPr indent="0" lvl="0" marL="0" rtl="0" algn="l">
              <a:lnSpc>
                <a:spcPct val="103333"/>
              </a:lnSpc>
              <a:spcBef>
                <a:spcPts val="0"/>
              </a:spcBef>
              <a:spcAft>
                <a:spcPts val="0"/>
              </a:spcAft>
              <a:buSzPts val="2400"/>
              <a:buNone/>
            </a:pPr>
            <a:r>
              <a:t/>
            </a:r>
            <a:endParaRPr/>
          </a:p>
          <a:p>
            <a:pPr indent="0" lvl="0" marL="0" rtl="0" algn="l">
              <a:lnSpc>
                <a:spcPct val="103333"/>
              </a:lnSpc>
              <a:spcBef>
                <a:spcPts val="0"/>
              </a:spcBef>
              <a:spcAft>
                <a:spcPts val="0"/>
              </a:spcAft>
              <a:buSzPts val="2400"/>
              <a:buNone/>
            </a:pPr>
            <a:r>
              <a:t/>
            </a:r>
            <a:endParaRPr/>
          </a:p>
          <a:p>
            <a:pPr indent="0" lvl="0" marL="457200" rtl="0" algn="l">
              <a:lnSpc>
                <a:spcPct val="103333"/>
              </a:lnSpc>
              <a:spcBef>
                <a:spcPts val="0"/>
              </a:spcBef>
              <a:spcAft>
                <a:spcPts val="0"/>
              </a:spcAft>
              <a:buSzPts val="2400"/>
              <a:buNone/>
            </a:pPr>
            <a:r>
              <a:t/>
            </a:r>
            <a:endParaRPr/>
          </a:p>
          <a:p>
            <a:pPr indent="0" lvl="0" marL="0" rtl="0" algn="l">
              <a:lnSpc>
                <a:spcPct val="103333"/>
              </a:lnSpc>
              <a:spcBef>
                <a:spcPts val="0"/>
              </a:spcBef>
              <a:spcAft>
                <a:spcPts val="0"/>
              </a:spcAft>
              <a:buClr>
                <a:srgbClr val="633547"/>
              </a:buClr>
              <a:buSzPts val="2400"/>
              <a:buNone/>
            </a:pPr>
            <a:r>
              <a:t/>
            </a:r>
            <a:endParaRPr/>
          </a:p>
          <a:p>
            <a:pPr indent="0" lvl="0" marL="0" rtl="0" algn="l">
              <a:lnSpc>
                <a:spcPct val="103333"/>
              </a:lnSpc>
              <a:spcBef>
                <a:spcPts val="0"/>
              </a:spcBef>
              <a:spcAft>
                <a:spcPts val="0"/>
              </a:spcAft>
              <a:buSzPts val="2400"/>
              <a:buNone/>
            </a:pPr>
            <a:r>
              <a:t/>
            </a:r>
            <a:endParaRPr/>
          </a:p>
          <a:p>
            <a:pPr indent="0" lvl="0" marL="0" rtl="0" algn="l">
              <a:lnSpc>
                <a:spcPct val="103333"/>
              </a:lnSpc>
              <a:spcBef>
                <a:spcPts val="0"/>
              </a:spcBef>
              <a:spcAft>
                <a:spcPts val="0"/>
              </a:spcAft>
              <a:buClr>
                <a:srgbClr val="633547"/>
              </a:buClr>
              <a:buSzPts val="2400"/>
              <a:buNone/>
            </a:pPr>
            <a:r>
              <a:t/>
            </a:r>
            <a:endParaRPr/>
          </a:p>
          <a:p>
            <a:pPr indent="0" lvl="0" marL="0" rtl="0" algn="l">
              <a:lnSpc>
                <a:spcPct val="103333"/>
              </a:lnSpc>
              <a:spcBef>
                <a:spcPts val="0"/>
              </a:spcBef>
              <a:spcAft>
                <a:spcPts val="0"/>
              </a:spcAft>
              <a:buClr>
                <a:srgbClr val="633547"/>
              </a:buClr>
              <a:buSzPts val="2400"/>
              <a:buNone/>
            </a:pPr>
            <a:r>
              <a:t/>
            </a:r>
            <a:endParaRPr/>
          </a:p>
        </p:txBody>
      </p:sp>
      <p:sp>
        <p:nvSpPr>
          <p:cNvPr id="227" name="Google Shape;227;g3d5bb06f9c0_1_5"/>
          <p:cNvSpPr txBox="1"/>
          <p:nvPr/>
        </p:nvSpPr>
        <p:spPr>
          <a:xfrm>
            <a:off x="904856" y="1526373"/>
            <a:ext cx="4951997"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1" lang="en-US" sz="2400" u="none" cap="none" strike="noStrike">
                <a:solidFill>
                  <a:srgbClr val="633547"/>
                </a:solidFill>
                <a:latin typeface="Calibri"/>
                <a:ea typeface="Calibri"/>
                <a:cs typeface="Calibri"/>
                <a:sym typeface="Calibri"/>
              </a:rPr>
              <a:t>Practical  Activity: </a:t>
            </a:r>
            <a:r>
              <a:rPr b="1" i="0" lang="en-US" sz="2400" u="none" cap="none" strike="noStrike">
                <a:solidFill>
                  <a:srgbClr val="633547"/>
                </a:solidFill>
                <a:latin typeface="Calibri"/>
                <a:ea typeface="Calibri"/>
                <a:cs typeface="Calibri"/>
                <a:sym typeface="Calibri"/>
              </a:rPr>
              <a:t>Personal Roadmap</a:t>
            </a:r>
            <a:endParaRPr b="1" i="1" sz="2400" u="none" cap="none" strike="noStrike">
              <a:solidFill>
                <a:srgbClr val="633547"/>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pic>
        <p:nvPicPr>
          <p:cNvPr id="233" name="Google Shape;233;p13"/>
          <p:cNvPicPr preferRelativeResize="0"/>
          <p:nvPr>
            <p:ph idx="2" type="pic"/>
          </p:nvPr>
        </p:nvPicPr>
        <p:blipFill rotWithShape="1">
          <a:blip r:embed="rId3">
            <a:alphaModFix/>
          </a:blip>
          <a:srcRect b="19169" l="0" r="0" t="19169"/>
          <a:stretch/>
        </p:blipFill>
        <p:spPr>
          <a:xfrm flipH="1">
            <a:off x="238772" y="2626822"/>
            <a:ext cx="7708195" cy="3396829"/>
          </a:xfrm>
          <a:prstGeom prst="rect">
            <a:avLst/>
          </a:prstGeom>
          <a:solidFill>
            <a:srgbClr val="BFBFBF"/>
          </a:solidFill>
          <a:ln>
            <a:noFill/>
          </a:ln>
        </p:spPr>
      </p:pic>
      <p:sp>
        <p:nvSpPr>
          <p:cNvPr id="234" name="Google Shape;234;p13"/>
          <p:cNvSpPr txBox="1"/>
          <p:nvPr>
            <p:ph idx="1" type="body"/>
          </p:nvPr>
        </p:nvSpPr>
        <p:spPr>
          <a:xfrm>
            <a:off x="7764874" y="730800"/>
            <a:ext cx="2066906" cy="58222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14000"/>
              <a:buNone/>
            </a:pPr>
            <a:r>
              <a:rPr lang="en-US"/>
              <a:t>02</a:t>
            </a:r>
            <a:endParaRPr/>
          </a:p>
        </p:txBody>
      </p:sp>
      <p:sp>
        <p:nvSpPr>
          <p:cNvPr id="235" name="Google Shape;235;p13"/>
          <p:cNvSpPr/>
          <p:nvPr/>
        </p:nvSpPr>
        <p:spPr>
          <a:xfrm>
            <a:off x="5722302" y="3481125"/>
            <a:ext cx="5504100" cy="646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29"/>
              <a:buFont typeface="Arial"/>
              <a:buNone/>
            </a:pPr>
            <a:r>
              <a:t/>
            </a:r>
            <a:endParaRPr b="0" i="0" sz="529" u="none" cap="none" strike="noStrike">
              <a:solidFill>
                <a:schemeClr val="lt1"/>
              </a:solidFill>
              <a:latin typeface="Montserrat"/>
              <a:ea typeface="Montserrat"/>
              <a:cs typeface="Montserrat"/>
              <a:sym typeface="Montserrat"/>
            </a:endParaRPr>
          </a:p>
        </p:txBody>
      </p:sp>
      <p:sp>
        <p:nvSpPr>
          <p:cNvPr id="236" name="Google Shape;236;p13"/>
          <p:cNvSpPr txBox="1"/>
          <p:nvPr/>
        </p:nvSpPr>
        <p:spPr>
          <a:xfrm>
            <a:off x="6046274" y="3481113"/>
            <a:ext cx="5504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E36C34"/>
                </a:solidFill>
                <a:latin typeface="Calibri"/>
                <a:ea typeface="Calibri"/>
                <a:cs typeface="Calibri"/>
                <a:sym typeface="Calibri"/>
              </a:rPr>
              <a:t>Career Pathways Mapping</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14"/>
          <p:cNvSpPr txBox="1"/>
          <p:nvPr>
            <p:ph idx="1" type="body"/>
          </p:nvPr>
        </p:nvSpPr>
        <p:spPr>
          <a:xfrm>
            <a:off x="904856" y="826894"/>
            <a:ext cx="10052954" cy="80365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600"/>
              <a:buFont typeface="Arial"/>
              <a:buNone/>
            </a:pPr>
            <a:r>
              <a:rPr lang="en-US"/>
              <a:t>Career Pathways Mapping</a:t>
            </a:r>
            <a:endParaRPr b="0" sz="1400">
              <a:solidFill>
                <a:srgbClr val="000000"/>
              </a:solidFill>
              <a:latin typeface="Arial"/>
              <a:ea typeface="Arial"/>
              <a:cs typeface="Arial"/>
              <a:sym typeface="Arial"/>
            </a:endParaRPr>
          </a:p>
          <a:p>
            <a:pPr indent="0" lvl="0" marL="0" rtl="0" algn="l">
              <a:lnSpc>
                <a:spcPct val="90000"/>
              </a:lnSpc>
              <a:spcBef>
                <a:spcPts val="0"/>
              </a:spcBef>
              <a:spcAft>
                <a:spcPts val="0"/>
              </a:spcAft>
              <a:buClr>
                <a:srgbClr val="E36C34"/>
              </a:buClr>
              <a:buSzPts val="3600"/>
              <a:buNone/>
            </a:pPr>
            <a:r>
              <a:t/>
            </a:r>
            <a:endParaRPr/>
          </a:p>
        </p:txBody>
      </p:sp>
      <p:sp>
        <p:nvSpPr>
          <p:cNvPr id="242" name="Google Shape;242;p14"/>
          <p:cNvSpPr txBox="1"/>
          <p:nvPr>
            <p:ph idx="2" type="body"/>
          </p:nvPr>
        </p:nvSpPr>
        <p:spPr>
          <a:xfrm>
            <a:off x="904856" y="1989039"/>
            <a:ext cx="10052954" cy="4250335"/>
          </a:xfrm>
          <a:prstGeom prst="rect">
            <a:avLst/>
          </a:prstGeom>
          <a:noFill/>
          <a:ln>
            <a:noFill/>
          </a:ln>
        </p:spPr>
        <p:txBody>
          <a:bodyPr anchorCtr="0" anchor="t" bIns="45700" lIns="91425" spcFirstLastPara="1" rIns="91425" wrap="square" tIns="45700">
            <a:noAutofit/>
          </a:bodyPr>
          <a:lstStyle/>
          <a:p>
            <a:pPr indent="0" lvl="0" marL="0" rtl="0" algn="just">
              <a:lnSpc>
                <a:spcPct val="103333"/>
              </a:lnSpc>
              <a:spcBef>
                <a:spcPts val="0"/>
              </a:spcBef>
              <a:spcAft>
                <a:spcPts val="0"/>
              </a:spcAft>
              <a:buSzPts val="2400"/>
              <a:buNone/>
            </a:pPr>
            <a:r>
              <a:rPr lang="en-US"/>
              <a:t>In many cases, migrants arrive in the European Union with strong qualifications and expectations of immediate entry into equivalent senior roles. When that does not happen, entry-level or transitional positions can feel like a setback. However, entry roles can be better understood as deliberate </a:t>
            </a:r>
            <a:r>
              <a:rPr b="1" lang="en-US"/>
              <a:t>stepping stones </a:t>
            </a:r>
            <a:r>
              <a:rPr lang="en-US"/>
              <a:t>that serve several strategic functions.</a:t>
            </a:r>
            <a:endParaRPr/>
          </a:p>
          <a:p>
            <a:pPr indent="0" lvl="0" marL="0" rtl="0" algn="just">
              <a:lnSpc>
                <a:spcPct val="103333"/>
              </a:lnSpc>
              <a:spcBef>
                <a:spcPts val="0"/>
              </a:spcBef>
              <a:spcAft>
                <a:spcPts val="0"/>
              </a:spcAft>
              <a:buSzPts val="2400"/>
              <a:buNone/>
            </a:pPr>
            <a:r>
              <a:t/>
            </a:r>
            <a:endParaRPr/>
          </a:p>
          <a:p>
            <a:pPr indent="0" lvl="0" marL="0" rtl="0" algn="just">
              <a:lnSpc>
                <a:spcPct val="103333"/>
              </a:lnSpc>
              <a:spcBef>
                <a:spcPts val="0"/>
              </a:spcBef>
              <a:spcAft>
                <a:spcPts val="0"/>
              </a:spcAft>
              <a:buSzPts val="2400"/>
              <a:buNone/>
            </a:pPr>
            <a:r>
              <a:rPr lang="en-US"/>
              <a:t>Furthermore, a key source of stress could be the idea that there is only one “correct” path: immediate equivalence to their previous role. Encouraging </a:t>
            </a:r>
            <a:r>
              <a:rPr b="1" lang="en-US"/>
              <a:t>multiple pathway options</a:t>
            </a:r>
            <a:r>
              <a:rPr lang="en-US"/>
              <a:t> helps reduce this pressure. </a:t>
            </a:r>
            <a:endParaRPr/>
          </a:p>
          <a:p>
            <a:pPr indent="-228600" lvl="0" marL="228600" rtl="0" algn="just">
              <a:lnSpc>
                <a:spcPct val="103333"/>
              </a:lnSpc>
              <a:spcBef>
                <a:spcPts val="0"/>
              </a:spcBef>
              <a:spcAft>
                <a:spcPts val="0"/>
              </a:spcAft>
              <a:buClr>
                <a:srgbClr val="633547"/>
              </a:buClr>
              <a:buSzPts val="2400"/>
              <a:buNone/>
            </a:pPr>
            <a:r>
              <a:t/>
            </a:r>
            <a:endParaRPr/>
          </a:p>
          <a:p>
            <a:pPr indent="-228600" lvl="0" marL="228600" rtl="0" algn="just">
              <a:lnSpc>
                <a:spcPct val="103333"/>
              </a:lnSpc>
              <a:spcBef>
                <a:spcPts val="0"/>
              </a:spcBef>
              <a:spcAft>
                <a:spcPts val="0"/>
              </a:spcAft>
              <a:buClr>
                <a:srgbClr val="633547"/>
              </a:buClr>
              <a:buSzPts val="2400"/>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3"/>
          <p:cNvSpPr txBox="1"/>
          <p:nvPr>
            <p:ph idx="1" type="body"/>
          </p:nvPr>
        </p:nvSpPr>
        <p:spPr>
          <a:xfrm>
            <a:off x="904856" y="826894"/>
            <a:ext cx="10052954" cy="80365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600"/>
              <a:buNone/>
            </a:pPr>
            <a:r>
              <a:rPr lang="en-US"/>
              <a:t>Career Pathways Mapping</a:t>
            </a:r>
            <a:endParaRPr b="0">
              <a:solidFill>
                <a:srgbClr val="000000"/>
              </a:solidFill>
              <a:latin typeface="Arial"/>
              <a:ea typeface="Arial"/>
              <a:cs typeface="Arial"/>
              <a:sym typeface="Arial"/>
            </a:endParaRPr>
          </a:p>
          <a:p>
            <a:pPr indent="0" lvl="0" marL="0" rtl="0" algn="l">
              <a:lnSpc>
                <a:spcPct val="90000"/>
              </a:lnSpc>
              <a:spcBef>
                <a:spcPts val="0"/>
              </a:spcBef>
              <a:spcAft>
                <a:spcPts val="0"/>
              </a:spcAft>
              <a:buClr>
                <a:srgbClr val="E36C34"/>
              </a:buClr>
              <a:buSzPts val="3600"/>
              <a:buNone/>
            </a:pPr>
            <a:r>
              <a:t/>
            </a:r>
            <a:endParaRPr/>
          </a:p>
        </p:txBody>
      </p:sp>
      <p:sp>
        <p:nvSpPr>
          <p:cNvPr id="248" name="Google Shape;248;p3"/>
          <p:cNvSpPr txBox="1"/>
          <p:nvPr>
            <p:ph idx="2" type="body"/>
          </p:nvPr>
        </p:nvSpPr>
        <p:spPr>
          <a:xfrm>
            <a:off x="717452" y="1574276"/>
            <a:ext cx="10240358" cy="4250335"/>
          </a:xfrm>
          <a:prstGeom prst="rect">
            <a:avLst/>
          </a:prstGeom>
          <a:noFill/>
          <a:ln>
            <a:noFill/>
          </a:ln>
        </p:spPr>
        <p:txBody>
          <a:bodyPr anchorCtr="0" anchor="t" bIns="45700" lIns="91425" spcFirstLastPara="1" rIns="91425" wrap="square" tIns="45700">
            <a:noAutofit/>
          </a:bodyPr>
          <a:lstStyle/>
          <a:p>
            <a:pPr indent="-228600" lvl="0" marL="457200" rtl="0" algn="just">
              <a:lnSpc>
                <a:spcPct val="103333"/>
              </a:lnSpc>
              <a:spcBef>
                <a:spcPts val="0"/>
              </a:spcBef>
              <a:spcAft>
                <a:spcPts val="0"/>
              </a:spcAft>
              <a:buSzPts val="2400"/>
              <a:buNone/>
            </a:pPr>
            <a:r>
              <a:rPr lang="en-US"/>
              <a:t>Rather than viewing them as “downward mobility,” entry roles can be seen as a way to:</a:t>
            </a:r>
            <a:endParaRPr/>
          </a:p>
          <a:p>
            <a:pPr indent="-228600" lvl="0" marL="457200" rtl="0" algn="just">
              <a:lnSpc>
                <a:spcPct val="103333"/>
              </a:lnSpc>
              <a:spcBef>
                <a:spcPts val="0"/>
              </a:spcBef>
              <a:spcAft>
                <a:spcPts val="0"/>
              </a:spcAft>
              <a:buSzPts val="2400"/>
              <a:buNone/>
            </a:pPr>
            <a:r>
              <a:t/>
            </a:r>
            <a:endParaRPr sz="800"/>
          </a:p>
          <a:p>
            <a:pPr indent="-342900" lvl="0" marL="571500" rtl="0" algn="just">
              <a:lnSpc>
                <a:spcPct val="103333"/>
              </a:lnSpc>
              <a:spcBef>
                <a:spcPts val="0"/>
              </a:spcBef>
              <a:spcAft>
                <a:spcPts val="0"/>
              </a:spcAft>
              <a:buSzPts val="2400"/>
              <a:buFont typeface="Arial"/>
              <a:buChar char="•"/>
            </a:pPr>
            <a:r>
              <a:rPr b="1" lang="en-US"/>
              <a:t>Enter the local labour market quickly</a:t>
            </a:r>
            <a:r>
              <a:rPr lang="en-US"/>
              <a:t>, avoiding long unemployment gaps that can weaken employability. </a:t>
            </a:r>
            <a:endParaRPr/>
          </a:p>
          <a:p>
            <a:pPr indent="-342900" lvl="0" marL="571500" rtl="0" algn="just">
              <a:lnSpc>
                <a:spcPct val="103333"/>
              </a:lnSpc>
              <a:spcBef>
                <a:spcPts val="0"/>
              </a:spcBef>
              <a:spcAft>
                <a:spcPts val="0"/>
              </a:spcAft>
              <a:buSzPts val="2400"/>
              <a:buFont typeface="Arial"/>
              <a:buChar char="•"/>
            </a:pPr>
            <a:r>
              <a:rPr b="1" lang="en-US"/>
              <a:t>Build local experience</a:t>
            </a:r>
            <a:r>
              <a:rPr lang="en-US"/>
              <a:t>, which is often more valued than foreign experience alone in hiring decisions. </a:t>
            </a:r>
            <a:endParaRPr/>
          </a:p>
          <a:p>
            <a:pPr indent="-342900" lvl="0" marL="571500" rtl="0" algn="just">
              <a:lnSpc>
                <a:spcPct val="103333"/>
              </a:lnSpc>
              <a:spcBef>
                <a:spcPts val="0"/>
              </a:spcBef>
              <a:spcAft>
                <a:spcPts val="0"/>
              </a:spcAft>
              <a:buSzPts val="2400"/>
              <a:buFont typeface="Arial"/>
              <a:buChar char="•"/>
            </a:pPr>
            <a:r>
              <a:rPr b="1" lang="en-US"/>
              <a:t>Develop contextual knowledge</a:t>
            </a:r>
            <a:r>
              <a:rPr lang="en-US"/>
              <a:t>, including workplace culture, regulatory norms, and communication styles. </a:t>
            </a:r>
            <a:endParaRPr/>
          </a:p>
          <a:p>
            <a:pPr indent="-342900" lvl="0" marL="571500" rtl="0" algn="just">
              <a:lnSpc>
                <a:spcPct val="103333"/>
              </a:lnSpc>
              <a:spcBef>
                <a:spcPts val="0"/>
              </a:spcBef>
              <a:spcAft>
                <a:spcPts val="0"/>
              </a:spcAft>
              <a:buSzPts val="2400"/>
              <a:buFont typeface="Arial"/>
              <a:buChar char="•"/>
            </a:pPr>
            <a:r>
              <a:rPr b="1" lang="en-US"/>
              <a:t>Expand professional networks</a:t>
            </a:r>
            <a:r>
              <a:rPr lang="en-US"/>
              <a:t>, which are critical for accessing higher-level opportunities later. </a:t>
            </a:r>
            <a:endParaRPr/>
          </a:p>
          <a:p>
            <a:pPr indent="-190500" lvl="0" marL="571500" rtl="0" algn="just">
              <a:lnSpc>
                <a:spcPct val="103333"/>
              </a:lnSpc>
              <a:spcBef>
                <a:spcPts val="0"/>
              </a:spcBef>
              <a:spcAft>
                <a:spcPts val="0"/>
              </a:spcAft>
              <a:buSzPts val="2400"/>
              <a:buFont typeface="Arial"/>
              <a:buNone/>
            </a:pPr>
            <a:r>
              <a:t/>
            </a:r>
            <a:endParaRPr sz="800"/>
          </a:p>
          <a:p>
            <a:pPr indent="-228600" lvl="0" marL="457200" rtl="0" algn="just">
              <a:lnSpc>
                <a:spcPct val="103333"/>
              </a:lnSpc>
              <a:spcBef>
                <a:spcPts val="0"/>
              </a:spcBef>
              <a:spcAft>
                <a:spcPts val="0"/>
              </a:spcAft>
              <a:buSzPts val="2400"/>
              <a:buNone/>
            </a:pPr>
            <a:r>
              <a:rPr lang="en-US"/>
              <a:t>From this perspective, an initial role is not the end destination but a </a:t>
            </a:r>
            <a:r>
              <a:rPr i="1" lang="en-US"/>
              <a:t>positioning move</a:t>
            </a:r>
            <a:r>
              <a:rPr lang="en-US"/>
              <a:t> that increases long-term trajectory options.</a:t>
            </a:r>
            <a:endParaRPr/>
          </a:p>
          <a:p>
            <a:pPr indent="-228600" lvl="0" marL="228600" rtl="0" algn="just">
              <a:lnSpc>
                <a:spcPct val="103333"/>
              </a:lnSpc>
              <a:spcBef>
                <a:spcPts val="0"/>
              </a:spcBef>
              <a:spcAft>
                <a:spcPts val="0"/>
              </a:spcAft>
              <a:buClr>
                <a:srgbClr val="633547"/>
              </a:buClr>
              <a:buSzPts val="2400"/>
              <a:buNone/>
            </a:pPr>
            <a:r>
              <a:t/>
            </a:r>
            <a:endParaRPr/>
          </a:p>
          <a:p>
            <a:pPr indent="-228600" lvl="0" marL="228600" rtl="0" algn="just">
              <a:lnSpc>
                <a:spcPct val="103333"/>
              </a:lnSpc>
              <a:spcBef>
                <a:spcPts val="0"/>
              </a:spcBef>
              <a:spcAft>
                <a:spcPts val="0"/>
              </a:spcAft>
              <a:buClr>
                <a:srgbClr val="633547"/>
              </a:buClr>
              <a:buSzPts val="2400"/>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g3d5bb06f9c0_1_10"/>
          <p:cNvSpPr txBox="1"/>
          <p:nvPr>
            <p:ph idx="1" type="body"/>
          </p:nvPr>
        </p:nvSpPr>
        <p:spPr>
          <a:xfrm>
            <a:off x="904856" y="826894"/>
            <a:ext cx="10053000" cy="803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36C34"/>
              </a:buClr>
              <a:buSzPts val="3600"/>
              <a:buNone/>
            </a:pPr>
            <a:r>
              <a:rPr lang="en-US"/>
              <a:t>Career Pathways Mapping</a:t>
            </a:r>
            <a:endParaRPr/>
          </a:p>
        </p:txBody>
      </p:sp>
      <p:sp>
        <p:nvSpPr>
          <p:cNvPr id="254" name="Google Shape;254;g3d5bb06f9c0_1_10"/>
          <p:cNvSpPr txBox="1"/>
          <p:nvPr>
            <p:ph idx="2" type="body"/>
          </p:nvPr>
        </p:nvSpPr>
        <p:spPr>
          <a:xfrm>
            <a:off x="904856" y="1630594"/>
            <a:ext cx="10053000" cy="4250400"/>
          </a:xfrm>
          <a:prstGeom prst="rect">
            <a:avLst/>
          </a:prstGeom>
          <a:noFill/>
          <a:ln>
            <a:noFill/>
          </a:ln>
        </p:spPr>
        <p:txBody>
          <a:bodyPr anchorCtr="0" anchor="t" bIns="45700" lIns="91425" spcFirstLastPara="1" rIns="91425" wrap="square" tIns="45700">
            <a:noAutofit/>
          </a:bodyPr>
          <a:lstStyle/>
          <a:p>
            <a:pPr indent="-228600" lvl="0" marL="228600" rtl="0" algn="just">
              <a:lnSpc>
                <a:spcPct val="103333"/>
              </a:lnSpc>
              <a:spcBef>
                <a:spcPts val="0"/>
              </a:spcBef>
              <a:spcAft>
                <a:spcPts val="0"/>
              </a:spcAft>
              <a:buSzPts val="2400"/>
              <a:buNone/>
            </a:pPr>
            <a:r>
              <a:rPr b="1" i="1" lang="en-US">
                <a:latin typeface="Calibri"/>
                <a:ea typeface="Calibri"/>
                <a:cs typeface="Calibri"/>
                <a:sym typeface="Calibri"/>
              </a:rPr>
              <a:t>Practical  Activity: </a:t>
            </a:r>
            <a:r>
              <a:rPr b="1" lang="en-US"/>
              <a:t>Create your SWOT  matrix</a:t>
            </a:r>
            <a:endParaRPr/>
          </a:p>
          <a:p>
            <a:pPr indent="-228600" lvl="0" marL="228600" rtl="0" algn="just">
              <a:lnSpc>
                <a:spcPct val="103333"/>
              </a:lnSpc>
              <a:spcBef>
                <a:spcPts val="0"/>
              </a:spcBef>
              <a:spcAft>
                <a:spcPts val="0"/>
              </a:spcAft>
              <a:buClr>
                <a:srgbClr val="633547"/>
              </a:buClr>
              <a:buSzPts val="2400"/>
              <a:buNone/>
            </a:pPr>
            <a:r>
              <a:t/>
            </a:r>
            <a:endParaRPr b="1" sz="800"/>
          </a:p>
          <a:p>
            <a:pPr indent="0" lvl="0" marL="0" rtl="0" algn="just">
              <a:lnSpc>
                <a:spcPct val="103333"/>
              </a:lnSpc>
              <a:spcBef>
                <a:spcPts val="0"/>
              </a:spcBef>
              <a:spcAft>
                <a:spcPts val="0"/>
              </a:spcAft>
              <a:buSzPts val="2400"/>
              <a:buNone/>
            </a:pPr>
            <a:r>
              <a:rPr lang="en-US"/>
              <a:t>To better understand your personal situation and reflect on how every experience previously achieved can help you reach your career goals identify your </a:t>
            </a:r>
            <a:r>
              <a:rPr b="1" lang="en-US"/>
              <a:t>Strengths, Weaknesses, Opportunities, and Threats</a:t>
            </a:r>
            <a:r>
              <a:rPr lang="en-US"/>
              <a:t> in your journey to find a job.</a:t>
            </a:r>
            <a:endParaRPr b="1"/>
          </a:p>
          <a:p>
            <a:pPr indent="-228600" lvl="0" marL="228600" rtl="0" algn="just">
              <a:lnSpc>
                <a:spcPct val="103333"/>
              </a:lnSpc>
              <a:spcBef>
                <a:spcPts val="0"/>
              </a:spcBef>
              <a:spcAft>
                <a:spcPts val="0"/>
              </a:spcAft>
              <a:buSzPts val="2400"/>
              <a:buNone/>
            </a:pPr>
            <a:r>
              <a:t/>
            </a:r>
            <a:endParaRPr>
              <a:solidFill>
                <a:srgbClr val="000000"/>
              </a:solidFill>
            </a:endParaRPr>
          </a:p>
          <a:p>
            <a:pPr indent="-381000" lvl="0" marL="457200" rtl="0" algn="just">
              <a:lnSpc>
                <a:spcPct val="150000"/>
              </a:lnSpc>
              <a:spcBef>
                <a:spcPts val="0"/>
              </a:spcBef>
              <a:spcAft>
                <a:spcPts val="0"/>
              </a:spcAft>
              <a:buSzPts val="2400"/>
              <a:buChar char="●"/>
            </a:pPr>
            <a:r>
              <a:rPr b="1" lang="en-US"/>
              <a:t>Strengths</a:t>
            </a:r>
            <a:r>
              <a:rPr lang="en-US"/>
              <a:t> → What you do well</a:t>
            </a:r>
            <a:endParaRPr/>
          </a:p>
          <a:p>
            <a:pPr indent="-381000" lvl="0" marL="457200" rtl="0" algn="just">
              <a:lnSpc>
                <a:spcPct val="150000"/>
              </a:lnSpc>
              <a:spcBef>
                <a:spcPts val="0"/>
              </a:spcBef>
              <a:spcAft>
                <a:spcPts val="0"/>
              </a:spcAft>
              <a:buSzPts val="2400"/>
              <a:buChar char="●"/>
            </a:pPr>
            <a:r>
              <a:rPr b="1" lang="en-US"/>
              <a:t>Weaknesses</a:t>
            </a:r>
            <a:r>
              <a:rPr lang="en-US"/>
              <a:t> → What you need to improve</a:t>
            </a:r>
            <a:endParaRPr/>
          </a:p>
          <a:p>
            <a:pPr indent="-381000" lvl="0" marL="457200" rtl="0" algn="just">
              <a:lnSpc>
                <a:spcPct val="150000"/>
              </a:lnSpc>
              <a:spcBef>
                <a:spcPts val="0"/>
              </a:spcBef>
              <a:spcAft>
                <a:spcPts val="0"/>
              </a:spcAft>
              <a:buSzPts val="2400"/>
              <a:buChar char="●"/>
            </a:pPr>
            <a:r>
              <a:rPr b="1" lang="en-US"/>
              <a:t>Opportunities</a:t>
            </a:r>
            <a:r>
              <a:rPr lang="en-US"/>
              <a:t> → External factors that can help you</a:t>
            </a:r>
            <a:endParaRPr/>
          </a:p>
          <a:p>
            <a:pPr indent="-381000" lvl="0" marL="457200" rtl="0" algn="just">
              <a:lnSpc>
                <a:spcPct val="150000"/>
              </a:lnSpc>
              <a:spcBef>
                <a:spcPts val="0"/>
              </a:spcBef>
              <a:spcAft>
                <a:spcPts val="0"/>
              </a:spcAft>
              <a:buSzPts val="2400"/>
              <a:buChar char="●"/>
            </a:pPr>
            <a:r>
              <a:rPr b="1" lang="en-US"/>
              <a:t>Threats</a:t>
            </a:r>
            <a:r>
              <a:rPr lang="en-US"/>
              <a:t> → External difficulties or barriers</a:t>
            </a:r>
            <a:endParaRPr/>
          </a:p>
          <a:p>
            <a:pPr indent="-228600" lvl="0" marL="228600" rtl="0" algn="just">
              <a:lnSpc>
                <a:spcPct val="103333"/>
              </a:lnSpc>
              <a:spcBef>
                <a:spcPts val="0"/>
              </a:spcBef>
              <a:spcAft>
                <a:spcPts val="0"/>
              </a:spcAft>
              <a:buClr>
                <a:srgbClr val="633547"/>
              </a:buClr>
              <a:buSzPts val="2400"/>
              <a:buNone/>
            </a:pPr>
            <a:r>
              <a:t/>
            </a:r>
            <a:endParaRPr>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9"/>
          <p:cNvSpPr txBox="1"/>
          <p:nvPr>
            <p:ph idx="1" type="body"/>
          </p:nvPr>
        </p:nvSpPr>
        <p:spPr>
          <a:xfrm>
            <a:off x="904856" y="826894"/>
            <a:ext cx="10053000" cy="803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36C34"/>
              </a:buClr>
              <a:buSzPts val="3600"/>
              <a:buNone/>
            </a:pPr>
            <a:r>
              <a:rPr lang="en-US"/>
              <a:t>Career Pathways Mapping</a:t>
            </a:r>
            <a:endParaRPr/>
          </a:p>
        </p:txBody>
      </p:sp>
      <p:sp>
        <p:nvSpPr>
          <p:cNvPr id="260" name="Google Shape;260;p9"/>
          <p:cNvSpPr txBox="1"/>
          <p:nvPr/>
        </p:nvSpPr>
        <p:spPr>
          <a:xfrm>
            <a:off x="1537045" y="1450103"/>
            <a:ext cx="8229600" cy="1143000"/>
          </a:xfrm>
          <a:prstGeom prst="rect">
            <a:avLst/>
          </a:prstGeom>
          <a:no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632423"/>
              </a:buClr>
              <a:buSzPts val="3600"/>
              <a:buFont typeface="Arial"/>
              <a:buNone/>
            </a:pPr>
            <a:r>
              <a:rPr b="0" i="0" lang="en-US" sz="2400" u="none" cap="none" strike="noStrike">
                <a:solidFill>
                  <a:srgbClr val="632423"/>
                </a:solidFill>
                <a:latin typeface="Calibri"/>
                <a:ea typeface="Calibri"/>
                <a:cs typeface="Calibri"/>
                <a:sym typeface="Calibri"/>
              </a:rPr>
              <a:t>SWOT Matrix Example</a:t>
            </a:r>
            <a:endParaRPr b="0" i="0" sz="2400" u="none" cap="none" strike="noStrike">
              <a:solidFill>
                <a:srgbClr val="632423"/>
              </a:solidFill>
              <a:latin typeface="Calibri"/>
              <a:ea typeface="Calibri"/>
              <a:cs typeface="Calibri"/>
              <a:sym typeface="Calibri"/>
            </a:endParaRPr>
          </a:p>
        </p:txBody>
      </p:sp>
      <p:sp>
        <p:nvSpPr>
          <p:cNvPr id="261" name="Google Shape;261;p9"/>
          <p:cNvSpPr txBox="1"/>
          <p:nvPr/>
        </p:nvSpPr>
        <p:spPr>
          <a:xfrm>
            <a:off x="1524000" y="2412600"/>
            <a:ext cx="4495800" cy="1569620"/>
          </a:xfrm>
          <a:prstGeom prst="rect">
            <a:avLst/>
          </a:prstGeom>
          <a:solidFill>
            <a:srgbClr val="E56D35"/>
          </a:solidFill>
          <a:ln cap="flat" cmpd="sng" w="9525">
            <a:solidFill>
              <a:srgbClr val="E56D35"/>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632423"/>
              </a:buClr>
              <a:buSzPts val="2400"/>
              <a:buFont typeface="Arial"/>
              <a:buNone/>
            </a:pPr>
            <a:r>
              <a:rPr b="1" i="0" lang="en-US" sz="2400" u="none" cap="none" strike="noStrike">
                <a:solidFill>
                  <a:srgbClr val="632423"/>
                </a:solidFill>
                <a:latin typeface="Calibri"/>
                <a:ea typeface="Calibri"/>
                <a:cs typeface="Calibri"/>
                <a:sym typeface="Calibri"/>
              </a:rPr>
              <a:t>Strengths</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0"/>
              </a:spcBef>
              <a:spcAft>
                <a:spcPts val="0"/>
              </a:spcAft>
              <a:buClr>
                <a:srgbClr val="632423"/>
              </a:buClr>
              <a:buSzPts val="2400"/>
              <a:buFont typeface="Arial"/>
              <a:buNone/>
            </a:pPr>
            <a:r>
              <a:rPr b="0" i="0" lang="en-US" sz="2400" u="none" cap="none" strike="noStrike">
                <a:solidFill>
                  <a:srgbClr val="632423"/>
                </a:solidFill>
                <a:latin typeface="Calibri"/>
                <a:ea typeface="Calibri"/>
                <a:cs typeface="Calibri"/>
                <a:sym typeface="Calibri"/>
              </a:rPr>
              <a:t>Strong analytical skills</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0"/>
              </a:spcBef>
              <a:spcAft>
                <a:spcPts val="0"/>
              </a:spcAft>
              <a:buClr>
                <a:srgbClr val="632423"/>
              </a:buClr>
              <a:buSzPts val="2400"/>
              <a:buFont typeface="Arial"/>
              <a:buNone/>
            </a:pPr>
            <a:r>
              <a:rPr b="0" i="0" lang="en-US" sz="2400" u="none" cap="none" strike="noStrike">
                <a:solidFill>
                  <a:srgbClr val="632423"/>
                </a:solidFill>
                <a:latin typeface="Calibri"/>
                <a:ea typeface="Calibri"/>
                <a:cs typeface="Calibri"/>
                <a:sym typeface="Calibri"/>
              </a:rPr>
              <a:t>5 years engineering experience, Fluent in English</a:t>
            </a:r>
            <a:endParaRPr b="0" i="0" sz="1400" u="none" cap="none" strike="noStrike">
              <a:solidFill>
                <a:srgbClr val="000000"/>
              </a:solidFill>
              <a:latin typeface="Arial"/>
              <a:ea typeface="Arial"/>
              <a:cs typeface="Arial"/>
              <a:sym typeface="Arial"/>
            </a:endParaRPr>
          </a:p>
        </p:txBody>
      </p:sp>
      <p:sp>
        <p:nvSpPr>
          <p:cNvPr id="262" name="Google Shape;262;p9"/>
          <p:cNvSpPr txBox="1"/>
          <p:nvPr/>
        </p:nvSpPr>
        <p:spPr>
          <a:xfrm>
            <a:off x="6096000" y="2412600"/>
            <a:ext cx="4265400" cy="1569900"/>
          </a:xfrm>
          <a:prstGeom prst="rect">
            <a:avLst/>
          </a:prstGeom>
          <a:solidFill>
            <a:srgbClr val="E38D93"/>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632423"/>
              </a:buClr>
              <a:buSzPts val="2400"/>
              <a:buFont typeface="Arial"/>
              <a:buNone/>
            </a:pPr>
            <a:r>
              <a:rPr b="1" i="0" lang="en-US" sz="2400" u="none" cap="none" strike="noStrike">
                <a:solidFill>
                  <a:srgbClr val="632423"/>
                </a:solidFill>
                <a:latin typeface="Calibri"/>
                <a:ea typeface="Calibri"/>
                <a:cs typeface="Calibri"/>
                <a:sym typeface="Calibri"/>
              </a:rPr>
              <a:t>Weaknesses</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0"/>
              </a:spcBef>
              <a:spcAft>
                <a:spcPts val="0"/>
              </a:spcAft>
              <a:buClr>
                <a:srgbClr val="632423"/>
              </a:buClr>
              <a:buSzPts val="2400"/>
              <a:buFont typeface="Arial"/>
              <a:buNone/>
            </a:pPr>
            <a:r>
              <a:rPr b="0" i="0" lang="en-US" sz="2400" u="none" cap="none" strike="noStrike">
                <a:solidFill>
                  <a:srgbClr val="632423"/>
                </a:solidFill>
                <a:latin typeface="Calibri"/>
                <a:ea typeface="Calibri"/>
                <a:cs typeface="Calibri"/>
                <a:sym typeface="Calibri"/>
              </a:rPr>
              <a:t>Limited local language</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0"/>
              </a:spcBef>
              <a:spcAft>
                <a:spcPts val="0"/>
              </a:spcAft>
              <a:buClr>
                <a:srgbClr val="632423"/>
              </a:buClr>
              <a:buSzPts val="2400"/>
              <a:buFont typeface="Arial"/>
              <a:buNone/>
            </a:pPr>
            <a:r>
              <a:rPr b="0" i="0" lang="en-US" sz="2400" u="none" cap="none" strike="noStrike">
                <a:solidFill>
                  <a:srgbClr val="632423"/>
                </a:solidFill>
                <a:latin typeface="Calibri"/>
                <a:ea typeface="Calibri"/>
                <a:cs typeface="Calibri"/>
                <a:sym typeface="Calibri"/>
              </a:rPr>
              <a:t>No local experience</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0"/>
              </a:spcBef>
              <a:spcAft>
                <a:spcPts val="0"/>
              </a:spcAft>
              <a:buClr>
                <a:srgbClr val="632423"/>
              </a:buClr>
              <a:buSzPts val="2400"/>
              <a:buFont typeface="Arial"/>
              <a:buNone/>
            </a:pPr>
            <a:r>
              <a:rPr b="0" i="0" lang="en-US" sz="2400" u="none" cap="none" strike="noStrike">
                <a:solidFill>
                  <a:srgbClr val="632423"/>
                </a:solidFill>
                <a:latin typeface="Calibri"/>
                <a:ea typeface="Calibri"/>
                <a:cs typeface="Calibri"/>
                <a:sym typeface="Calibri"/>
              </a:rPr>
              <a:t>Unfamiliar with regulations</a:t>
            </a:r>
            <a:endParaRPr b="0" i="0" sz="1400" u="none" cap="none" strike="noStrike">
              <a:solidFill>
                <a:srgbClr val="000000"/>
              </a:solidFill>
              <a:latin typeface="Arial"/>
              <a:ea typeface="Arial"/>
              <a:cs typeface="Arial"/>
              <a:sym typeface="Arial"/>
            </a:endParaRPr>
          </a:p>
        </p:txBody>
      </p:sp>
      <p:sp>
        <p:nvSpPr>
          <p:cNvPr id="263" name="Google Shape;263;p9"/>
          <p:cNvSpPr txBox="1"/>
          <p:nvPr/>
        </p:nvSpPr>
        <p:spPr>
          <a:xfrm>
            <a:off x="1540000" y="4051975"/>
            <a:ext cx="4495800" cy="1569900"/>
          </a:xfrm>
          <a:prstGeom prst="rect">
            <a:avLst/>
          </a:prstGeom>
          <a:solidFill>
            <a:srgbClr val="889CBE"/>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632423"/>
              </a:buClr>
              <a:buSzPts val="2400"/>
              <a:buFont typeface="Arial"/>
              <a:buNone/>
            </a:pPr>
            <a:r>
              <a:rPr b="1" i="0" lang="en-US" sz="2400" u="none" cap="none" strike="noStrike">
                <a:solidFill>
                  <a:srgbClr val="632423"/>
                </a:solidFill>
                <a:latin typeface="Calibri"/>
                <a:ea typeface="Calibri"/>
                <a:cs typeface="Calibri"/>
                <a:sym typeface="Calibri"/>
              </a:rPr>
              <a:t>Opportunities</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0"/>
              </a:spcBef>
              <a:spcAft>
                <a:spcPts val="0"/>
              </a:spcAft>
              <a:buClr>
                <a:srgbClr val="632423"/>
              </a:buClr>
              <a:buSzPts val="2400"/>
              <a:buFont typeface="Arial"/>
              <a:buNone/>
            </a:pPr>
            <a:r>
              <a:rPr b="0" i="0" lang="en-US" sz="2400" u="none" cap="none" strike="noStrike">
                <a:solidFill>
                  <a:srgbClr val="632423"/>
                </a:solidFill>
                <a:latin typeface="Calibri"/>
                <a:ea typeface="Calibri"/>
                <a:cs typeface="Calibri"/>
                <a:sym typeface="Calibri"/>
              </a:rPr>
              <a:t>High demand in IT/engineering</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0"/>
              </a:spcBef>
              <a:spcAft>
                <a:spcPts val="0"/>
              </a:spcAft>
              <a:buClr>
                <a:srgbClr val="632423"/>
              </a:buClr>
              <a:buSzPts val="2400"/>
              <a:buFont typeface="Arial"/>
              <a:buNone/>
            </a:pPr>
            <a:r>
              <a:rPr b="0" i="0" lang="en-US" sz="2400" u="none" cap="none" strike="noStrike">
                <a:solidFill>
                  <a:srgbClr val="632423"/>
                </a:solidFill>
                <a:latin typeface="Calibri"/>
                <a:ea typeface="Calibri"/>
                <a:cs typeface="Calibri"/>
                <a:sym typeface="Calibri"/>
              </a:rPr>
              <a:t>Access to training programs</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0"/>
              </a:spcBef>
              <a:spcAft>
                <a:spcPts val="0"/>
              </a:spcAft>
              <a:buClr>
                <a:srgbClr val="632423"/>
              </a:buClr>
              <a:buSzPts val="2400"/>
              <a:buFont typeface="Arial"/>
              <a:buNone/>
            </a:pPr>
            <a:r>
              <a:rPr b="0" i="0" lang="en-US" sz="2400" u="none" cap="none" strike="noStrike">
                <a:solidFill>
                  <a:srgbClr val="632423"/>
                </a:solidFill>
                <a:latin typeface="Calibri"/>
                <a:ea typeface="Calibri"/>
                <a:cs typeface="Calibri"/>
                <a:sym typeface="Calibri"/>
              </a:rPr>
              <a:t>Networking events</a:t>
            </a:r>
            <a:endParaRPr b="0" i="0" sz="1400" u="none" cap="none" strike="noStrike">
              <a:solidFill>
                <a:srgbClr val="000000"/>
              </a:solidFill>
              <a:latin typeface="Arial"/>
              <a:ea typeface="Arial"/>
              <a:cs typeface="Arial"/>
              <a:sym typeface="Arial"/>
            </a:endParaRPr>
          </a:p>
        </p:txBody>
      </p:sp>
      <p:sp>
        <p:nvSpPr>
          <p:cNvPr id="264" name="Google Shape;264;p9"/>
          <p:cNvSpPr txBox="1"/>
          <p:nvPr/>
        </p:nvSpPr>
        <p:spPr>
          <a:xfrm>
            <a:off x="6096000" y="4054625"/>
            <a:ext cx="4265400" cy="1569900"/>
          </a:xfrm>
          <a:prstGeom prst="rect">
            <a:avLst/>
          </a:prstGeom>
          <a:solidFill>
            <a:srgbClr val="E1A44A"/>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632423"/>
              </a:buClr>
              <a:buSzPts val="2400"/>
              <a:buFont typeface="Arial"/>
              <a:buNone/>
            </a:pPr>
            <a:r>
              <a:rPr b="1" i="0" lang="en-US" sz="2400" u="none" cap="none" strike="noStrike">
                <a:solidFill>
                  <a:srgbClr val="632423"/>
                </a:solidFill>
                <a:latin typeface="Calibri"/>
                <a:ea typeface="Calibri"/>
                <a:cs typeface="Calibri"/>
                <a:sym typeface="Calibri"/>
              </a:rPr>
              <a:t>Threats</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0"/>
              </a:spcBef>
              <a:spcAft>
                <a:spcPts val="0"/>
              </a:spcAft>
              <a:buClr>
                <a:srgbClr val="632423"/>
              </a:buClr>
              <a:buSzPts val="2400"/>
              <a:buFont typeface="Arial"/>
              <a:buNone/>
            </a:pPr>
            <a:r>
              <a:rPr b="0" i="0" lang="en-US" sz="2400" u="none" cap="none" strike="noStrike">
                <a:solidFill>
                  <a:srgbClr val="632423"/>
                </a:solidFill>
                <a:latin typeface="Calibri"/>
                <a:ea typeface="Calibri"/>
                <a:cs typeface="Calibri"/>
                <a:sym typeface="Calibri"/>
              </a:rPr>
              <a:t>Diploma recognition delays</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0"/>
              </a:spcBef>
              <a:spcAft>
                <a:spcPts val="0"/>
              </a:spcAft>
              <a:buClr>
                <a:srgbClr val="632423"/>
              </a:buClr>
              <a:buSzPts val="2400"/>
              <a:buFont typeface="Arial"/>
              <a:buNone/>
            </a:pPr>
            <a:r>
              <a:rPr b="0" i="0" lang="en-US" sz="2400" u="none" cap="none" strike="noStrike">
                <a:solidFill>
                  <a:srgbClr val="632423"/>
                </a:solidFill>
                <a:latin typeface="Calibri"/>
                <a:ea typeface="Calibri"/>
                <a:cs typeface="Calibri"/>
                <a:sym typeface="Calibri"/>
              </a:rPr>
              <a:t>Strong local competition</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0"/>
              </a:spcBef>
              <a:spcAft>
                <a:spcPts val="0"/>
              </a:spcAft>
              <a:buClr>
                <a:srgbClr val="632423"/>
              </a:buClr>
              <a:buSzPts val="2400"/>
              <a:buFont typeface="Arial"/>
              <a:buNone/>
            </a:pPr>
            <a:r>
              <a:rPr b="0" i="0" lang="en-US" sz="2400" u="none" cap="none" strike="noStrike">
                <a:solidFill>
                  <a:srgbClr val="632423"/>
                </a:solidFill>
                <a:latin typeface="Calibri"/>
                <a:ea typeface="Calibri"/>
                <a:cs typeface="Calibri"/>
                <a:sym typeface="Calibri"/>
              </a:rPr>
              <a:t>Bureaucratic procedures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69" name="Shape 269"/>
        <p:cNvGrpSpPr/>
        <p:nvPr/>
      </p:nvGrpSpPr>
      <p:grpSpPr>
        <a:xfrm>
          <a:off x="0" y="0"/>
          <a:ext cx="0" cy="0"/>
          <a:chOff x="0" y="0"/>
          <a:chExt cx="0" cy="0"/>
        </a:xfrm>
      </p:grpSpPr>
      <p:pic>
        <p:nvPicPr>
          <p:cNvPr descr="preencoded.png" id="270" name="Google Shape;270;p16"/>
          <p:cNvPicPr preferRelativeResize="0"/>
          <p:nvPr/>
        </p:nvPicPr>
        <p:blipFill rotWithShape="1">
          <a:blip r:embed="rId3">
            <a:alphaModFix/>
          </a:blip>
          <a:srcRect b="0" l="0" r="0" t="0"/>
          <a:stretch/>
        </p:blipFill>
        <p:spPr>
          <a:xfrm>
            <a:off x="7620000" y="0"/>
            <a:ext cx="4572000" cy="6858000"/>
          </a:xfrm>
          <a:prstGeom prst="rect">
            <a:avLst/>
          </a:prstGeom>
          <a:noFill/>
          <a:ln>
            <a:noFill/>
          </a:ln>
        </p:spPr>
      </p:pic>
      <p:sp>
        <p:nvSpPr>
          <p:cNvPr id="271" name="Google Shape;271;p16"/>
          <p:cNvSpPr/>
          <p:nvPr/>
        </p:nvSpPr>
        <p:spPr>
          <a:xfrm>
            <a:off x="609613" y="178447"/>
            <a:ext cx="6449947" cy="41056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1" i="0" lang="en-US" sz="3600" u="none" cap="none" strike="noStrike">
                <a:solidFill>
                  <a:srgbClr val="E36C34"/>
                </a:solidFill>
                <a:latin typeface="Calibri"/>
                <a:ea typeface="Calibri"/>
                <a:cs typeface="Calibri"/>
                <a:sym typeface="Calibri"/>
              </a:rPr>
              <a:t>Turn Your SWOT Into a Career Map</a:t>
            </a:r>
            <a:endParaRPr/>
          </a:p>
        </p:txBody>
      </p:sp>
      <p:sp>
        <p:nvSpPr>
          <p:cNvPr id="272" name="Google Shape;272;p16"/>
          <p:cNvSpPr/>
          <p:nvPr/>
        </p:nvSpPr>
        <p:spPr>
          <a:xfrm>
            <a:off x="698104" y="1363364"/>
            <a:ext cx="6223794" cy="37961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1800" u="none" cap="none" strike="noStrike">
                <a:solidFill>
                  <a:srgbClr val="2B3541"/>
                </a:solidFill>
                <a:latin typeface="Calibri"/>
                <a:ea typeface="Calibri"/>
                <a:cs typeface="Calibri"/>
                <a:sym typeface="Calibri"/>
              </a:rPr>
              <a:t>After completing your SWOT matrix, use it to build a practical career pathway — not just understanding where you are, but deciding what steps move you closer to the career you want.</a:t>
            </a:r>
            <a:endParaRPr b="0" i="0" sz="1800" u="none" cap="none" strike="noStrike">
              <a:solidFill>
                <a:srgbClr val="000000"/>
              </a:solidFill>
              <a:latin typeface="Calibri"/>
              <a:ea typeface="Calibri"/>
              <a:cs typeface="Calibri"/>
              <a:sym typeface="Calibri"/>
            </a:endParaRPr>
          </a:p>
        </p:txBody>
      </p:sp>
      <p:sp>
        <p:nvSpPr>
          <p:cNvPr id="273" name="Google Shape;273;p16"/>
          <p:cNvSpPr/>
          <p:nvPr/>
        </p:nvSpPr>
        <p:spPr>
          <a:xfrm>
            <a:off x="698104" y="2424641"/>
            <a:ext cx="6223794" cy="960933"/>
          </a:xfrm>
          <a:prstGeom prst="roundRect">
            <a:avLst>
              <a:gd fmla="val 6103" name="adj"/>
            </a:avLst>
          </a:prstGeom>
          <a:solidFill>
            <a:schemeClr val="accent5"/>
          </a:solidFill>
          <a:ln cap="flat" cmpd="sng" w="22850">
            <a:solidFill>
              <a:srgbClr val="D5CDBE"/>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000" u="none" cap="none" strike="noStrike">
              <a:solidFill>
                <a:srgbClr val="000000"/>
              </a:solidFill>
              <a:latin typeface="Calibri"/>
              <a:ea typeface="Calibri"/>
              <a:cs typeface="Calibri"/>
              <a:sym typeface="Calibri"/>
            </a:endParaRPr>
          </a:p>
        </p:txBody>
      </p:sp>
      <p:sp>
        <p:nvSpPr>
          <p:cNvPr id="274" name="Google Shape;274;p16"/>
          <p:cNvSpPr/>
          <p:nvPr/>
        </p:nvSpPr>
        <p:spPr>
          <a:xfrm>
            <a:off x="717154" y="2443691"/>
            <a:ext cx="558503" cy="922833"/>
          </a:xfrm>
          <a:prstGeom prst="roundRect">
            <a:avLst>
              <a:gd fmla="val 6408" name="adj"/>
            </a:avLst>
          </a:prstGeom>
          <a:solidFill>
            <a:srgbClr val="FAF5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000" u="none" cap="none" strike="noStrike">
              <a:solidFill>
                <a:srgbClr val="000000"/>
              </a:solidFill>
              <a:latin typeface="Calibri"/>
              <a:ea typeface="Calibri"/>
              <a:cs typeface="Calibri"/>
              <a:sym typeface="Calibri"/>
            </a:endParaRPr>
          </a:p>
        </p:txBody>
      </p:sp>
      <p:sp>
        <p:nvSpPr>
          <p:cNvPr id="275" name="Google Shape;275;p16"/>
          <p:cNvSpPr/>
          <p:nvPr/>
        </p:nvSpPr>
        <p:spPr>
          <a:xfrm>
            <a:off x="888505" y="2774189"/>
            <a:ext cx="209451" cy="261739"/>
          </a:xfrm>
          <a:prstGeom prst="rect">
            <a:avLst/>
          </a:prstGeom>
          <a:noFill/>
          <a:ln>
            <a:noFill/>
          </a:ln>
        </p:spPr>
        <p:txBody>
          <a:bodyPr anchorCtr="0" anchor="t" bIns="0" lIns="0" spcFirstLastPara="1" rIns="0" wrap="square" tIns="0">
            <a:noAutofit/>
          </a:bodyPr>
          <a:lstStyle/>
          <a:p>
            <a:pPr indent="0" lvl="0" marL="0" marR="0" rtl="0" algn="l">
              <a:lnSpc>
                <a:spcPct val="50781"/>
              </a:lnSpc>
              <a:spcBef>
                <a:spcPts val="0"/>
              </a:spcBef>
              <a:spcAft>
                <a:spcPts val="0"/>
              </a:spcAft>
              <a:buNone/>
            </a:pPr>
            <a:r>
              <a:rPr b="0" i="0" lang="en-US" sz="3200" u="none" cap="none" strike="noStrike">
                <a:solidFill>
                  <a:srgbClr val="2B3541"/>
                </a:solidFill>
                <a:latin typeface="Calibri"/>
                <a:ea typeface="Calibri"/>
                <a:cs typeface="Calibri"/>
                <a:sym typeface="Calibri"/>
              </a:rPr>
              <a:t>1</a:t>
            </a:r>
            <a:endParaRPr b="0" i="0" sz="3200" u="none" cap="none" strike="noStrike">
              <a:solidFill>
                <a:srgbClr val="000000"/>
              </a:solidFill>
              <a:latin typeface="Calibri"/>
              <a:ea typeface="Calibri"/>
              <a:cs typeface="Calibri"/>
              <a:sym typeface="Calibri"/>
            </a:endParaRPr>
          </a:p>
        </p:txBody>
      </p:sp>
      <p:sp>
        <p:nvSpPr>
          <p:cNvPr id="276" name="Google Shape;276;p16"/>
          <p:cNvSpPr/>
          <p:nvPr/>
        </p:nvSpPr>
        <p:spPr>
          <a:xfrm>
            <a:off x="1373386" y="2583292"/>
            <a:ext cx="1715691" cy="205383"/>
          </a:xfrm>
          <a:prstGeom prst="rect">
            <a:avLst/>
          </a:prstGeom>
          <a:noFill/>
          <a:ln>
            <a:noFill/>
          </a:ln>
        </p:spPr>
        <p:txBody>
          <a:bodyPr anchorCtr="0" anchor="t" bIns="0" lIns="0" spcFirstLastPara="1" rIns="0" wrap="square" tIns="0">
            <a:noAutofit/>
          </a:bodyPr>
          <a:lstStyle/>
          <a:p>
            <a:pPr indent="0" lvl="0" marL="0" marR="0" rtl="0" algn="l">
              <a:lnSpc>
                <a:spcPct val="65958"/>
              </a:lnSpc>
              <a:spcBef>
                <a:spcPts val="0"/>
              </a:spcBef>
              <a:spcAft>
                <a:spcPts val="0"/>
              </a:spcAft>
              <a:buNone/>
            </a:pPr>
            <a:r>
              <a:rPr b="0" i="0" lang="en-US" sz="2400" u="none" cap="none" strike="noStrike">
                <a:solidFill>
                  <a:srgbClr val="2B3541"/>
                </a:solidFill>
                <a:latin typeface="Calibri"/>
                <a:ea typeface="Calibri"/>
                <a:cs typeface="Calibri"/>
                <a:sym typeface="Calibri"/>
              </a:rPr>
              <a:t>Strengths → Direction</a:t>
            </a:r>
            <a:endParaRPr b="0" i="0" sz="2400" u="none" cap="none" strike="noStrike">
              <a:solidFill>
                <a:srgbClr val="000000"/>
              </a:solidFill>
              <a:latin typeface="Calibri"/>
              <a:ea typeface="Calibri"/>
              <a:cs typeface="Calibri"/>
              <a:sym typeface="Calibri"/>
            </a:endParaRPr>
          </a:p>
        </p:txBody>
      </p:sp>
      <p:sp>
        <p:nvSpPr>
          <p:cNvPr id="277" name="Google Shape;277;p16"/>
          <p:cNvSpPr/>
          <p:nvPr/>
        </p:nvSpPr>
        <p:spPr>
          <a:xfrm>
            <a:off x="1373386" y="2847313"/>
            <a:ext cx="5389860" cy="379611"/>
          </a:xfrm>
          <a:prstGeom prst="rect">
            <a:avLst/>
          </a:prstGeom>
          <a:noFill/>
          <a:ln>
            <a:noFill/>
          </a:ln>
        </p:spPr>
        <p:txBody>
          <a:bodyPr anchorCtr="0" anchor="t" bIns="0" lIns="0" spcFirstLastPara="1" rIns="0" wrap="square" tIns="0">
            <a:noAutofit/>
          </a:bodyPr>
          <a:lstStyle/>
          <a:p>
            <a:pPr indent="0" lvl="0" marL="0" marR="0" rtl="0" algn="l">
              <a:lnSpc>
                <a:spcPct val="81000"/>
              </a:lnSpc>
              <a:spcBef>
                <a:spcPts val="0"/>
              </a:spcBef>
              <a:spcAft>
                <a:spcPts val="0"/>
              </a:spcAft>
              <a:buNone/>
            </a:pPr>
            <a:r>
              <a:rPr b="0" i="0" lang="en-US" sz="1800" u="none" cap="none" strike="noStrike">
                <a:solidFill>
                  <a:srgbClr val="2B3541"/>
                </a:solidFill>
                <a:latin typeface="Calibri"/>
                <a:ea typeface="Calibri"/>
                <a:cs typeface="Calibri"/>
                <a:sym typeface="Calibri"/>
              </a:rPr>
              <a:t>Match your strongest skills, experience, and qualifications to roles or sectors where they're valued.</a:t>
            </a:r>
            <a:endParaRPr b="0" i="0" sz="1800" u="none" cap="none" strike="noStrike">
              <a:solidFill>
                <a:srgbClr val="000000"/>
              </a:solidFill>
              <a:latin typeface="Calibri"/>
              <a:ea typeface="Calibri"/>
              <a:cs typeface="Calibri"/>
              <a:sym typeface="Calibri"/>
            </a:endParaRPr>
          </a:p>
        </p:txBody>
      </p:sp>
      <p:sp>
        <p:nvSpPr>
          <p:cNvPr id="278" name="Google Shape;278;p16"/>
          <p:cNvSpPr/>
          <p:nvPr/>
        </p:nvSpPr>
        <p:spPr>
          <a:xfrm>
            <a:off x="698104" y="3483305"/>
            <a:ext cx="6223794" cy="960933"/>
          </a:xfrm>
          <a:prstGeom prst="roundRect">
            <a:avLst>
              <a:gd fmla="val 6103" name="adj"/>
            </a:avLst>
          </a:prstGeom>
          <a:solidFill>
            <a:schemeClr val="accent5"/>
          </a:solidFill>
          <a:ln cap="flat" cmpd="sng" w="22850">
            <a:solidFill>
              <a:srgbClr val="D5CDBE"/>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000" u="none" cap="none" strike="noStrike">
              <a:solidFill>
                <a:srgbClr val="000000"/>
              </a:solidFill>
              <a:latin typeface="Calibri"/>
              <a:ea typeface="Calibri"/>
              <a:cs typeface="Calibri"/>
              <a:sym typeface="Calibri"/>
            </a:endParaRPr>
          </a:p>
        </p:txBody>
      </p:sp>
      <p:sp>
        <p:nvSpPr>
          <p:cNvPr id="279" name="Google Shape;279;p16"/>
          <p:cNvSpPr/>
          <p:nvPr/>
        </p:nvSpPr>
        <p:spPr>
          <a:xfrm>
            <a:off x="717154" y="3502355"/>
            <a:ext cx="558503" cy="922833"/>
          </a:xfrm>
          <a:prstGeom prst="roundRect">
            <a:avLst>
              <a:gd fmla="val 6408" name="adj"/>
            </a:avLst>
          </a:prstGeom>
          <a:solidFill>
            <a:srgbClr val="FAF5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000" u="none" cap="none" strike="noStrike">
              <a:solidFill>
                <a:srgbClr val="000000"/>
              </a:solidFill>
              <a:latin typeface="Calibri"/>
              <a:ea typeface="Calibri"/>
              <a:cs typeface="Calibri"/>
              <a:sym typeface="Calibri"/>
            </a:endParaRPr>
          </a:p>
        </p:txBody>
      </p:sp>
      <p:sp>
        <p:nvSpPr>
          <p:cNvPr id="280" name="Google Shape;280;p16"/>
          <p:cNvSpPr/>
          <p:nvPr/>
        </p:nvSpPr>
        <p:spPr>
          <a:xfrm>
            <a:off x="888505" y="3832853"/>
            <a:ext cx="209451" cy="261739"/>
          </a:xfrm>
          <a:prstGeom prst="rect">
            <a:avLst/>
          </a:prstGeom>
          <a:noFill/>
          <a:ln>
            <a:noFill/>
          </a:ln>
        </p:spPr>
        <p:txBody>
          <a:bodyPr anchorCtr="0" anchor="t" bIns="0" lIns="0" spcFirstLastPara="1" rIns="0" wrap="square" tIns="0">
            <a:noAutofit/>
          </a:bodyPr>
          <a:lstStyle/>
          <a:p>
            <a:pPr indent="0" lvl="0" marL="0" marR="0" rtl="0" algn="l">
              <a:lnSpc>
                <a:spcPct val="50781"/>
              </a:lnSpc>
              <a:spcBef>
                <a:spcPts val="0"/>
              </a:spcBef>
              <a:spcAft>
                <a:spcPts val="0"/>
              </a:spcAft>
              <a:buNone/>
            </a:pPr>
            <a:r>
              <a:rPr b="0" i="0" lang="en-US" sz="3200" u="none" cap="none" strike="noStrike">
                <a:solidFill>
                  <a:srgbClr val="2B3541"/>
                </a:solidFill>
                <a:latin typeface="Calibri"/>
                <a:ea typeface="Calibri"/>
                <a:cs typeface="Calibri"/>
                <a:sym typeface="Calibri"/>
              </a:rPr>
              <a:t>2</a:t>
            </a:r>
            <a:endParaRPr b="0" i="0" sz="3200" u="none" cap="none" strike="noStrike">
              <a:solidFill>
                <a:srgbClr val="000000"/>
              </a:solidFill>
              <a:latin typeface="Calibri"/>
              <a:ea typeface="Calibri"/>
              <a:cs typeface="Calibri"/>
              <a:sym typeface="Calibri"/>
            </a:endParaRPr>
          </a:p>
        </p:txBody>
      </p:sp>
      <p:sp>
        <p:nvSpPr>
          <p:cNvPr id="281" name="Google Shape;281;p16"/>
          <p:cNvSpPr/>
          <p:nvPr/>
        </p:nvSpPr>
        <p:spPr>
          <a:xfrm>
            <a:off x="1373386" y="3641956"/>
            <a:ext cx="1703983" cy="205383"/>
          </a:xfrm>
          <a:prstGeom prst="rect">
            <a:avLst/>
          </a:prstGeom>
          <a:noFill/>
          <a:ln>
            <a:noFill/>
          </a:ln>
        </p:spPr>
        <p:txBody>
          <a:bodyPr anchorCtr="0" anchor="t" bIns="0" lIns="0" spcFirstLastPara="1" rIns="0" wrap="square" tIns="0">
            <a:noAutofit/>
          </a:bodyPr>
          <a:lstStyle/>
          <a:p>
            <a:pPr indent="0" lvl="0" marL="0" marR="0" rtl="0" algn="l">
              <a:lnSpc>
                <a:spcPct val="65958"/>
              </a:lnSpc>
              <a:spcBef>
                <a:spcPts val="0"/>
              </a:spcBef>
              <a:spcAft>
                <a:spcPts val="0"/>
              </a:spcAft>
              <a:buNone/>
            </a:pPr>
            <a:r>
              <a:rPr b="0" i="0" lang="en-US" sz="2400" u="none" cap="none" strike="noStrike">
                <a:solidFill>
                  <a:srgbClr val="2B3541"/>
                </a:solidFill>
                <a:latin typeface="Calibri"/>
                <a:ea typeface="Calibri"/>
                <a:cs typeface="Calibri"/>
                <a:sym typeface="Calibri"/>
              </a:rPr>
              <a:t>Weaknesses → Action</a:t>
            </a:r>
            <a:endParaRPr b="0" i="0" sz="2400" u="none" cap="none" strike="noStrike">
              <a:solidFill>
                <a:srgbClr val="000000"/>
              </a:solidFill>
              <a:latin typeface="Calibri"/>
              <a:ea typeface="Calibri"/>
              <a:cs typeface="Calibri"/>
              <a:sym typeface="Calibri"/>
            </a:endParaRPr>
          </a:p>
        </p:txBody>
      </p:sp>
      <p:sp>
        <p:nvSpPr>
          <p:cNvPr id="282" name="Google Shape;282;p16"/>
          <p:cNvSpPr/>
          <p:nvPr/>
        </p:nvSpPr>
        <p:spPr>
          <a:xfrm>
            <a:off x="1373386" y="3905977"/>
            <a:ext cx="5389860" cy="379611"/>
          </a:xfrm>
          <a:prstGeom prst="rect">
            <a:avLst/>
          </a:prstGeom>
          <a:noFill/>
          <a:ln>
            <a:noFill/>
          </a:ln>
        </p:spPr>
        <p:txBody>
          <a:bodyPr anchorCtr="0" anchor="t" bIns="0" lIns="0" spcFirstLastPara="1" rIns="0" wrap="square" tIns="0">
            <a:noAutofit/>
          </a:bodyPr>
          <a:lstStyle/>
          <a:p>
            <a:pPr indent="0" lvl="0" marL="0" marR="0" rtl="0" algn="l">
              <a:lnSpc>
                <a:spcPct val="81000"/>
              </a:lnSpc>
              <a:spcBef>
                <a:spcPts val="0"/>
              </a:spcBef>
              <a:spcAft>
                <a:spcPts val="0"/>
              </a:spcAft>
              <a:buNone/>
            </a:pPr>
            <a:r>
              <a:rPr b="0" i="0" lang="en-US" sz="1800" u="none" cap="none" strike="noStrike">
                <a:solidFill>
                  <a:srgbClr val="2B3541"/>
                </a:solidFill>
                <a:latin typeface="Calibri"/>
                <a:ea typeface="Calibri"/>
                <a:cs typeface="Calibri"/>
                <a:sym typeface="Calibri"/>
              </a:rPr>
              <a:t>Choose 1–2 weaknesses that could block progress — e.g., a language course or mentoring on regulations.</a:t>
            </a:r>
            <a:endParaRPr b="0" i="0" sz="1800" u="none" cap="none" strike="noStrike">
              <a:solidFill>
                <a:srgbClr val="000000"/>
              </a:solidFill>
              <a:latin typeface="Calibri"/>
              <a:ea typeface="Calibri"/>
              <a:cs typeface="Calibri"/>
              <a:sym typeface="Calibri"/>
            </a:endParaRPr>
          </a:p>
        </p:txBody>
      </p:sp>
      <p:sp>
        <p:nvSpPr>
          <p:cNvPr id="283" name="Google Shape;283;p16"/>
          <p:cNvSpPr/>
          <p:nvPr/>
        </p:nvSpPr>
        <p:spPr>
          <a:xfrm>
            <a:off x="698104" y="4541968"/>
            <a:ext cx="6223794" cy="960933"/>
          </a:xfrm>
          <a:prstGeom prst="roundRect">
            <a:avLst>
              <a:gd fmla="val 6103" name="adj"/>
            </a:avLst>
          </a:prstGeom>
          <a:solidFill>
            <a:schemeClr val="accent5"/>
          </a:solidFill>
          <a:ln cap="flat" cmpd="sng" w="22850">
            <a:solidFill>
              <a:srgbClr val="D5CDBE"/>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000" u="none" cap="none" strike="noStrike">
              <a:solidFill>
                <a:srgbClr val="000000"/>
              </a:solidFill>
              <a:latin typeface="Calibri"/>
              <a:ea typeface="Calibri"/>
              <a:cs typeface="Calibri"/>
              <a:sym typeface="Calibri"/>
            </a:endParaRPr>
          </a:p>
        </p:txBody>
      </p:sp>
      <p:sp>
        <p:nvSpPr>
          <p:cNvPr id="284" name="Google Shape;284;p16"/>
          <p:cNvSpPr/>
          <p:nvPr/>
        </p:nvSpPr>
        <p:spPr>
          <a:xfrm>
            <a:off x="717154" y="4561018"/>
            <a:ext cx="558503" cy="922833"/>
          </a:xfrm>
          <a:prstGeom prst="roundRect">
            <a:avLst>
              <a:gd fmla="val 6408" name="adj"/>
            </a:avLst>
          </a:prstGeom>
          <a:solidFill>
            <a:srgbClr val="FAF5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000" u="none" cap="none" strike="noStrike">
              <a:solidFill>
                <a:srgbClr val="000000"/>
              </a:solidFill>
              <a:latin typeface="Calibri"/>
              <a:ea typeface="Calibri"/>
              <a:cs typeface="Calibri"/>
              <a:sym typeface="Calibri"/>
            </a:endParaRPr>
          </a:p>
        </p:txBody>
      </p:sp>
      <p:sp>
        <p:nvSpPr>
          <p:cNvPr id="285" name="Google Shape;285;p16"/>
          <p:cNvSpPr/>
          <p:nvPr/>
        </p:nvSpPr>
        <p:spPr>
          <a:xfrm>
            <a:off x="888505" y="4891517"/>
            <a:ext cx="209451" cy="261739"/>
          </a:xfrm>
          <a:prstGeom prst="rect">
            <a:avLst/>
          </a:prstGeom>
          <a:noFill/>
          <a:ln>
            <a:noFill/>
          </a:ln>
        </p:spPr>
        <p:txBody>
          <a:bodyPr anchorCtr="0" anchor="t" bIns="0" lIns="0" spcFirstLastPara="1" rIns="0" wrap="square" tIns="0">
            <a:noAutofit/>
          </a:bodyPr>
          <a:lstStyle/>
          <a:p>
            <a:pPr indent="0" lvl="0" marL="0" marR="0" rtl="0" algn="l">
              <a:lnSpc>
                <a:spcPct val="50781"/>
              </a:lnSpc>
              <a:spcBef>
                <a:spcPts val="0"/>
              </a:spcBef>
              <a:spcAft>
                <a:spcPts val="0"/>
              </a:spcAft>
              <a:buNone/>
            </a:pPr>
            <a:r>
              <a:rPr b="0" i="0" lang="en-US" sz="3200" u="none" cap="none" strike="noStrike">
                <a:solidFill>
                  <a:srgbClr val="2B3541"/>
                </a:solidFill>
                <a:latin typeface="Calibri"/>
                <a:ea typeface="Calibri"/>
                <a:cs typeface="Calibri"/>
                <a:sym typeface="Calibri"/>
              </a:rPr>
              <a:t>3</a:t>
            </a:r>
            <a:endParaRPr b="0" i="0" sz="3200" u="none" cap="none" strike="noStrike">
              <a:solidFill>
                <a:srgbClr val="000000"/>
              </a:solidFill>
              <a:latin typeface="Calibri"/>
              <a:ea typeface="Calibri"/>
              <a:cs typeface="Calibri"/>
              <a:sym typeface="Calibri"/>
            </a:endParaRPr>
          </a:p>
        </p:txBody>
      </p:sp>
      <p:sp>
        <p:nvSpPr>
          <p:cNvPr id="286" name="Google Shape;286;p16"/>
          <p:cNvSpPr/>
          <p:nvPr/>
        </p:nvSpPr>
        <p:spPr>
          <a:xfrm>
            <a:off x="1373386" y="4700619"/>
            <a:ext cx="1675209" cy="205383"/>
          </a:xfrm>
          <a:prstGeom prst="rect">
            <a:avLst/>
          </a:prstGeom>
          <a:noFill/>
          <a:ln>
            <a:noFill/>
          </a:ln>
        </p:spPr>
        <p:txBody>
          <a:bodyPr anchorCtr="0" anchor="t" bIns="0" lIns="0" spcFirstLastPara="1" rIns="0" wrap="square" tIns="0">
            <a:noAutofit/>
          </a:bodyPr>
          <a:lstStyle/>
          <a:p>
            <a:pPr indent="0" lvl="0" marL="0" marR="0" rtl="0" algn="l">
              <a:lnSpc>
                <a:spcPct val="65958"/>
              </a:lnSpc>
              <a:spcBef>
                <a:spcPts val="0"/>
              </a:spcBef>
              <a:spcAft>
                <a:spcPts val="0"/>
              </a:spcAft>
              <a:buNone/>
            </a:pPr>
            <a:r>
              <a:rPr b="0" i="0" lang="en-US" sz="2400" u="none" cap="none" strike="noStrike">
                <a:solidFill>
                  <a:srgbClr val="2B3541"/>
                </a:solidFill>
                <a:latin typeface="Calibri"/>
                <a:ea typeface="Calibri"/>
                <a:cs typeface="Calibri"/>
                <a:sym typeface="Calibri"/>
              </a:rPr>
              <a:t>Opportunities → Now</a:t>
            </a:r>
            <a:endParaRPr b="0" i="0" sz="2400" u="none" cap="none" strike="noStrike">
              <a:solidFill>
                <a:srgbClr val="000000"/>
              </a:solidFill>
              <a:latin typeface="Calibri"/>
              <a:ea typeface="Calibri"/>
              <a:cs typeface="Calibri"/>
              <a:sym typeface="Calibri"/>
            </a:endParaRPr>
          </a:p>
        </p:txBody>
      </p:sp>
      <p:sp>
        <p:nvSpPr>
          <p:cNvPr id="287" name="Google Shape;287;p16"/>
          <p:cNvSpPr/>
          <p:nvPr/>
        </p:nvSpPr>
        <p:spPr>
          <a:xfrm>
            <a:off x="1373386" y="4964641"/>
            <a:ext cx="5389860" cy="379611"/>
          </a:xfrm>
          <a:prstGeom prst="rect">
            <a:avLst/>
          </a:prstGeom>
          <a:noFill/>
          <a:ln>
            <a:noFill/>
          </a:ln>
        </p:spPr>
        <p:txBody>
          <a:bodyPr anchorCtr="0" anchor="t" bIns="0" lIns="0" spcFirstLastPara="1" rIns="0" wrap="square" tIns="0">
            <a:noAutofit/>
          </a:bodyPr>
          <a:lstStyle/>
          <a:p>
            <a:pPr indent="0" lvl="0" marL="0" marR="0" rtl="0" algn="l">
              <a:lnSpc>
                <a:spcPct val="81000"/>
              </a:lnSpc>
              <a:spcBef>
                <a:spcPts val="0"/>
              </a:spcBef>
              <a:spcAft>
                <a:spcPts val="0"/>
              </a:spcAft>
              <a:buNone/>
            </a:pPr>
            <a:r>
              <a:rPr b="0" i="0" lang="en-US" sz="1800" u="none" cap="none" strike="noStrike">
                <a:solidFill>
                  <a:srgbClr val="2B3541"/>
                </a:solidFill>
                <a:latin typeface="Calibri"/>
                <a:ea typeface="Calibri"/>
                <a:cs typeface="Calibri"/>
                <a:sym typeface="Calibri"/>
              </a:rPr>
              <a:t>Select realistic options: training programs, networking events, internships, volunteering, or professional associations.</a:t>
            </a:r>
            <a:endParaRPr b="0" i="0" sz="1800" u="none" cap="none" strike="noStrike">
              <a:solidFill>
                <a:srgbClr val="000000"/>
              </a:solidFill>
              <a:latin typeface="Calibri"/>
              <a:ea typeface="Calibri"/>
              <a:cs typeface="Calibri"/>
              <a:sym typeface="Calibri"/>
            </a:endParaRPr>
          </a:p>
        </p:txBody>
      </p:sp>
      <p:sp>
        <p:nvSpPr>
          <p:cNvPr id="288" name="Google Shape;288;p16"/>
          <p:cNvSpPr/>
          <p:nvPr/>
        </p:nvSpPr>
        <p:spPr>
          <a:xfrm>
            <a:off x="698104" y="5600633"/>
            <a:ext cx="6223794" cy="1078920"/>
          </a:xfrm>
          <a:prstGeom prst="roundRect">
            <a:avLst>
              <a:gd fmla="val 6103" name="adj"/>
            </a:avLst>
          </a:prstGeom>
          <a:solidFill>
            <a:schemeClr val="accent5"/>
          </a:solidFill>
          <a:ln cap="flat" cmpd="sng" w="22850">
            <a:solidFill>
              <a:srgbClr val="D5CDBE"/>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000" u="none" cap="none" strike="noStrike">
              <a:solidFill>
                <a:srgbClr val="000000"/>
              </a:solidFill>
              <a:latin typeface="Calibri"/>
              <a:ea typeface="Calibri"/>
              <a:cs typeface="Calibri"/>
              <a:sym typeface="Calibri"/>
            </a:endParaRPr>
          </a:p>
        </p:txBody>
      </p:sp>
      <p:sp>
        <p:nvSpPr>
          <p:cNvPr id="289" name="Google Shape;289;p16"/>
          <p:cNvSpPr/>
          <p:nvPr/>
        </p:nvSpPr>
        <p:spPr>
          <a:xfrm>
            <a:off x="717154" y="5619683"/>
            <a:ext cx="558503" cy="922833"/>
          </a:xfrm>
          <a:prstGeom prst="roundRect">
            <a:avLst>
              <a:gd fmla="val 6408" name="adj"/>
            </a:avLst>
          </a:prstGeom>
          <a:solidFill>
            <a:srgbClr val="FAF5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000" u="none" cap="none" strike="noStrike">
              <a:solidFill>
                <a:srgbClr val="000000"/>
              </a:solidFill>
              <a:latin typeface="Calibri"/>
              <a:ea typeface="Calibri"/>
              <a:cs typeface="Calibri"/>
              <a:sym typeface="Calibri"/>
            </a:endParaRPr>
          </a:p>
        </p:txBody>
      </p:sp>
      <p:sp>
        <p:nvSpPr>
          <p:cNvPr id="290" name="Google Shape;290;p16"/>
          <p:cNvSpPr/>
          <p:nvPr/>
        </p:nvSpPr>
        <p:spPr>
          <a:xfrm>
            <a:off x="888505" y="5950181"/>
            <a:ext cx="209451" cy="261739"/>
          </a:xfrm>
          <a:prstGeom prst="rect">
            <a:avLst/>
          </a:prstGeom>
          <a:noFill/>
          <a:ln>
            <a:noFill/>
          </a:ln>
        </p:spPr>
        <p:txBody>
          <a:bodyPr anchorCtr="0" anchor="t" bIns="0" lIns="0" spcFirstLastPara="1" rIns="0" wrap="square" tIns="0">
            <a:noAutofit/>
          </a:bodyPr>
          <a:lstStyle/>
          <a:p>
            <a:pPr indent="0" lvl="0" marL="0" marR="0" rtl="0" algn="l">
              <a:lnSpc>
                <a:spcPct val="50781"/>
              </a:lnSpc>
              <a:spcBef>
                <a:spcPts val="0"/>
              </a:spcBef>
              <a:spcAft>
                <a:spcPts val="0"/>
              </a:spcAft>
              <a:buNone/>
            </a:pPr>
            <a:r>
              <a:rPr b="0" i="0" lang="en-US" sz="3200" u="none" cap="none" strike="noStrike">
                <a:solidFill>
                  <a:srgbClr val="2B3541"/>
                </a:solidFill>
                <a:latin typeface="Calibri"/>
                <a:ea typeface="Calibri"/>
                <a:cs typeface="Calibri"/>
                <a:sym typeface="Calibri"/>
              </a:rPr>
              <a:t>4</a:t>
            </a:r>
            <a:endParaRPr b="0" i="0" sz="3200" u="none" cap="none" strike="noStrike">
              <a:solidFill>
                <a:srgbClr val="000000"/>
              </a:solidFill>
              <a:latin typeface="Calibri"/>
              <a:ea typeface="Calibri"/>
              <a:cs typeface="Calibri"/>
              <a:sym typeface="Calibri"/>
            </a:endParaRPr>
          </a:p>
        </p:txBody>
      </p:sp>
      <p:sp>
        <p:nvSpPr>
          <p:cNvPr id="291" name="Google Shape;291;p16"/>
          <p:cNvSpPr/>
          <p:nvPr/>
        </p:nvSpPr>
        <p:spPr>
          <a:xfrm>
            <a:off x="1373386" y="5759283"/>
            <a:ext cx="1797844" cy="205383"/>
          </a:xfrm>
          <a:prstGeom prst="rect">
            <a:avLst/>
          </a:prstGeom>
          <a:noFill/>
          <a:ln>
            <a:noFill/>
          </a:ln>
        </p:spPr>
        <p:txBody>
          <a:bodyPr anchorCtr="0" anchor="t" bIns="0" lIns="0" spcFirstLastPara="1" rIns="0" wrap="square" tIns="0">
            <a:noAutofit/>
          </a:bodyPr>
          <a:lstStyle/>
          <a:p>
            <a:pPr indent="0" lvl="0" marL="0" marR="0" rtl="0" algn="l">
              <a:lnSpc>
                <a:spcPct val="65958"/>
              </a:lnSpc>
              <a:spcBef>
                <a:spcPts val="0"/>
              </a:spcBef>
              <a:spcAft>
                <a:spcPts val="0"/>
              </a:spcAft>
              <a:buNone/>
            </a:pPr>
            <a:r>
              <a:rPr b="0" i="0" lang="en-US" sz="2400" u="none" cap="none" strike="noStrike">
                <a:solidFill>
                  <a:srgbClr val="2B3541"/>
                </a:solidFill>
                <a:latin typeface="Calibri"/>
                <a:ea typeface="Calibri"/>
                <a:cs typeface="Calibri"/>
                <a:sym typeface="Calibri"/>
              </a:rPr>
              <a:t>Threats → Backup Plan</a:t>
            </a:r>
            <a:endParaRPr b="0" i="0" sz="2400" u="none" cap="none" strike="noStrike">
              <a:solidFill>
                <a:srgbClr val="000000"/>
              </a:solidFill>
              <a:latin typeface="Calibri"/>
              <a:ea typeface="Calibri"/>
              <a:cs typeface="Calibri"/>
              <a:sym typeface="Calibri"/>
            </a:endParaRPr>
          </a:p>
        </p:txBody>
      </p:sp>
      <p:sp>
        <p:nvSpPr>
          <p:cNvPr id="292" name="Google Shape;292;p16"/>
          <p:cNvSpPr/>
          <p:nvPr/>
        </p:nvSpPr>
        <p:spPr>
          <a:xfrm>
            <a:off x="1373386" y="6023305"/>
            <a:ext cx="5389860" cy="379611"/>
          </a:xfrm>
          <a:prstGeom prst="rect">
            <a:avLst/>
          </a:prstGeom>
          <a:noFill/>
          <a:ln>
            <a:noFill/>
          </a:ln>
        </p:spPr>
        <p:txBody>
          <a:bodyPr anchorCtr="0" anchor="t" bIns="0" lIns="0" spcFirstLastPara="1" rIns="0" wrap="square" tIns="0">
            <a:noAutofit/>
          </a:bodyPr>
          <a:lstStyle/>
          <a:p>
            <a:pPr indent="0" lvl="0" marL="0" marR="0" rtl="0" algn="l">
              <a:lnSpc>
                <a:spcPct val="81000"/>
              </a:lnSpc>
              <a:spcBef>
                <a:spcPts val="0"/>
              </a:spcBef>
              <a:spcAft>
                <a:spcPts val="0"/>
              </a:spcAft>
              <a:buNone/>
            </a:pPr>
            <a:r>
              <a:rPr b="0" i="0" lang="en-US" sz="1800" u="none" cap="none" strike="noStrike">
                <a:solidFill>
                  <a:srgbClr val="2B3541"/>
                </a:solidFill>
                <a:latin typeface="Calibri"/>
                <a:ea typeface="Calibri"/>
                <a:cs typeface="Calibri"/>
                <a:sym typeface="Calibri"/>
              </a:rPr>
              <a:t>Plan alternatives for barriers like recognition delays — apply for entry-level roles or build your network while waiting.</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97" name="Shape 297"/>
        <p:cNvGrpSpPr/>
        <p:nvPr/>
      </p:nvGrpSpPr>
      <p:grpSpPr>
        <a:xfrm>
          <a:off x="0" y="0"/>
          <a:ext cx="0" cy="0"/>
          <a:chOff x="0" y="0"/>
          <a:chExt cx="0" cy="0"/>
        </a:xfrm>
      </p:grpSpPr>
      <p:sp>
        <p:nvSpPr>
          <p:cNvPr id="298" name="Google Shape;298;p17"/>
          <p:cNvSpPr/>
          <p:nvPr/>
        </p:nvSpPr>
        <p:spPr>
          <a:xfrm>
            <a:off x="676374" y="645617"/>
            <a:ext cx="4092278" cy="511572"/>
          </a:xfrm>
          <a:prstGeom prst="rect">
            <a:avLst/>
          </a:prstGeom>
          <a:noFill/>
          <a:ln>
            <a:noFill/>
          </a:ln>
        </p:spPr>
        <p:txBody>
          <a:bodyPr anchorCtr="0" anchor="t" bIns="0" lIns="0" spcFirstLastPara="1" rIns="0" wrap="square" tIns="0">
            <a:noAutofit/>
          </a:bodyPr>
          <a:lstStyle/>
          <a:p>
            <a:pPr indent="0" lvl="0" marL="0" marR="0" rtl="0" algn="l">
              <a:lnSpc>
                <a:spcPct val="111111"/>
              </a:lnSpc>
              <a:spcBef>
                <a:spcPts val="0"/>
              </a:spcBef>
              <a:spcAft>
                <a:spcPts val="0"/>
              </a:spcAft>
              <a:buNone/>
            </a:pPr>
            <a:r>
              <a:rPr b="1" i="0" lang="en-US" sz="3600" u="none" cap="none" strike="noStrike">
                <a:solidFill>
                  <a:srgbClr val="E36C34"/>
                </a:solidFill>
                <a:latin typeface="Calibri"/>
                <a:ea typeface="Calibri"/>
                <a:cs typeface="Calibri"/>
                <a:sym typeface="Calibri"/>
              </a:rPr>
              <a:t>Your</a:t>
            </a:r>
            <a:r>
              <a:rPr b="0" i="0" lang="en-US" sz="3208" u="none" cap="none" strike="noStrike">
                <a:solidFill>
                  <a:srgbClr val="051D3A"/>
                </a:solidFill>
                <a:latin typeface="Funnel Display"/>
                <a:ea typeface="Funnel Display"/>
                <a:cs typeface="Funnel Display"/>
                <a:sym typeface="Funnel Display"/>
              </a:rPr>
              <a:t> </a:t>
            </a:r>
            <a:r>
              <a:rPr b="1" i="0" lang="en-US" sz="3600" u="none" cap="none" strike="noStrike">
                <a:solidFill>
                  <a:srgbClr val="E36C34"/>
                </a:solidFill>
                <a:latin typeface="Calibri"/>
                <a:ea typeface="Calibri"/>
                <a:cs typeface="Calibri"/>
                <a:sym typeface="Calibri"/>
              </a:rPr>
              <a:t>Next 3 Actions</a:t>
            </a:r>
            <a:endParaRPr/>
          </a:p>
        </p:txBody>
      </p:sp>
      <p:pic>
        <p:nvPicPr>
          <p:cNvPr descr="preencoded.png" id="299" name="Google Shape;299;p17"/>
          <p:cNvPicPr preferRelativeResize="0"/>
          <p:nvPr/>
        </p:nvPicPr>
        <p:blipFill rotWithShape="1">
          <a:blip r:embed="rId3">
            <a:alphaModFix/>
          </a:blip>
          <a:srcRect b="0" l="0" r="0" t="0"/>
          <a:stretch/>
        </p:blipFill>
        <p:spPr>
          <a:xfrm>
            <a:off x="676375" y="1936353"/>
            <a:ext cx="6207224" cy="3724275"/>
          </a:xfrm>
          <a:prstGeom prst="rect">
            <a:avLst/>
          </a:prstGeom>
          <a:noFill/>
          <a:ln>
            <a:noFill/>
          </a:ln>
        </p:spPr>
      </p:pic>
      <p:sp>
        <p:nvSpPr>
          <p:cNvPr id="300" name="Google Shape;300;p17"/>
          <p:cNvSpPr/>
          <p:nvPr/>
        </p:nvSpPr>
        <p:spPr>
          <a:xfrm>
            <a:off x="7571358" y="2473128"/>
            <a:ext cx="2046089" cy="255687"/>
          </a:xfrm>
          <a:prstGeom prst="rect">
            <a:avLst/>
          </a:prstGeom>
          <a:noFill/>
          <a:ln>
            <a:noFill/>
          </a:ln>
        </p:spPr>
        <p:txBody>
          <a:bodyPr anchorCtr="0" anchor="t" bIns="0" lIns="0" spcFirstLastPara="1" rIns="0" wrap="square" tIns="0">
            <a:noAutofit/>
          </a:bodyPr>
          <a:lstStyle/>
          <a:p>
            <a:pPr indent="0" lvl="0" marL="0" marR="0" rtl="0" algn="l">
              <a:lnSpc>
                <a:spcPct val="62500"/>
              </a:lnSpc>
              <a:spcBef>
                <a:spcPts val="0"/>
              </a:spcBef>
              <a:spcAft>
                <a:spcPts val="0"/>
              </a:spcAft>
              <a:buNone/>
            </a:pPr>
            <a:r>
              <a:rPr b="1" i="0" lang="en-US" sz="3200" u="none" cap="none" strike="noStrike">
                <a:solidFill>
                  <a:srgbClr val="051D3A"/>
                </a:solidFill>
                <a:latin typeface="Calibri"/>
                <a:ea typeface="Calibri"/>
                <a:cs typeface="Calibri"/>
                <a:sym typeface="Calibri"/>
              </a:rPr>
              <a:t>Example Actions</a:t>
            </a:r>
            <a:endParaRPr b="1" i="0" sz="3200" u="none" cap="none" strike="noStrike">
              <a:solidFill>
                <a:srgbClr val="000000"/>
              </a:solidFill>
              <a:latin typeface="Calibri"/>
              <a:ea typeface="Calibri"/>
              <a:cs typeface="Calibri"/>
              <a:sym typeface="Calibri"/>
            </a:endParaRPr>
          </a:p>
        </p:txBody>
      </p:sp>
      <p:sp>
        <p:nvSpPr>
          <p:cNvPr descr="preencoded.png" id="301" name="Google Shape;301;p17"/>
          <p:cNvSpPr/>
          <p:nvPr/>
        </p:nvSpPr>
        <p:spPr>
          <a:xfrm>
            <a:off x="7636545" y="2908004"/>
            <a:ext cx="260846" cy="260846"/>
          </a:xfrm>
          <a:prstGeom prst="rect">
            <a:avLst/>
          </a:prstGeom>
          <a:noFill/>
          <a:ln>
            <a:noFill/>
          </a:ln>
        </p:spPr>
      </p:sp>
      <p:sp>
        <p:nvSpPr>
          <p:cNvPr id="302" name="Google Shape;302;p17"/>
          <p:cNvSpPr/>
          <p:nvPr/>
        </p:nvSpPr>
        <p:spPr>
          <a:xfrm>
            <a:off x="8136508" y="2899372"/>
            <a:ext cx="2952750" cy="520898"/>
          </a:xfrm>
          <a:prstGeom prst="rect">
            <a:avLst/>
          </a:prstGeom>
          <a:noFill/>
          <a:ln>
            <a:noFill/>
          </a:ln>
        </p:spPr>
        <p:txBody>
          <a:bodyPr anchorCtr="0" anchor="t" bIns="0" lIns="0" spcFirstLastPara="1" rIns="0" wrap="square" tIns="0">
            <a:noAutofit/>
          </a:bodyPr>
          <a:lstStyle/>
          <a:p>
            <a:pPr indent="0" lvl="0" marL="0" marR="0" rtl="0" algn="l">
              <a:lnSpc>
                <a:spcPct val="113444"/>
              </a:lnSpc>
              <a:spcBef>
                <a:spcPts val="0"/>
              </a:spcBef>
              <a:spcAft>
                <a:spcPts val="0"/>
              </a:spcAft>
              <a:buNone/>
            </a:pPr>
            <a:r>
              <a:rPr b="0" i="0" lang="en-US" sz="1800" u="none" cap="none" strike="noStrike">
                <a:solidFill>
                  <a:srgbClr val="2B3541"/>
                </a:solidFill>
                <a:latin typeface="Calibri"/>
                <a:ea typeface="Calibri"/>
                <a:cs typeface="Calibri"/>
                <a:sym typeface="Calibri"/>
              </a:rPr>
              <a:t>Contact the diploma recognition office and check required documents.</a:t>
            </a:r>
            <a:endParaRPr b="0" i="0" sz="1800" u="none" cap="none" strike="noStrike">
              <a:solidFill>
                <a:srgbClr val="000000"/>
              </a:solidFill>
              <a:latin typeface="Calibri"/>
              <a:ea typeface="Calibri"/>
              <a:cs typeface="Calibri"/>
              <a:sym typeface="Calibri"/>
            </a:endParaRPr>
          </a:p>
        </p:txBody>
      </p:sp>
      <p:sp>
        <p:nvSpPr>
          <p:cNvPr descr="preencoded.png" id="303" name="Google Shape;303;p17"/>
          <p:cNvSpPr/>
          <p:nvPr/>
        </p:nvSpPr>
        <p:spPr>
          <a:xfrm>
            <a:off x="7636545" y="3741640"/>
            <a:ext cx="260846" cy="260846"/>
          </a:xfrm>
          <a:prstGeom prst="rect">
            <a:avLst/>
          </a:prstGeom>
          <a:noFill/>
          <a:ln>
            <a:noFill/>
          </a:ln>
        </p:spPr>
      </p:sp>
      <p:sp>
        <p:nvSpPr>
          <p:cNvPr id="304" name="Google Shape;304;p17"/>
          <p:cNvSpPr/>
          <p:nvPr/>
        </p:nvSpPr>
        <p:spPr>
          <a:xfrm>
            <a:off x="8136508" y="3733008"/>
            <a:ext cx="2952750" cy="781348"/>
          </a:xfrm>
          <a:prstGeom prst="rect">
            <a:avLst/>
          </a:prstGeom>
          <a:noFill/>
          <a:ln>
            <a:noFill/>
          </a:ln>
        </p:spPr>
        <p:txBody>
          <a:bodyPr anchorCtr="0" anchor="t" bIns="0" lIns="0" spcFirstLastPara="1" rIns="0" wrap="square" tIns="0">
            <a:noAutofit/>
          </a:bodyPr>
          <a:lstStyle/>
          <a:p>
            <a:pPr indent="0" lvl="0" marL="0" marR="0" rtl="0" algn="l">
              <a:lnSpc>
                <a:spcPct val="113444"/>
              </a:lnSpc>
              <a:spcBef>
                <a:spcPts val="0"/>
              </a:spcBef>
              <a:spcAft>
                <a:spcPts val="0"/>
              </a:spcAft>
              <a:buNone/>
            </a:pPr>
            <a:r>
              <a:rPr b="0" i="0" lang="en-US" sz="1800" u="none" cap="none" strike="noStrike">
                <a:solidFill>
                  <a:srgbClr val="2B3541"/>
                </a:solidFill>
                <a:latin typeface="Calibri"/>
                <a:ea typeface="Calibri"/>
                <a:cs typeface="Calibri"/>
                <a:sym typeface="Calibri"/>
              </a:rPr>
              <a:t>Register for a sector-specific language or professional communication course.</a:t>
            </a:r>
            <a:endParaRPr b="0" i="0" sz="1800" u="none" cap="none" strike="noStrike">
              <a:solidFill>
                <a:srgbClr val="000000"/>
              </a:solidFill>
              <a:latin typeface="Calibri"/>
              <a:ea typeface="Calibri"/>
              <a:cs typeface="Calibri"/>
              <a:sym typeface="Calibri"/>
            </a:endParaRPr>
          </a:p>
        </p:txBody>
      </p:sp>
      <p:sp>
        <p:nvSpPr>
          <p:cNvPr descr="preencoded.png" id="305" name="Google Shape;305;p17"/>
          <p:cNvSpPr/>
          <p:nvPr/>
        </p:nvSpPr>
        <p:spPr>
          <a:xfrm>
            <a:off x="7636545" y="4826200"/>
            <a:ext cx="260846" cy="260846"/>
          </a:xfrm>
          <a:prstGeom prst="rect">
            <a:avLst/>
          </a:prstGeom>
          <a:noFill/>
          <a:ln>
            <a:noFill/>
          </a:ln>
        </p:spPr>
      </p:sp>
      <p:sp>
        <p:nvSpPr>
          <p:cNvPr id="306" name="Google Shape;306;p17"/>
          <p:cNvSpPr/>
          <p:nvPr/>
        </p:nvSpPr>
        <p:spPr>
          <a:xfrm>
            <a:off x="8136508" y="4817568"/>
            <a:ext cx="2952750" cy="520898"/>
          </a:xfrm>
          <a:prstGeom prst="rect">
            <a:avLst/>
          </a:prstGeom>
          <a:noFill/>
          <a:ln>
            <a:noFill/>
          </a:ln>
        </p:spPr>
        <p:txBody>
          <a:bodyPr anchorCtr="0" anchor="t" bIns="0" lIns="0" spcFirstLastPara="1" rIns="0" wrap="square" tIns="0">
            <a:noAutofit/>
          </a:bodyPr>
          <a:lstStyle/>
          <a:p>
            <a:pPr indent="0" lvl="0" marL="0" marR="0" rtl="0" algn="l">
              <a:lnSpc>
                <a:spcPct val="113444"/>
              </a:lnSpc>
              <a:spcBef>
                <a:spcPts val="0"/>
              </a:spcBef>
              <a:spcAft>
                <a:spcPts val="0"/>
              </a:spcAft>
              <a:buNone/>
            </a:pPr>
            <a:r>
              <a:rPr b="0" i="0" lang="en-US" sz="1800" u="none" cap="none" strike="noStrike">
                <a:solidFill>
                  <a:srgbClr val="2B3541"/>
                </a:solidFill>
                <a:latin typeface="Calibri"/>
                <a:ea typeface="Calibri"/>
                <a:cs typeface="Calibri"/>
                <a:sym typeface="Calibri"/>
              </a:rPr>
              <a:t>Attend one networking event for women in engineering or IT.</a:t>
            </a:r>
            <a:endParaRPr b="0" i="0" sz="1800" u="none" cap="none" strike="noStrike">
              <a:solidFill>
                <a:srgbClr val="000000"/>
              </a:solidFill>
              <a:latin typeface="Calibri"/>
              <a:ea typeface="Calibri"/>
              <a:cs typeface="Calibri"/>
              <a:sym typeface="Calibri"/>
            </a:endParaRPr>
          </a:p>
        </p:txBody>
      </p:sp>
      <p:sp>
        <p:nvSpPr>
          <p:cNvPr id="307" name="Google Shape;307;p17"/>
          <p:cNvSpPr/>
          <p:nvPr/>
        </p:nvSpPr>
        <p:spPr>
          <a:xfrm>
            <a:off x="5264357" y="481781"/>
            <a:ext cx="6337708" cy="1141834"/>
          </a:xfrm>
          <a:prstGeom prst="roundRect">
            <a:avLst>
              <a:gd fmla="val 5003" name="adj"/>
            </a:avLst>
          </a:prstGeom>
          <a:solidFill>
            <a:srgbClr val="C9636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p:txBody>
      </p:sp>
      <p:pic>
        <p:nvPicPr>
          <p:cNvPr descr="preencoded.png" id="308" name="Google Shape;308;p17"/>
          <p:cNvPicPr preferRelativeResize="0"/>
          <p:nvPr/>
        </p:nvPicPr>
        <p:blipFill rotWithShape="1">
          <a:blip r:embed="rId4">
            <a:alphaModFix/>
          </a:blip>
          <a:srcRect b="0" l="0" r="0" t="0"/>
          <a:stretch/>
        </p:blipFill>
        <p:spPr>
          <a:xfrm>
            <a:off x="5434043" y="727571"/>
            <a:ext cx="217388" cy="173832"/>
          </a:xfrm>
          <a:prstGeom prst="rect">
            <a:avLst/>
          </a:prstGeom>
          <a:solidFill>
            <a:schemeClr val="dk2"/>
          </a:solidFill>
          <a:ln cap="flat" cmpd="sng" w="9525">
            <a:solidFill>
              <a:schemeClr val="lt1"/>
            </a:solidFill>
            <a:prstDash val="solid"/>
            <a:round/>
            <a:headEnd len="sm" w="sm" type="none"/>
            <a:tailEnd len="sm" w="sm" type="none"/>
          </a:ln>
        </p:spPr>
      </p:pic>
      <p:sp>
        <p:nvSpPr>
          <p:cNvPr id="309" name="Google Shape;309;p17"/>
          <p:cNvSpPr/>
          <p:nvPr/>
        </p:nvSpPr>
        <p:spPr>
          <a:xfrm>
            <a:off x="6038505" y="738187"/>
            <a:ext cx="5330205" cy="1041797"/>
          </a:xfrm>
          <a:prstGeom prst="rect">
            <a:avLst/>
          </a:prstGeom>
          <a:noFill/>
          <a:ln>
            <a:noFill/>
          </a:ln>
        </p:spPr>
        <p:txBody>
          <a:bodyPr anchorCtr="0" anchor="t" bIns="0" lIns="0" spcFirstLastPara="1" rIns="0" wrap="square" tIns="0">
            <a:noAutofit/>
          </a:bodyPr>
          <a:lstStyle/>
          <a:p>
            <a:pPr indent="0" lvl="0" marL="0" marR="0" rtl="0" algn="l">
              <a:lnSpc>
                <a:spcPct val="113444"/>
              </a:lnSpc>
              <a:spcBef>
                <a:spcPts val="0"/>
              </a:spcBef>
              <a:spcAft>
                <a:spcPts val="0"/>
              </a:spcAft>
              <a:buNone/>
            </a:pPr>
            <a:r>
              <a:rPr b="1" i="0" lang="en-US" sz="1800" u="none" cap="none" strike="noStrike">
                <a:solidFill>
                  <a:schemeClr val="lt1"/>
                </a:solidFill>
                <a:latin typeface="Calibri"/>
                <a:ea typeface="Calibri"/>
                <a:cs typeface="Calibri"/>
                <a:sym typeface="Calibri"/>
              </a:rPr>
              <a:t>Your Career Map:</a:t>
            </a:r>
            <a:r>
              <a:rPr b="0" i="0" lang="en-US" sz="1800" u="none" cap="none" strike="noStrike">
                <a:solidFill>
                  <a:schemeClr val="lt1"/>
                </a:solidFill>
                <a:latin typeface="Calibri"/>
                <a:ea typeface="Calibri"/>
                <a:cs typeface="Calibri"/>
                <a:sym typeface="Calibri"/>
              </a:rPr>
              <a:t> Target role → Skills to strengthen → Opportunities to use → Barriers to manage → Next 3 actions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pic>
        <p:nvPicPr>
          <p:cNvPr id="315" name="Google Shape;315;g3d5bb06f9c0_1_19"/>
          <p:cNvPicPr preferRelativeResize="0"/>
          <p:nvPr>
            <p:ph idx="2" type="pic"/>
          </p:nvPr>
        </p:nvPicPr>
        <p:blipFill rotWithShape="1">
          <a:blip r:embed="rId3">
            <a:alphaModFix/>
          </a:blip>
          <a:srcRect b="16966" l="0" r="0" t="16966"/>
          <a:stretch/>
        </p:blipFill>
        <p:spPr>
          <a:xfrm flipH="1">
            <a:off x="238773" y="2626822"/>
            <a:ext cx="7708194" cy="3396830"/>
          </a:xfrm>
          <a:prstGeom prst="rect">
            <a:avLst/>
          </a:prstGeom>
          <a:solidFill>
            <a:srgbClr val="BFBFBF"/>
          </a:solidFill>
          <a:ln>
            <a:noFill/>
          </a:ln>
        </p:spPr>
      </p:pic>
      <p:sp>
        <p:nvSpPr>
          <p:cNvPr id="316" name="Google Shape;316;g3d5bb06f9c0_1_19"/>
          <p:cNvSpPr txBox="1"/>
          <p:nvPr>
            <p:ph idx="1" type="body"/>
          </p:nvPr>
        </p:nvSpPr>
        <p:spPr>
          <a:xfrm>
            <a:off x="7764874" y="730800"/>
            <a:ext cx="2067000" cy="582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14000"/>
              <a:buNone/>
            </a:pPr>
            <a:r>
              <a:rPr lang="en-US"/>
              <a:t>03</a:t>
            </a:r>
            <a:endParaRPr/>
          </a:p>
        </p:txBody>
      </p:sp>
      <p:sp>
        <p:nvSpPr>
          <p:cNvPr id="317" name="Google Shape;317;g3d5bb06f9c0_1_19"/>
          <p:cNvSpPr/>
          <p:nvPr/>
        </p:nvSpPr>
        <p:spPr>
          <a:xfrm>
            <a:off x="5722301" y="3429000"/>
            <a:ext cx="4843500" cy="780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29"/>
              <a:buFont typeface="Arial"/>
              <a:buNone/>
            </a:pPr>
            <a:r>
              <a:t/>
            </a:r>
            <a:endParaRPr b="0" i="0" sz="529" u="none" cap="none" strike="noStrike">
              <a:solidFill>
                <a:schemeClr val="lt1"/>
              </a:solidFill>
              <a:latin typeface="Montserrat"/>
              <a:ea typeface="Montserrat"/>
              <a:cs typeface="Montserrat"/>
              <a:sym typeface="Montserrat"/>
            </a:endParaRPr>
          </a:p>
        </p:txBody>
      </p:sp>
      <p:sp>
        <p:nvSpPr>
          <p:cNvPr id="318" name="Google Shape;318;g3d5bb06f9c0_1_19"/>
          <p:cNvSpPr txBox="1"/>
          <p:nvPr/>
        </p:nvSpPr>
        <p:spPr>
          <a:xfrm>
            <a:off x="5897951" y="3496050"/>
            <a:ext cx="44922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E36C34"/>
                </a:solidFill>
                <a:latin typeface="Calibri"/>
                <a:ea typeface="Calibri"/>
                <a:cs typeface="Calibri"/>
                <a:sym typeface="Calibri"/>
              </a:rPr>
              <a:t>Skill Translation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g3d5bb06f9c0_0_427"/>
          <p:cNvSpPr txBox="1"/>
          <p:nvPr>
            <p:ph idx="1" type="body"/>
          </p:nvPr>
        </p:nvSpPr>
        <p:spPr>
          <a:xfrm>
            <a:off x="904856" y="826894"/>
            <a:ext cx="10053000" cy="8037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rgbClr val="000000"/>
              </a:buClr>
              <a:buSzPts val="3600"/>
              <a:buNone/>
            </a:pPr>
            <a:r>
              <a:rPr lang="en-US"/>
              <a:t>Skill Translation: identification of competences</a:t>
            </a:r>
            <a:endParaRPr/>
          </a:p>
          <a:p>
            <a:pPr indent="0" lvl="0" marL="0" rtl="0" algn="l">
              <a:lnSpc>
                <a:spcPct val="90000"/>
              </a:lnSpc>
              <a:spcBef>
                <a:spcPts val="0"/>
              </a:spcBef>
              <a:spcAft>
                <a:spcPts val="0"/>
              </a:spcAft>
              <a:buClr>
                <a:srgbClr val="E36C34"/>
              </a:buClr>
              <a:buSzPts val="3600"/>
              <a:buNone/>
            </a:pPr>
            <a:r>
              <a:t/>
            </a:r>
            <a:endParaRPr/>
          </a:p>
        </p:txBody>
      </p:sp>
      <p:sp>
        <p:nvSpPr>
          <p:cNvPr id="324" name="Google Shape;324;g3d5bb06f9c0_0_427"/>
          <p:cNvSpPr txBox="1"/>
          <p:nvPr>
            <p:ph idx="2" type="body"/>
          </p:nvPr>
        </p:nvSpPr>
        <p:spPr>
          <a:xfrm>
            <a:off x="904850" y="1782123"/>
            <a:ext cx="10053000" cy="2842200"/>
          </a:xfrm>
          <a:prstGeom prst="rect">
            <a:avLst/>
          </a:prstGeom>
          <a:noFill/>
          <a:ln>
            <a:noFill/>
          </a:ln>
        </p:spPr>
        <p:txBody>
          <a:bodyPr anchorCtr="0" anchor="t" bIns="45700" lIns="91425" spcFirstLastPara="1" rIns="91425" wrap="square" tIns="45700">
            <a:noAutofit/>
          </a:bodyPr>
          <a:lstStyle/>
          <a:p>
            <a:pPr indent="0" lvl="0" marL="0" rtl="0" algn="just">
              <a:lnSpc>
                <a:spcPct val="103333"/>
              </a:lnSpc>
              <a:spcBef>
                <a:spcPts val="0"/>
              </a:spcBef>
              <a:spcAft>
                <a:spcPts val="0"/>
              </a:spcAft>
              <a:buSzPts val="2400"/>
              <a:buNone/>
            </a:pPr>
            <a:r>
              <a:rPr lang="en-US"/>
              <a:t>For high-skilled migrants, competences are often not fully captured by diplomas alone. A useful starting point for skills recognition and career development in the European Union is the use of shared European competence frameworks such as </a:t>
            </a:r>
            <a:r>
              <a:rPr b="1" lang="en-US" u="sng">
                <a:solidFill>
                  <a:schemeClr val="hlink"/>
                </a:solidFill>
                <a:hlinkClick r:id="rId3"/>
              </a:rPr>
              <a:t>DigComp</a:t>
            </a:r>
            <a:r>
              <a:rPr lang="en-US"/>
              <a:t>, </a:t>
            </a:r>
            <a:r>
              <a:rPr b="1" lang="en-US" u="sng">
                <a:solidFill>
                  <a:schemeClr val="hlink"/>
                </a:solidFill>
                <a:hlinkClick r:id="rId4"/>
              </a:rPr>
              <a:t>LifeComp</a:t>
            </a:r>
            <a:r>
              <a:rPr lang="en-US"/>
              <a:t>, </a:t>
            </a:r>
            <a:r>
              <a:rPr b="1" lang="en-US" u="sng">
                <a:solidFill>
                  <a:schemeClr val="hlink"/>
                </a:solidFill>
                <a:hlinkClick r:id="rId5"/>
              </a:rPr>
              <a:t>GreenComp</a:t>
            </a:r>
            <a:r>
              <a:rPr lang="en-US"/>
              <a:t>, and </a:t>
            </a:r>
            <a:r>
              <a:rPr b="1" lang="en-US" u="sng">
                <a:solidFill>
                  <a:schemeClr val="hlink"/>
                </a:solidFill>
                <a:hlinkClick r:id="rId6"/>
              </a:rPr>
              <a:t>EntreComp</a:t>
            </a:r>
            <a:r>
              <a:rPr lang="en-US"/>
              <a:t> to make competences more visible, comparable, and developable across countries and sectors. </a:t>
            </a:r>
            <a:endParaRPr/>
          </a:p>
          <a:p>
            <a:pPr indent="0" lvl="0" marL="0" rtl="0" algn="just">
              <a:lnSpc>
                <a:spcPct val="103333"/>
              </a:lnSpc>
              <a:spcBef>
                <a:spcPts val="0"/>
              </a:spcBef>
              <a:spcAft>
                <a:spcPts val="0"/>
              </a:spcAft>
              <a:buSzPts val="2400"/>
              <a:buNone/>
            </a:pPr>
            <a:r>
              <a:t/>
            </a:r>
            <a:endParaRPr sz="800"/>
          </a:p>
          <a:p>
            <a:pPr indent="0" lvl="0" marL="0" rtl="0" algn="just">
              <a:lnSpc>
                <a:spcPct val="115000"/>
              </a:lnSpc>
              <a:spcBef>
                <a:spcPts val="0"/>
              </a:spcBef>
              <a:spcAft>
                <a:spcPts val="0"/>
              </a:spcAft>
              <a:buSzPts val="2400"/>
              <a:buNone/>
            </a:pPr>
            <a:r>
              <a:t/>
            </a:r>
            <a:endParaRPr/>
          </a:p>
          <a:p>
            <a:pPr indent="0" lvl="0" marL="0" rtl="0" algn="just">
              <a:lnSpc>
                <a:spcPct val="103333"/>
              </a:lnSpc>
              <a:spcBef>
                <a:spcPts val="0"/>
              </a:spcBef>
              <a:spcAft>
                <a:spcPts val="0"/>
              </a:spcAft>
              <a:buSzPts val="24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pic>
        <p:nvPicPr>
          <p:cNvPr id="160" name="Google Shape;160;p5"/>
          <p:cNvPicPr preferRelativeResize="0"/>
          <p:nvPr>
            <p:ph idx="2" type="pic"/>
          </p:nvPr>
        </p:nvPicPr>
        <p:blipFill rotWithShape="1">
          <a:blip r:embed="rId3">
            <a:alphaModFix/>
          </a:blip>
          <a:srcRect b="645" l="0" r="0" t="645"/>
          <a:stretch/>
        </p:blipFill>
        <p:spPr>
          <a:xfrm>
            <a:off x="388401" y="385460"/>
            <a:ext cx="4107750" cy="6087079"/>
          </a:xfrm>
          <a:prstGeom prst="rect">
            <a:avLst/>
          </a:prstGeom>
          <a:solidFill>
            <a:srgbClr val="BFBFBF"/>
          </a:solidFill>
          <a:ln>
            <a:noFill/>
          </a:ln>
        </p:spPr>
      </p:pic>
      <p:sp>
        <p:nvSpPr>
          <p:cNvPr id="161" name="Google Shape;161;p5"/>
          <p:cNvSpPr txBox="1"/>
          <p:nvPr>
            <p:ph idx="1" type="body"/>
          </p:nvPr>
        </p:nvSpPr>
        <p:spPr>
          <a:xfrm>
            <a:off x="4940626" y="3429001"/>
            <a:ext cx="6414559" cy="2123902"/>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chemeClr val="lt1"/>
              </a:buClr>
              <a:buSzPts val="2400"/>
              <a:buNone/>
            </a:pPr>
            <a:r>
              <a:rPr lang="en-US" sz="3300">
                <a:solidFill>
                  <a:srgbClr val="FFFFFF"/>
                </a:solidFill>
              </a:rPr>
              <a:t>My Skills, My Story </a:t>
            </a:r>
            <a:endParaRPr sz="3300">
              <a:solidFill>
                <a:srgbClr val="FFFFFF"/>
              </a:solidFill>
            </a:endParaRPr>
          </a:p>
          <a:p>
            <a:pPr indent="0" lvl="0" marL="0" rtl="0" algn="l">
              <a:lnSpc>
                <a:spcPct val="90000"/>
              </a:lnSpc>
              <a:spcBef>
                <a:spcPts val="0"/>
              </a:spcBef>
              <a:spcAft>
                <a:spcPts val="0"/>
              </a:spcAft>
              <a:buSzPts val="2400"/>
              <a:buNone/>
            </a:pPr>
            <a:r>
              <a:t/>
            </a:r>
            <a:endParaRPr sz="3600">
              <a:solidFill>
                <a:srgbClr val="FFFFFF"/>
              </a:solidFill>
            </a:endParaRPr>
          </a:p>
          <a:p>
            <a:pPr indent="-228600" lvl="0" marL="228600" rtl="0" algn="just">
              <a:lnSpc>
                <a:spcPct val="90000"/>
              </a:lnSpc>
              <a:spcBef>
                <a:spcPts val="0"/>
              </a:spcBef>
              <a:spcAft>
                <a:spcPts val="0"/>
              </a:spcAft>
              <a:buSzPts val="2400"/>
              <a:buNone/>
            </a:pPr>
            <a:r>
              <a:rPr i="1" lang="en-US" sz="2200">
                <a:solidFill>
                  <a:srgbClr val="FFFFFF"/>
                </a:solidFill>
              </a:rPr>
              <a:t>Mapping My Qualification and Career </a:t>
            </a:r>
            <a:endParaRPr i="1" sz="2200"/>
          </a:p>
        </p:txBody>
      </p:sp>
      <p:sp>
        <p:nvSpPr>
          <p:cNvPr id="162" name="Google Shape;162;p5"/>
          <p:cNvSpPr/>
          <p:nvPr/>
        </p:nvSpPr>
        <p:spPr>
          <a:xfrm>
            <a:off x="3926747" y="1252799"/>
            <a:ext cx="5192509" cy="69862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29"/>
              <a:buFont typeface="Arial"/>
              <a:buNone/>
            </a:pPr>
            <a:r>
              <a:t/>
            </a:r>
            <a:endParaRPr b="0" i="0" sz="529" u="none" cap="none" strike="noStrike">
              <a:solidFill>
                <a:schemeClr val="lt1"/>
              </a:solidFill>
              <a:latin typeface="Montserrat"/>
              <a:ea typeface="Montserrat"/>
              <a:cs typeface="Montserrat"/>
              <a:sym typeface="Montserrat"/>
            </a:endParaRPr>
          </a:p>
        </p:txBody>
      </p:sp>
      <p:sp>
        <p:nvSpPr>
          <p:cNvPr id="163" name="Google Shape;163;p5"/>
          <p:cNvSpPr txBox="1"/>
          <p:nvPr/>
        </p:nvSpPr>
        <p:spPr>
          <a:xfrm>
            <a:off x="4110770" y="1305097"/>
            <a:ext cx="50085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E36C34"/>
                </a:solidFill>
                <a:latin typeface="Calibri"/>
                <a:ea typeface="Calibri"/>
                <a:cs typeface="Calibri"/>
                <a:sym typeface="Calibri"/>
              </a:rPr>
              <a:t>Module 1</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19"/>
          <p:cNvSpPr txBox="1"/>
          <p:nvPr>
            <p:ph idx="1" type="body"/>
          </p:nvPr>
        </p:nvSpPr>
        <p:spPr>
          <a:xfrm>
            <a:off x="701137" y="2324438"/>
            <a:ext cx="4074064" cy="3730921"/>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SzPts val="2400"/>
              <a:buNone/>
            </a:pPr>
            <a:r>
              <a:rPr lang="en-US"/>
              <a:t>EURES mapping tables connect national occupations and skills to ESCO, supporting job matching across languages and countries. Learners can use them to compare their current role, skills and experience with labour market terminology in another European country, helping them identify target roles, skills gaps and next steps. </a:t>
            </a:r>
            <a:endParaRPr/>
          </a:p>
          <a:p>
            <a:pPr indent="-228600" lvl="0" marL="228600" rtl="0" algn="l">
              <a:lnSpc>
                <a:spcPct val="90000"/>
              </a:lnSpc>
              <a:spcBef>
                <a:spcPts val="600"/>
              </a:spcBef>
              <a:spcAft>
                <a:spcPts val="0"/>
              </a:spcAft>
              <a:buClr>
                <a:srgbClr val="633547"/>
              </a:buClr>
              <a:buSzPts val="2400"/>
              <a:buNone/>
            </a:pPr>
            <a:r>
              <a:t/>
            </a:r>
            <a:endParaRPr/>
          </a:p>
          <a:p>
            <a:pPr indent="-228600" lvl="0" marL="228600" rtl="0" algn="l">
              <a:lnSpc>
                <a:spcPct val="90000"/>
              </a:lnSpc>
              <a:spcBef>
                <a:spcPts val="600"/>
              </a:spcBef>
              <a:spcAft>
                <a:spcPts val="600"/>
              </a:spcAft>
              <a:buClr>
                <a:srgbClr val="633547"/>
              </a:buClr>
              <a:buSzPts val="2400"/>
              <a:buNone/>
            </a:pPr>
            <a:r>
              <a:t/>
            </a:r>
            <a:endParaRPr/>
          </a:p>
        </p:txBody>
      </p:sp>
      <p:sp>
        <p:nvSpPr>
          <p:cNvPr id="330" name="Google Shape;330;p19"/>
          <p:cNvSpPr txBox="1"/>
          <p:nvPr>
            <p:ph idx="2" type="body"/>
          </p:nvPr>
        </p:nvSpPr>
        <p:spPr>
          <a:xfrm>
            <a:off x="701136" y="650590"/>
            <a:ext cx="4990998" cy="99265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600"/>
              </a:spcAft>
              <a:buClr>
                <a:srgbClr val="000000"/>
              </a:buClr>
              <a:buSzPts val="3600"/>
              <a:buFont typeface="Arial"/>
              <a:buNone/>
            </a:pPr>
            <a:r>
              <a:rPr lang="en-US" sz="2800"/>
              <a:t>Using ESCO to Map Careers Across Europe</a:t>
            </a:r>
            <a:endParaRPr/>
          </a:p>
        </p:txBody>
      </p:sp>
      <p:pic>
        <p:nvPicPr>
          <p:cNvPr id="331" name="Google Shape;331;p19">
            <a:hlinkClick r:id="rId3"/>
          </p:cNvPr>
          <p:cNvPicPr preferRelativeResize="0"/>
          <p:nvPr/>
        </p:nvPicPr>
        <p:blipFill rotWithShape="1">
          <a:blip r:embed="rId4">
            <a:alphaModFix/>
          </a:blip>
          <a:srcRect b="0" l="0" r="0" t="0"/>
          <a:stretch/>
        </p:blipFill>
        <p:spPr>
          <a:xfrm>
            <a:off x="5161746" y="1571499"/>
            <a:ext cx="6708031" cy="2800602"/>
          </a:xfrm>
          <a:prstGeom prst="rect">
            <a:avLst/>
          </a:prstGeom>
          <a:noFill/>
          <a:ln>
            <a:noFill/>
          </a:ln>
          <a:effectLst>
            <a:outerShdw blurRad="292100" rotWithShape="0" algn="tl" dir="2700000" dist="139700">
              <a:srgbClr val="333333">
                <a:alpha val="65098"/>
              </a:srgbClr>
            </a:outerShdw>
          </a:effectLst>
        </p:spPr>
      </p:pic>
      <p:sp>
        <p:nvSpPr>
          <p:cNvPr descr="Cursor with solid fill" id="332" name="Google Shape;332;p19"/>
          <p:cNvSpPr/>
          <p:nvPr/>
        </p:nvSpPr>
        <p:spPr>
          <a:xfrm rot="-7440383">
            <a:off x="6403515" y="960120"/>
            <a:ext cx="914400" cy="914400"/>
          </a:xfrm>
          <a:prstGeom prst="rect">
            <a:avLst/>
          </a:prstGeom>
          <a:noFill/>
          <a:ln>
            <a:noFill/>
          </a:ln>
        </p:spPr>
      </p:sp>
      <p:grpSp>
        <p:nvGrpSpPr>
          <p:cNvPr id="333" name="Google Shape;333;p19"/>
          <p:cNvGrpSpPr/>
          <p:nvPr/>
        </p:nvGrpSpPr>
        <p:grpSpPr>
          <a:xfrm>
            <a:off x="7000568" y="363380"/>
            <a:ext cx="2241755" cy="574420"/>
            <a:chOff x="5919019" y="536625"/>
            <a:chExt cx="2241755" cy="574420"/>
          </a:xfrm>
        </p:grpSpPr>
        <p:sp>
          <p:nvSpPr>
            <p:cNvPr id="334" name="Google Shape;334;p19"/>
            <p:cNvSpPr/>
            <p:nvPr/>
          </p:nvSpPr>
          <p:spPr>
            <a:xfrm>
              <a:off x="5919019" y="536625"/>
              <a:ext cx="2241755" cy="574420"/>
            </a:xfrm>
            <a:prstGeom prst="roundRect">
              <a:avLst>
                <a:gd fmla="val 5003" name="adj"/>
              </a:avLst>
            </a:prstGeom>
            <a:solidFill>
              <a:srgbClr val="C9636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p:txBody>
        </p:sp>
        <p:sp>
          <p:nvSpPr>
            <p:cNvPr id="335" name="Google Shape;335;p19"/>
            <p:cNvSpPr/>
            <p:nvPr/>
          </p:nvSpPr>
          <p:spPr>
            <a:xfrm>
              <a:off x="6038505" y="738188"/>
              <a:ext cx="2122269" cy="284368"/>
            </a:xfrm>
            <a:prstGeom prst="rect">
              <a:avLst/>
            </a:prstGeom>
            <a:noFill/>
            <a:ln>
              <a:noFill/>
            </a:ln>
          </p:spPr>
          <p:txBody>
            <a:bodyPr anchorCtr="0" anchor="t" bIns="0" lIns="0" spcFirstLastPara="1" rIns="0" wrap="square" tIns="0">
              <a:noAutofit/>
            </a:bodyPr>
            <a:lstStyle/>
            <a:p>
              <a:pPr indent="0" lvl="0" marL="0" marR="0" rtl="0" algn="l">
                <a:lnSpc>
                  <a:spcPct val="113444"/>
                </a:lnSpc>
                <a:spcBef>
                  <a:spcPts val="0"/>
                </a:spcBef>
                <a:spcAft>
                  <a:spcPts val="0"/>
                </a:spcAft>
                <a:buNone/>
              </a:pPr>
              <a:r>
                <a:rPr b="1" i="0" lang="en-US" sz="1800" u="none" cap="none" strike="noStrike">
                  <a:solidFill>
                    <a:schemeClr val="lt1"/>
                  </a:solidFill>
                  <a:latin typeface="Calibri"/>
                  <a:ea typeface="Calibri"/>
                  <a:cs typeface="Calibri"/>
                  <a:sym typeface="Calibri"/>
                </a:rPr>
                <a:t>CLICK ON THE IMAGE</a:t>
              </a:r>
              <a:endParaRPr b="0" i="0" sz="1800" u="none" cap="none" strike="noStrike">
                <a:solidFill>
                  <a:schemeClr val="lt1"/>
                </a:solidFill>
                <a:latin typeface="Calibri"/>
                <a:ea typeface="Calibri"/>
                <a:cs typeface="Calibri"/>
                <a:sym typeface="Calibri"/>
              </a:endParaRPr>
            </a:p>
          </p:txBody>
        </p:sp>
      </p:grpSp>
      <p:sp>
        <p:nvSpPr>
          <p:cNvPr descr="Cursor with solid fill" id="336" name="Google Shape;336;p19"/>
          <p:cNvSpPr/>
          <p:nvPr/>
        </p:nvSpPr>
        <p:spPr>
          <a:xfrm rot="-7440383">
            <a:off x="6393682" y="969952"/>
            <a:ext cx="914400" cy="914400"/>
          </a:xfrm>
          <a:prstGeom prst="rect">
            <a:avLst/>
          </a:prstGeom>
          <a:noFill/>
          <a:ln>
            <a:noFill/>
          </a:ln>
        </p:spPr>
      </p:sp>
      <p:grpSp>
        <p:nvGrpSpPr>
          <p:cNvPr id="337" name="Google Shape;337;p19"/>
          <p:cNvGrpSpPr/>
          <p:nvPr/>
        </p:nvGrpSpPr>
        <p:grpSpPr>
          <a:xfrm>
            <a:off x="6990735" y="373212"/>
            <a:ext cx="2241755" cy="574420"/>
            <a:chOff x="5919019" y="536625"/>
            <a:chExt cx="2241755" cy="574420"/>
          </a:xfrm>
        </p:grpSpPr>
        <p:sp>
          <p:nvSpPr>
            <p:cNvPr id="338" name="Google Shape;338;p19"/>
            <p:cNvSpPr/>
            <p:nvPr/>
          </p:nvSpPr>
          <p:spPr>
            <a:xfrm>
              <a:off x="5919019" y="536625"/>
              <a:ext cx="2241755" cy="574420"/>
            </a:xfrm>
            <a:prstGeom prst="roundRect">
              <a:avLst>
                <a:gd fmla="val 5003" name="adj"/>
              </a:avLst>
            </a:prstGeom>
            <a:solidFill>
              <a:srgbClr val="C9636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p:txBody>
        </p:sp>
        <p:sp>
          <p:nvSpPr>
            <p:cNvPr id="339" name="Google Shape;339;p19"/>
            <p:cNvSpPr/>
            <p:nvPr/>
          </p:nvSpPr>
          <p:spPr>
            <a:xfrm>
              <a:off x="6038505" y="738188"/>
              <a:ext cx="2122269" cy="284368"/>
            </a:xfrm>
            <a:prstGeom prst="rect">
              <a:avLst/>
            </a:prstGeom>
            <a:noFill/>
            <a:ln>
              <a:noFill/>
            </a:ln>
          </p:spPr>
          <p:txBody>
            <a:bodyPr anchorCtr="0" anchor="t" bIns="0" lIns="0" spcFirstLastPara="1" rIns="0" wrap="square" tIns="0">
              <a:noAutofit/>
            </a:bodyPr>
            <a:lstStyle/>
            <a:p>
              <a:pPr indent="0" lvl="0" marL="0" marR="0" rtl="0" algn="l">
                <a:lnSpc>
                  <a:spcPct val="113444"/>
                </a:lnSpc>
                <a:spcBef>
                  <a:spcPts val="0"/>
                </a:spcBef>
                <a:spcAft>
                  <a:spcPts val="0"/>
                </a:spcAft>
                <a:buNone/>
              </a:pPr>
              <a:r>
                <a:rPr b="1" i="0" lang="en-US" sz="1800" u="none" cap="none" strike="noStrike">
                  <a:solidFill>
                    <a:schemeClr val="lt1"/>
                  </a:solidFill>
                  <a:latin typeface="Calibri"/>
                  <a:ea typeface="Calibri"/>
                  <a:cs typeface="Calibri"/>
                  <a:sym typeface="Calibri"/>
                </a:rPr>
                <a:t>CLICK ON THE IMAGE</a:t>
              </a:r>
              <a:endParaRPr b="0" i="0" sz="1800" u="none" cap="none" strike="noStrike">
                <a:solidFill>
                  <a:schemeClr val="lt1"/>
                </a:solidFill>
                <a:latin typeface="Calibri"/>
                <a:ea typeface="Calibri"/>
                <a:cs typeface="Calibri"/>
                <a:sym typeface="Calibri"/>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g3d668585e4d_0_0"/>
          <p:cNvSpPr txBox="1"/>
          <p:nvPr>
            <p:ph idx="1" type="body"/>
          </p:nvPr>
        </p:nvSpPr>
        <p:spPr>
          <a:xfrm>
            <a:off x="904856" y="826894"/>
            <a:ext cx="10053000" cy="803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36C34"/>
              </a:buClr>
              <a:buSzPts val="3600"/>
              <a:buNone/>
            </a:pPr>
            <a:r>
              <a:rPr lang="en-US"/>
              <a:t>Skill Translation: Identification of competences </a:t>
            </a:r>
            <a:endParaRPr/>
          </a:p>
        </p:txBody>
      </p:sp>
      <p:sp>
        <p:nvSpPr>
          <p:cNvPr id="345" name="Google Shape;345;g3d668585e4d_0_0"/>
          <p:cNvSpPr txBox="1"/>
          <p:nvPr/>
        </p:nvSpPr>
        <p:spPr>
          <a:xfrm>
            <a:off x="904850" y="1903100"/>
            <a:ext cx="10053000" cy="1569900"/>
          </a:xfrm>
          <a:prstGeom prst="rect">
            <a:avLst/>
          </a:prstGeom>
          <a:solidFill>
            <a:srgbClr val="E56D35"/>
          </a:solidFill>
          <a:ln cap="flat" cmpd="sng" w="9525">
            <a:solidFill>
              <a:srgbClr val="E56D35"/>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632423"/>
              </a:buClr>
              <a:buSzPts val="2400"/>
              <a:buFont typeface="Arial"/>
              <a:buNone/>
            </a:pPr>
            <a:r>
              <a:rPr b="1" i="0" lang="en-US" sz="2400" u="none" cap="none" strike="noStrike">
                <a:solidFill>
                  <a:srgbClr val="632423"/>
                </a:solidFill>
                <a:latin typeface="Calibri"/>
                <a:ea typeface="Calibri"/>
                <a:cs typeface="Calibri"/>
                <a:sym typeface="Calibri"/>
              </a:rPr>
              <a:t>DigComp (Digital Competence Framework)</a:t>
            </a:r>
            <a:endParaRPr b="0" i="0" sz="1400" u="none" cap="none" strike="noStrike">
              <a:solidFill>
                <a:srgbClr val="000000"/>
              </a:solidFill>
              <a:latin typeface="Arial"/>
              <a:ea typeface="Arial"/>
              <a:cs typeface="Arial"/>
              <a:sym typeface="Arial"/>
            </a:endParaRPr>
          </a:p>
          <a:p>
            <a:pPr indent="0" lvl="1" marL="457200" marR="0" rtl="0" algn="just">
              <a:lnSpc>
                <a:spcPct val="100000"/>
              </a:lnSpc>
              <a:spcBef>
                <a:spcPts val="0"/>
              </a:spcBef>
              <a:spcAft>
                <a:spcPts val="0"/>
              </a:spcAft>
              <a:buClr>
                <a:srgbClr val="632423"/>
              </a:buClr>
              <a:buSzPts val="2400"/>
              <a:buFont typeface="Arial"/>
              <a:buNone/>
            </a:pPr>
            <a:r>
              <a:rPr b="0" i="0" lang="en-US" sz="2400" u="none" cap="none" strike="noStrike">
                <a:solidFill>
                  <a:srgbClr val="632423"/>
                </a:solidFill>
                <a:latin typeface="Calibri"/>
                <a:ea typeface="Calibri"/>
                <a:cs typeface="Calibri"/>
                <a:sym typeface="Calibri"/>
              </a:rPr>
              <a:t>Focuses on digital literacy and skills needed in modern workplaces. It is widely used to assess digital readiness across roles, from basic office work to advanced tech positions. </a:t>
            </a:r>
            <a:endParaRPr b="0" i="0" sz="2400" u="none" cap="none" strike="noStrike">
              <a:solidFill>
                <a:srgbClr val="632423"/>
              </a:solidFill>
              <a:latin typeface="Calibri"/>
              <a:ea typeface="Calibri"/>
              <a:cs typeface="Calibri"/>
              <a:sym typeface="Calibri"/>
            </a:endParaRPr>
          </a:p>
        </p:txBody>
      </p:sp>
      <p:sp>
        <p:nvSpPr>
          <p:cNvPr id="346" name="Google Shape;346;g3d668585e4d_0_0"/>
          <p:cNvSpPr txBox="1"/>
          <p:nvPr/>
        </p:nvSpPr>
        <p:spPr>
          <a:xfrm>
            <a:off x="904850" y="4063399"/>
            <a:ext cx="10053000" cy="1569900"/>
          </a:xfrm>
          <a:prstGeom prst="rect">
            <a:avLst/>
          </a:prstGeom>
          <a:solidFill>
            <a:srgbClr val="E38D93"/>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632423"/>
              </a:buClr>
              <a:buSzPts val="2400"/>
              <a:buFont typeface="Arial"/>
              <a:buNone/>
            </a:pPr>
            <a:r>
              <a:rPr b="1" i="0" lang="en-US" sz="2400" u="none" cap="none" strike="noStrike">
                <a:solidFill>
                  <a:srgbClr val="632423"/>
                </a:solidFill>
                <a:latin typeface="Calibri"/>
                <a:ea typeface="Calibri"/>
                <a:cs typeface="Calibri"/>
                <a:sym typeface="Calibri"/>
              </a:rPr>
              <a:t>LifeComp (Personal, Social and Learning to Learn Competence Framework)</a:t>
            </a:r>
            <a:endParaRPr b="0" i="0" sz="1400" u="none" cap="none" strike="noStrike">
              <a:solidFill>
                <a:srgbClr val="000000"/>
              </a:solidFill>
              <a:latin typeface="Arial"/>
              <a:ea typeface="Arial"/>
              <a:cs typeface="Arial"/>
              <a:sym typeface="Arial"/>
            </a:endParaRPr>
          </a:p>
          <a:p>
            <a:pPr indent="0" lvl="1" marL="457200" marR="0" rtl="0" algn="just">
              <a:lnSpc>
                <a:spcPct val="100000"/>
              </a:lnSpc>
              <a:spcBef>
                <a:spcPts val="0"/>
              </a:spcBef>
              <a:spcAft>
                <a:spcPts val="0"/>
              </a:spcAft>
              <a:buClr>
                <a:srgbClr val="632423"/>
              </a:buClr>
              <a:buSzPts val="2400"/>
              <a:buFont typeface="Arial"/>
              <a:buNone/>
            </a:pPr>
            <a:r>
              <a:rPr b="0" i="0" lang="en-US" sz="2400" u="none" cap="none" strike="noStrike">
                <a:solidFill>
                  <a:srgbClr val="632423"/>
                </a:solidFill>
                <a:latin typeface="Calibri"/>
                <a:ea typeface="Calibri"/>
                <a:cs typeface="Calibri"/>
                <a:sym typeface="Calibri"/>
              </a:rPr>
              <a:t>Centers on personal development and adaptability. It is particularly relevant for integration, as it supports adaptation to new cultural and professional environments.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g3d668585e4d_2_1"/>
          <p:cNvSpPr txBox="1"/>
          <p:nvPr>
            <p:ph idx="1" type="body"/>
          </p:nvPr>
        </p:nvSpPr>
        <p:spPr>
          <a:xfrm>
            <a:off x="904856" y="826894"/>
            <a:ext cx="10053000" cy="803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36C34"/>
              </a:buClr>
              <a:buSzPts val="3600"/>
              <a:buNone/>
            </a:pPr>
            <a:r>
              <a:rPr lang="en-US"/>
              <a:t>Skill Translation: Identification of competences </a:t>
            </a:r>
            <a:endParaRPr/>
          </a:p>
        </p:txBody>
      </p:sp>
      <p:sp>
        <p:nvSpPr>
          <p:cNvPr id="352" name="Google Shape;352;g3d668585e4d_2_1"/>
          <p:cNvSpPr txBox="1"/>
          <p:nvPr/>
        </p:nvSpPr>
        <p:spPr>
          <a:xfrm>
            <a:off x="904850" y="4387111"/>
            <a:ext cx="10053000" cy="1569900"/>
          </a:xfrm>
          <a:prstGeom prst="rect">
            <a:avLst/>
          </a:prstGeom>
          <a:solidFill>
            <a:srgbClr val="889CBE"/>
          </a:solidFill>
          <a:ln>
            <a:noFill/>
          </a:ln>
        </p:spPr>
        <p:txBody>
          <a:bodyPr anchorCtr="0" anchor="t" bIns="45700" lIns="91425" spcFirstLastPara="1" rIns="91425" wrap="square" tIns="45700">
            <a:spAutoFit/>
          </a:bodyPr>
          <a:lstStyle/>
          <a:p>
            <a:pPr indent="0" lvl="1" marL="0" marR="0" rtl="0" algn="just">
              <a:lnSpc>
                <a:spcPct val="100000"/>
              </a:lnSpc>
              <a:spcBef>
                <a:spcPts val="0"/>
              </a:spcBef>
              <a:spcAft>
                <a:spcPts val="0"/>
              </a:spcAft>
              <a:buClr>
                <a:srgbClr val="632423"/>
              </a:buClr>
              <a:buSzPts val="2400"/>
              <a:buFont typeface="Arial"/>
              <a:buNone/>
            </a:pPr>
            <a:r>
              <a:rPr b="1" i="0" lang="en-US" sz="2400" u="none" cap="none" strike="noStrike">
                <a:solidFill>
                  <a:srgbClr val="632423"/>
                </a:solidFill>
                <a:latin typeface="Calibri"/>
                <a:ea typeface="Calibri"/>
                <a:cs typeface="Calibri"/>
                <a:sym typeface="Calibri"/>
              </a:rPr>
              <a:t>GreenComp (European Sustainability Competence Framework)</a:t>
            </a:r>
            <a:endParaRPr b="1" i="0" sz="2400" u="none" cap="none" strike="noStrike">
              <a:solidFill>
                <a:srgbClr val="632423"/>
              </a:solidFill>
              <a:latin typeface="Calibri"/>
              <a:ea typeface="Calibri"/>
              <a:cs typeface="Calibri"/>
              <a:sym typeface="Calibri"/>
            </a:endParaRPr>
          </a:p>
          <a:p>
            <a:pPr indent="0" lvl="1" marL="457200" marR="0" rtl="0" algn="just">
              <a:lnSpc>
                <a:spcPct val="100000"/>
              </a:lnSpc>
              <a:spcBef>
                <a:spcPts val="0"/>
              </a:spcBef>
              <a:spcAft>
                <a:spcPts val="0"/>
              </a:spcAft>
              <a:buClr>
                <a:srgbClr val="632423"/>
              </a:buClr>
              <a:buSzPts val="2400"/>
              <a:buFont typeface="Arial"/>
              <a:buNone/>
            </a:pPr>
            <a:r>
              <a:rPr b="0" i="0" lang="en-US" sz="2400" u="none" cap="none" strike="noStrike">
                <a:solidFill>
                  <a:srgbClr val="632423"/>
                </a:solidFill>
                <a:latin typeface="Calibri"/>
                <a:ea typeface="Calibri"/>
                <a:cs typeface="Calibri"/>
                <a:sym typeface="Calibri"/>
              </a:rPr>
              <a:t>Defines competences related to sustainability and environmental awareness. It is increasingly important as many sectors integrate sustainability goals into core operations.</a:t>
            </a:r>
            <a:endParaRPr b="0" i="0" sz="2300" u="none" cap="none" strike="noStrike">
              <a:solidFill>
                <a:srgbClr val="632423"/>
              </a:solidFill>
              <a:latin typeface="Calibri"/>
              <a:ea typeface="Calibri"/>
              <a:cs typeface="Calibri"/>
              <a:sym typeface="Calibri"/>
            </a:endParaRPr>
          </a:p>
        </p:txBody>
      </p:sp>
      <p:sp>
        <p:nvSpPr>
          <p:cNvPr id="353" name="Google Shape;353;g3d668585e4d_2_1"/>
          <p:cNvSpPr txBox="1"/>
          <p:nvPr/>
        </p:nvSpPr>
        <p:spPr>
          <a:xfrm>
            <a:off x="904850" y="1847720"/>
            <a:ext cx="10053000" cy="1939500"/>
          </a:xfrm>
          <a:prstGeom prst="rect">
            <a:avLst/>
          </a:prstGeom>
          <a:solidFill>
            <a:srgbClr val="E1A44A"/>
          </a:solid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632423"/>
              </a:buClr>
              <a:buSzPts val="2400"/>
              <a:buFont typeface="Arial"/>
              <a:buNone/>
            </a:pPr>
            <a:r>
              <a:rPr b="1" i="0" lang="en-US" sz="2400" u="none" cap="none" strike="noStrike">
                <a:solidFill>
                  <a:srgbClr val="632423"/>
                </a:solidFill>
                <a:latin typeface="Calibri"/>
                <a:ea typeface="Calibri"/>
                <a:cs typeface="Calibri"/>
                <a:sym typeface="Calibri"/>
              </a:rPr>
              <a:t>EntreComp (Entrepreneurship Competence Framework)</a:t>
            </a:r>
            <a:endParaRPr b="0" i="0" sz="2400" u="none" cap="none" strike="noStrike">
              <a:solidFill>
                <a:srgbClr val="000000"/>
              </a:solidFill>
              <a:latin typeface="Arial"/>
              <a:ea typeface="Arial"/>
              <a:cs typeface="Arial"/>
              <a:sym typeface="Arial"/>
            </a:endParaRPr>
          </a:p>
          <a:p>
            <a:pPr indent="0" lvl="1" marL="457200" marR="0" rtl="0" algn="just">
              <a:lnSpc>
                <a:spcPct val="100000"/>
              </a:lnSpc>
              <a:spcBef>
                <a:spcPts val="0"/>
              </a:spcBef>
              <a:spcAft>
                <a:spcPts val="0"/>
              </a:spcAft>
              <a:buClr>
                <a:srgbClr val="632423"/>
              </a:buClr>
              <a:buSzPts val="2400"/>
              <a:buFont typeface="Arial"/>
              <a:buNone/>
            </a:pPr>
            <a:r>
              <a:rPr b="0" i="0" lang="en-US" sz="2400" u="none" cap="none" strike="noStrike">
                <a:solidFill>
                  <a:srgbClr val="632423"/>
                </a:solidFill>
                <a:latin typeface="Calibri"/>
                <a:ea typeface="Calibri"/>
                <a:cs typeface="Calibri"/>
                <a:sym typeface="Calibri"/>
              </a:rPr>
              <a:t>Covers entrepreneurial skills applicable beyond starting businesses, including initiative-taking, creativity, opportunity recognition, and resource management. It is useful for innovation roles, project management, and career transitions.</a:t>
            </a:r>
            <a:endParaRPr b="0" i="0" sz="24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g3d668585e4d_2_9"/>
          <p:cNvSpPr txBox="1"/>
          <p:nvPr>
            <p:ph idx="1" type="body"/>
          </p:nvPr>
        </p:nvSpPr>
        <p:spPr>
          <a:xfrm>
            <a:off x="904856" y="826894"/>
            <a:ext cx="10053000" cy="8037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rgbClr val="000000"/>
              </a:buClr>
              <a:buSzPts val="3600"/>
              <a:buNone/>
            </a:pPr>
            <a:r>
              <a:rPr lang="en-US"/>
              <a:t>Skill Translation: identification of competences</a:t>
            </a:r>
            <a:endParaRPr/>
          </a:p>
          <a:p>
            <a:pPr indent="0" lvl="0" marL="0" rtl="0" algn="l">
              <a:lnSpc>
                <a:spcPct val="90000"/>
              </a:lnSpc>
              <a:spcBef>
                <a:spcPts val="0"/>
              </a:spcBef>
              <a:spcAft>
                <a:spcPts val="0"/>
              </a:spcAft>
              <a:buClr>
                <a:srgbClr val="E36C34"/>
              </a:buClr>
              <a:buSzPts val="3600"/>
              <a:buNone/>
            </a:pPr>
            <a:r>
              <a:t/>
            </a:r>
            <a:endParaRPr/>
          </a:p>
        </p:txBody>
      </p:sp>
      <p:sp>
        <p:nvSpPr>
          <p:cNvPr id="359" name="Google Shape;359;g3d668585e4d_2_9"/>
          <p:cNvSpPr txBox="1"/>
          <p:nvPr>
            <p:ph idx="2" type="body"/>
          </p:nvPr>
        </p:nvSpPr>
        <p:spPr>
          <a:xfrm>
            <a:off x="904856" y="1630594"/>
            <a:ext cx="10053000" cy="4530600"/>
          </a:xfrm>
          <a:prstGeom prst="rect">
            <a:avLst/>
          </a:prstGeom>
          <a:noFill/>
          <a:ln>
            <a:noFill/>
          </a:ln>
        </p:spPr>
        <p:txBody>
          <a:bodyPr anchorCtr="0" anchor="t" bIns="45700" lIns="91425" spcFirstLastPara="1" rIns="91425" wrap="square" tIns="45700">
            <a:noAutofit/>
          </a:bodyPr>
          <a:lstStyle/>
          <a:p>
            <a:pPr indent="0" lvl="0" marL="0" rtl="0" algn="just">
              <a:lnSpc>
                <a:spcPct val="103333"/>
              </a:lnSpc>
              <a:spcBef>
                <a:spcPts val="0"/>
              </a:spcBef>
              <a:spcAft>
                <a:spcPts val="0"/>
              </a:spcAft>
              <a:buSzPts val="2400"/>
              <a:buNone/>
            </a:pPr>
            <a:r>
              <a:t/>
            </a:r>
            <a:endParaRPr sz="800"/>
          </a:p>
          <a:p>
            <a:pPr indent="0" lvl="0" marL="0" rtl="0" algn="just">
              <a:lnSpc>
                <a:spcPct val="103333"/>
              </a:lnSpc>
              <a:spcBef>
                <a:spcPts val="0"/>
              </a:spcBef>
              <a:spcAft>
                <a:spcPts val="0"/>
              </a:spcAft>
              <a:buSzPts val="2400"/>
              <a:buNone/>
            </a:pPr>
            <a:r>
              <a:rPr lang="en-US"/>
              <a:t>These tools can be used to:</a:t>
            </a:r>
            <a:endParaRPr/>
          </a:p>
          <a:p>
            <a:pPr indent="0" lvl="0" marL="0" rtl="0" algn="just">
              <a:lnSpc>
                <a:spcPct val="103333"/>
              </a:lnSpc>
              <a:spcBef>
                <a:spcPts val="0"/>
              </a:spcBef>
              <a:spcAft>
                <a:spcPts val="0"/>
              </a:spcAft>
              <a:buSzPts val="2400"/>
              <a:buNone/>
            </a:pPr>
            <a:r>
              <a:t/>
            </a:r>
            <a:endParaRPr sz="1500"/>
          </a:p>
          <a:p>
            <a:pPr indent="-381000" lvl="0" marL="457200" rtl="0" algn="just">
              <a:lnSpc>
                <a:spcPct val="115000"/>
              </a:lnSpc>
              <a:spcBef>
                <a:spcPts val="0"/>
              </a:spcBef>
              <a:spcAft>
                <a:spcPts val="0"/>
              </a:spcAft>
              <a:buSzPts val="2400"/>
              <a:buChar char="●"/>
            </a:pPr>
            <a:r>
              <a:rPr lang="en-US"/>
              <a:t>Build a structured skills portfolio for job applications</a:t>
            </a:r>
            <a:endParaRPr/>
          </a:p>
          <a:p>
            <a:pPr indent="0" lvl="0" marL="457200" rtl="0" algn="just">
              <a:lnSpc>
                <a:spcPct val="115000"/>
              </a:lnSpc>
              <a:spcBef>
                <a:spcPts val="0"/>
              </a:spcBef>
              <a:spcAft>
                <a:spcPts val="0"/>
              </a:spcAft>
              <a:buSzPts val="2400"/>
              <a:buNone/>
            </a:pPr>
            <a:r>
              <a:t/>
            </a:r>
            <a:endParaRPr/>
          </a:p>
          <a:p>
            <a:pPr indent="-381000" lvl="0" marL="457200" rtl="0" algn="just">
              <a:lnSpc>
                <a:spcPct val="115000"/>
              </a:lnSpc>
              <a:spcBef>
                <a:spcPts val="0"/>
              </a:spcBef>
              <a:spcAft>
                <a:spcPts val="0"/>
              </a:spcAft>
              <a:buSzPts val="2400"/>
              <a:buChar char="●"/>
            </a:pPr>
            <a:r>
              <a:rPr lang="en-US"/>
              <a:t>Translate international experience into locally understandable terms</a:t>
            </a:r>
            <a:endParaRPr/>
          </a:p>
          <a:p>
            <a:pPr indent="0" lvl="0" marL="457200" rtl="0" algn="just">
              <a:lnSpc>
                <a:spcPct val="115000"/>
              </a:lnSpc>
              <a:spcBef>
                <a:spcPts val="0"/>
              </a:spcBef>
              <a:spcAft>
                <a:spcPts val="0"/>
              </a:spcAft>
              <a:buSzPts val="2400"/>
              <a:buNone/>
            </a:pPr>
            <a:r>
              <a:t/>
            </a:r>
            <a:endParaRPr/>
          </a:p>
          <a:p>
            <a:pPr indent="-381000" lvl="0" marL="457200" rtl="0" algn="just">
              <a:lnSpc>
                <a:spcPct val="115000"/>
              </a:lnSpc>
              <a:spcBef>
                <a:spcPts val="0"/>
              </a:spcBef>
              <a:spcAft>
                <a:spcPts val="0"/>
              </a:spcAft>
              <a:buSzPts val="2400"/>
              <a:buChar char="●"/>
            </a:pPr>
            <a:r>
              <a:rPr lang="en-US"/>
              <a:t>Identify skill gaps for targeted upskilling</a:t>
            </a:r>
            <a:endParaRPr/>
          </a:p>
          <a:p>
            <a:pPr indent="0" lvl="0" marL="457200" rtl="0" algn="just">
              <a:lnSpc>
                <a:spcPct val="115000"/>
              </a:lnSpc>
              <a:spcBef>
                <a:spcPts val="0"/>
              </a:spcBef>
              <a:spcAft>
                <a:spcPts val="0"/>
              </a:spcAft>
              <a:buSzPts val="2400"/>
              <a:buNone/>
            </a:pPr>
            <a:r>
              <a:t/>
            </a:r>
            <a:endParaRPr/>
          </a:p>
          <a:p>
            <a:pPr indent="-381000" lvl="0" marL="457200" rtl="0" algn="just">
              <a:lnSpc>
                <a:spcPct val="115000"/>
              </a:lnSpc>
              <a:spcBef>
                <a:spcPts val="0"/>
              </a:spcBef>
              <a:spcAft>
                <a:spcPts val="0"/>
              </a:spcAft>
              <a:buSzPts val="2400"/>
              <a:buChar char="●"/>
            </a:pPr>
            <a:r>
              <a:rPr lang="en-US"/>
              <a:t>Support interviews by articulating competences clearly and confidently</a:t>
            </a:r>
            <a:endParaRPr/>
          </a:p>
          <a:p>
            <a:pPr indent="0" lvl="0" marL="0" rtl="0" algn="just">
              <a:lnSpc>
                <a:spcPct val="103333"/>
              </a:lnSpc>
              <a:spcBef>
                <a:spcPts val="0"/>
              </a:spcBef>
              <a:spcAft>
                <a:spcPts val="0"/>
              </a:spcAft>
              <a:buSzPts val="2400"/>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10"/>
          <p:cNvSpPr txBox="1"/>
          <p:nvPr>
            <p:ph idx="1" type="body"/>
          </p:nvPr>
        </p:nvSpPr>
        <p:spPr>
          <a:xfrm>
            <a:off x="904856" y="826894"/>
            <a:ext cx="10053000" cy="8037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rgbClr val="000000"/>
              </a:buClr>
              <a:buSzPts val="3600"/>
              <a:buNone/>
            </a:pPr>
            <a:r>
              <a:rPr lang="en-US"/>
              <a:t>Skill Translation: identification of competences</a:t>
            </a:r>
            <a:endParaRPr/>
          </a:p>
          <a:p>
            <a:pPr indent="0" lvl="0" marL="0" rtl="0" algn="l">
              <a:lnSpc>
                <a:spcPct val="90000"/>
              </a:lnSpc>
              <a:spcBef>
                <a:spcPts val="0"/>
              </a:spcBef>
              <a:spcAft>
                <a:spcPts val="0"/>
              </a:spcAft>
              <a:buClr>
                <a:srgbClr val="E36C34"/>
              </a:buClr>
              <a:buSzPts val="3600"/>
              <a:buNone/>
            </a:pPr>
            <a:r>
              <a:t/>
            </a:r>
            <a:endParaRPr/>
          </a:p>
        </p:txBody>
      </p:sp>
      <p:pic>
        <p:nvPicPr>
          <p:cNvPr id="365" name="Google Shape;365;p10" title="Your skills and Your Degree: Part 1 - What are skills?">
            <a:hlinkClick r:id="rId3"/>
          </p:cNvPr>
          <p:cNvPicPr preferRelativeResize="0"/>
          <p:nvPr/>
        </p:nvPicPr>
        <p:blipFill rotWithShape="1">
          <a:blip r:embed="rId4">
            <a:alphaModFix/>
          </a:blip>
          <a:srcRect b="0" l="0" r="0" t="0"/>
          <a:stretch/>
        </p:blipFill>
        <p:spPr>
          <a:xfrm>
            <a:off x="904856" y="1927122"/>
            <a:ext cx="6017054" cy="3710693"/>
          </a:xfrm>
          <a:prstGeom prst="rect">
            <a:avLst/>
          </a:prstGeom>
          <a:noFill/>
          <a:ln>
            <a:noFill/>
          </a:ln>
        </p:spPr>
      </p:pic>
      <p:sp>
        <p:nvSpPr>
          <p:cNvPr id="366" name="Google Shape;366;p10"/>
          <p:cNvSpPr txBox="1"/>
          <p:nvPr/>
        </p:nvSpPr>
        <p:spPr>
          <a:xfrm>
            <a:off x="7207044" y="1748171"/>
            <a:ext cx="3922784" cy="452431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2400" u="none" cap="none" strike="noStrike">
                <a:solidFill>
                  <a:srgbClr val="000000"/>
                </a:solidFill>
                <a:latin typeface="Calibri"/>
                <a:ea typeface="Calibri"/>
                <a:cs typeface="Calibri"/>
                <a:sym typeface="Calibri"/>
              </a:rPr>
              <a:t>This is the first part of a series of 6 videos titled ‘You, your degree and the skills employers want to see’ produced by Cambridge University Careers Service. These videos may be useful for women to help them break down their professional experience into skills so that they can then complete the proposed activity.</a:t>
            </a:r>
            <a:endParaRPr b="0" i="0" sz="2400" u="none" cap="none" strike="noStrike">
              <a:solidFill>
                <a:srgbClr val="000000"/>
              </a:solidFill>
              <a:latin typeface="Calibri"/>
              <a:ea typeface="Calibri"/>
              <a:cs typeface="Calibri"/>
              <a:sym typeface="Calibri"/>
            </a:endParaRPr>
          </a:p>
        </p:txBody>
      </p:sp>
      <p:sp>
        <p:nvSpPr>
          <p:cNvPr descr="Cursor with solid fill" id="367" name="Google Shape;367;p10"/>
          <p:cNvSpPr/>
          <p:nvPr/>
        </p:nvSpPr>
        <p:spPr>
          <a:xfrm rot="1635172">
            <a:off x="2265178" y="4830025"/>
            <a:ext cx="914400" cy="914400"/>
          </a:xfrm>
          <a:prstGeom prst="rect">
            <a:avLst/>
          </a:prstGeom>
          <a:noFill/>
          <a:ln>
            <a:noFill/>
          </a:ln>
        </p:spPr>
      </p:sp>
      <p:grpSp>
        <p:nvGrpSpPr>
          <p:cNvPr id="368" name="Google Shape;368;p10"/>
          <p:cNvGrpSpPr/>
          <p:nvPr/>
        </p:nvGrpSpPr>
        <p:grpSpPr>
          <a:xfrm>
            <a:off x="3007512" y="5765126"/>
            <a:ext cx="2241755" cy="574420"/>
            <a:chOff x="5919019" y="536625"/>
            <a:chExt cx="2241755" cy="574420"/>
          </a:xfrm>
        </p:grpSpPr>
        <p:sp>
          <p:nvSpPr>
            <p:cNvPr id="369" name="Google Shape;369;p10"/>
            <p:cNvSpPr/>
            <p:nvPr/>
          </p:nvSpPr>
          <p:spPr>
            <a:xfrm>
              <a:off x="5919019" y="536625"/>
              <a:ext cx="2241755" cy="574420"/>
            </a:xfrm>
            <a:prstGeom prst="roundRect">
              <a:avLst>
                <a:gd fmla="val 5003" name="adj"/>
              </a:avLst>
            </a:prstGeom>
            <a:solidFill>
              <a:srgbClr val="C9636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p:txBody>
        </p:sp>
        <p:sp>
          <p:nvSpPr>
            <p:cNvPr id="370" name="Google Shape;370;p10"/>
            <p:cNvSpPr/>
            <p:nvPr/>
          </p:nvSpPr>
          <p:spPr>
            <a:xfrm>
              <a:off x="6038505" y="738188"/>
              <a:ext cx="2122269" cy="284368"/>
            </a:xfrm>
            <a:prstGeom prst="rect">
              <a:avLst/>
            </a:prstGeom>
            <a:noFill/>
            <a:ln>
              <a:noFill/>
            </a:ln>
          </p:spPr>
          <p:txBody>
            <a:bodyPr anchorCtr="0" anchor="t" bIns="0" lIns="0" spcFirstLastPara="1" rIns="0" wrap="square" tIns="0">
              <a:noAutofit/>
            </a:bodyPr>
            <a:lstStyle/>
            <a:p>
              <a:pPr indent="0" lvl="0" marL="0" marR="0" rtl="0" algn="l">
                <a:lnSpc>
                  <a:spcPct val="113444"/>
                </a:lnSpc>
                <a:spcBef>
                  <a:spcPts val="0"/>
                </a:spcBef>
                <a:spcAft>
                  <a:spcPts val="0"/>
                </a:spcAft>
                <a:buNone/>
              </a:pPr>
              <a:r>
                <a:rPr b="1" i="0" lang="en-US" sz="1800" u="none" cap="none" strike="noStrike">
                  <a:solidFill>
                    <a:schemeClr val="lt1"/>
                  </a:solidFill>
                  <a:latin typeface="Calibri"/>
                  <a:ea typeface="Calibri"/>
                  <a:cs typeface="Calibri"/>
                  <a:sym typeface="Calibri"/>
                </a:rPr>
                <a:t>CLICK ON THE IMAGE</a:t>
              </a:r>
              <a:endParaRPr b="0" i="0" sz="1800" u="none" cap="none" strike="noStrike">
                <a:solidFill>
                  <a:schemeClr val="lt1"/>
                </a:solidFill>
                <a:latin typeface="Calibri"/>
                <a:ea typeface="Calibri"/>
                <a:cs typeface="Calibri"/>
                <a:sym typeface="Calibri"/>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5"/>
                                        </p:tgtEl>
                                        <p:attrNameLst>
                                          <p:attrName>style.visibility</p:attrName>
                                        </p:attrNameLst>
                                      </p:cBhvr>
                                      <p:to>
                                        <p:strVal val="visible"/>
                                      </p:to>
                                    </p:set>
                                    <p:animEffect filter="fade" transition="in">
                                      <p:cBhvr>
                                        <p:cTn dur="1"/>
                                        <p:tgtEl>
                                          <p:spTgt spid="3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g3d5bb06f9c0_1_27"/>
          <p:cNvSpPr txBox="1"/>
          <p:nvPr>
            <p:ph idx="1" type="body"/>
          </p:nvPr>
        </p:nvSpPr>
        <p:spPr>
          <a:xfrm>
            <a:off x="904856" y="826894"/>
            <a:ext cx="10053000" cy="803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600"/>
              <a:buNone/>
            </a:pPr>
            <a:r>
              <a:rPr lang="en-US"/>
              <a:t>Skill Translation</a:t>
            </a:r>
            <a:endParaRPr/>
          </a:p>
        </p:txBody>
      </p:sp>
      <p:sp>
        <p:nvSpPr>
          <p:cNvPr id="376" name="Google Shape;376;g3d5bb06f9c0_1_27"/>
          <p:cNvSpPr txBox="1"/>
          <p:nvPr>
            <p:ph idx="2" type="body"/>
          </p:nvPr>
        </p:nvSpPr>
        <p:spPr>
          <a:xfrm>
            <a:off x="904856" y="2221795"/>
            <a:ext cx="10053000" cy="3238367"/>
          </a:xfrm>
          <a:prstGeom prst="rect">
            <a:avLst/>
          </a:prstGeom>
          <a:noFill/>
          <a:ln>
            <a:noFill/>
          </a:ln>
        </p:spPr>
        <p:txBody>
          <a:bodyPr anchorCtr="0" anchor="t" bIns="45700" lIns="91425" spcFirstLastPara="1" rIns="91425" wrap="square" tIns="45700">
            <a:noAutofit/>
          </a:bodyPr>
          <a:lstStyle/>
          <a:p>
            <a:pPr indent="0" lvl="0" marL="0" rtl="0" algn="just">
              <a:lnSpc>
                <a:spcPct val="103333"/>
              </a:lnSpc>
              <a:spcBef>
                <a:spcPts val="0"/>
              </a:spcBef>
              <a:spcAft>
                <a:spcPts val="0"/>
              </a:spcAft>
              <a:buSzPts val="2400"/>
              <a:buNone/>
            </a:pPr>
            <a:r>
              <a:rPr lang="en-US"/>
              <a:t>Sometimes, your diploma or previous job is not directly recognized in a new country. However, </a:t>
            </a:r>
            <a:r>
              <a:rPr b="1" lang="en-US"/>
              <a:t>your skills are still valuable</a:t>
            </a:r>
            <a:r>
              <a:rPr lang="en-US"/>
              <a:t>.</a:t>
            </a:r>
            <a:endParaRPr/>
          </a:p>
          <a:p>
            <a:pPr indent="0" lvl="0" marL="0" rtl="0" algn="just">
              <a:lnSpc>
                <a:spcPct val="103333"/>
              </a:lnSpc>
              <a:spcBef>
                <a:spcPts val="0"/>
              </a:spcBef>
              <a:spcAft>
                <a:spcPts val="0"/>
              </a:spcAft>
              <a:buClr>
                <a:srgbClr val="633547"/>
              </a:buClr>
              <a:buSzPts val="2400"/>
              <a:buNone/>
            </a:pPr>
            <a:r>
              <a:t/>
            </a:r>
            <a:endParaRPr/>
          </a:p>
          <a:p>
            <a:pPr indent="0" lvl="0" marL="0" rtl="0" algn="just">
              <a:lnSpc>
                <a:spcPct val="103333"/>
              </a:lnSpc>
              <a:spcBef>
                <a:spcPts val="0"/>
              </a:spcBef>
              <a:spcAft>
                <a:spcPts val="0"/>
              </a:spcAft>
              <a:buSzPts val="2400"/>
              <a:buNone/>
            </a:pPr>
            <a:r>
              <a:rPr lang="en-US"/>
              <a:t>Identify and transform your past education and job experience into practical skills that match current job opportunities. </a:t>
            </a:r>
            <a:endParaRPr/>
          </a:p>
          <a:p>
            <a:pPr indent="0" lvl="0" marL="0" rtl="0" algn="just">
              <a:lnSpc>
                <a:spcPct val="103333"/>
              </a:lnSpc>
              <a:spcBef>
                <a:spcPts val="0"/>
              </a:spcBef>
              <a:spcAft>
                <a:spcPts val="0"/>
              </a:spcAft>
              <a:buSzPts val="2400"/>
              <a:buNone/>
            </a:pPr>
            <a:r>
              <a:t/>
            </a:r>
            <a:endParaRPr/>
          </a:p>
          <a:p>
            <a:pPr indent="-381000" lvl="0" marL="457200" rtl="0" algn="just">
              <a:lnSpc>
                <a:spcPct val="103333"/>
              </a:lnSpc>
              <a:spcBef>
                <a:spcPts val="0"/>
              </a:spcBef>
              <a:spcAft>
                <a:spcPts val="0"/>
              </a:spcAft>
              <a:buSzPts val="2400"/>
              <a:buChar char="●"/>
            </a:pPr>
            <a:r>
              <a:rPr lang="en-US"/>
              <a:t>Transform your tasks into skills.</a:t>
            </a:r>
            <a:endParaRPr/>
          </a:p>
          <a:p>
            <a:pPr indent="-381000" lvl="0" marL="457200" rtl="0" algn="just">
              <a:lnSpc>
                <a:spcPct val="103333"/>
              </a:lnSpc>
              <a:spcBef>
                <a:spcPts val="0"/>
              </a:spcBef>
              <a:spcAft>
                <a:spcPts val="0"/>
              </a:spcAft>
              <a:buSzPts val="2400"/>
              <a:buChar char="●"/>
            </a:pPr>
            <a:r>
              <a:rPr lang="en-US"/>
              <a:t>In which other jobs can you use these skills?</a:t>
            </a:r>
            <a:endParaRPr/>
          </a:p>
        </p:txBody>
      </p:sp>
      <p:sp>
        <p:nvSpPr>
          <p:cNvPr id="377" name="Google Shape;377;g3d5bb06f9c0_1_27"/>
          <p:cNvSpPr/>
          <p:nvPr/>
        </p:nvSpPr>
        <p:spPr>
          <a:xfrm>
            <a:off x="952011" y="1630594"/>
            <a:ext cx="5646097" cy="461665"/>
          </a:xfrm>
          <a:prstGeom prst="rect">
            <a:avLst/>
          </a:prstGeom>
          <a:noFill/>
          <a:ln>
            <a:noFill/>
          </a:ln>
        </p:spPr>
        <p:txBody>
          <a:bodyPr anchorCtr="0" anchor="t" bIns="45700" lIns="91425" spcFirstLastPara="1" rIns="91425" wrap="square" tIns="45700">
            <a:spAutoFit/>
          </a:bodyPr>
          <a:lstStyle/>
          <a:p>
            <a:pPr indent="0" lvl="0" marL="228600" marR="0" rtl="0" algn="just">
              <a:lnSpc>
                <a:spcPct val="100000"/>
              </a:lnSpc>
              <a:spcBef>
                <a:spcPts val="0"/>
              </a:spcBef>
              <a:spcAft>
                <a:spcPts val="0"/>
              </a:spcAft>
              <a:buClr>
                <a:srgbClr val="000000"/>
              </a:buClr>
              <a:buSzPts val="2400"/>
              <a:buFont typeface="Arial"/>
              <a:buNone/>
            </a:pPr>
            <a:r>
              <a:rPr b="1" i="1" lang="en-US" sz="2400" u="none" cap="none" strike="noStrike">
                <a:solidFill>
                  <a:srgbClr val="633547"/>
                </a:solidFill>
                <a:latin typeface="Calibri"/>
                <a:ea typeface="Calibri"/>
                <a:cs typeface="Calibri"/>
                <a:sym typeface="Calibri"/>
              </a:rPr>
              <a:t>Practical  Activity: </a:t>
            </a:r>
            <a:r>
              <a:rPr b="1" i="0" lang="en-US" sz="2400" u="none" cap="none" strike="noStrike">
                <a:solidFill>
                  <a:srgbClr val="633547"/>
                </a:solidFill>
                <a:latin typeface="Calibri"/>
                <a:ea typeface="Calibri"/>
                <a:cs typeface="Calibri"/>
                <a:sym typeface="Calibri"/>
              </a:rPr>
              <a:t>From Diploma to Skills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pic>
        <p:nvPicPr>
          <p:cNvPr id="383" name="Google Shape;383;g3d5bb06f9c0_0_437"/>
          <p:cNvPicPr preferRelativeResize="0"/>
          <p:nvPr>
            <p:ph idx="2" type="pic"/>
          </p:nvPr>
        </p:nvPicPr>
        <p:blipFill rotWithShape="1">
          <a:blip r:embed="rId3">
            <a:alphaModFix/>
          </a:blip>
          <a:srcRect b="19165" l="0" r="0" t="19171"/>
          <a:stretch/>
        </p:blipFill>
        <p:spPr>
          <a:xfrm flipH="1">
            <a:off x="238772" y="2626822"/>
            <a:ext cx="7708195" cy="3396830"/>
          </a:xfrm>
          <a:prstGeom prst="rect">
            <a:avLst/>
          </a:prstGeom>
          <a:solidFill>
            <a:srgbClr val="BFBFBF"/>
          </a:solidFill>
          <a:ln>
            <a:noFill/>
          </a:ln>
        </p:spPr>
      </p:pic>
      <p:sp>
        <p:nvSpPr>
          <p:cNvPr id="384" name="Google Shape;384;g3d5bb06f9c0_0_437"/>
          <p:cNvSpPr txBox="1"/>
          <p:nvPr>
            <p:ph idx="1" type="body"/>
          </p:nvPr>
        </p:nvSpPr>
        <p:spPr>
          <a:xfrm>
            <a:off x="7764874" y="730800"/>
            <a:ext cx="2067000" cy="582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14000"/>
              <a:buNone/>
            </a:pPr>
            <a:r>
              <a:rPr lang="en-US"/>
              <a:t>04</a:t>
            </a:r>
            <a:endParaRPr/>
          </a:p>
        </p:txBody>
      </p:sp>
      <p:sp>
        <p:nvSpPr>
          <p:cNvPr id="385" name="Google Shape;385;g3d5bb06f9c0_0_437"/>
          <p:cNvSpPr/>
          <p:nvPr/>
        </p:nvSpPr>
        <p:spPr>
          <a:xfrm>
            <a:off x="5722302" y="3481125"/>
            <a:ext cx="5504100" cy="646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29"/>
              <a:buFont typeface="Arial"/>
              <a:buNone/>
            </a:pPr>
            <a:r>
              <a:t/>
            </a:r>
            <a:endParaRPr b="0" i="0" sz="529" u="none" cap="none" strike="noStrike">
              <a:solidFill>
                <a:schemeClr val="lt1"/>
              </a:solidFill>
              <a:latin typeface="Montserrat"/>
              <a:ea typeface="Montserrat"/>
              <a:cs typeface="Montserrat"/>
              <a:sym typeface="Montserrat"/>
            </a:endParaRPr>
          </a:p>
        </p:txBody>
      </p:sp>
      <p:sp>
        <p:nvSpPr>
          <p:cNvPr id="386" name="Google Shape;386;g3d5bb06f9c0_0_437"/>
          <p:cNvSpPr txBox="1"/>
          <p:nvPr/>
        </p:nvSpPr>
        <p:spPr>
          <a:xfrm>
            <a:off x="6046274" y="3481113"/>
            <a:ext cx="5504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E36C34"/>
                </a:solidFill>
                <a:latin typeface="Calibri"/>
                <a:ea typeface="Calibri"/>
                <a:cs typeface="Calibri"/>
                <a:sym typeface="Calibri"/>
              </a:rPr>
              <a:t>Navigating Bureaucracy</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g3d5bb06f9c0_0_445"/>
          <p:cNvSpPr txBox="1"/>
          <p:nvPr>
            <p:ph idx="1" type="body"/>
          </p:nvPr>
        </p:nvSpPr>
        <p:spPr>
          <a:xfrm>
            <a:off x="904856" y="826894"/>
            <a:ext cx="10053000" cy="8037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rgbClr val="000000"/>
              </a:buClr>
              <a:buSzPts val="3600"/>
              <a:buNone/>
            </a:pPr>
            <a:r>
              <a:rPr lang="en-US"/>
              <a:t>Navigating Bureaucracy</a:t>
            </a:r>
            <a:endParaRPr/>
          </a:p>
          <a:p>
            <a:pPr indent="0" lvl="0" marL="0" rtl="0" algn="l">
              <a:lnSpc>
                <a:spcPct val="90000"/>
              </a:lnSpc>
              <a:spcBef>
                <a:spcPts val="0"/>
              </a:spcBef>
              <a:spcAft>
                <a:spcPts val="0"/>
              </a:spcAft>
              <a:buClr>
                <a:srgbClr val="E36C34"/>
              </a:buClr>
              <a:buSzPts val="3600"/>
              <a:buNone/>
            </a:pPr>
            <a:r>
              <a:t/>
            </a:r>
            <a:endParaRPr/>
          </a:p>
        </p:txBody>
      </p:sp>
      <p:sp>
        <p:nvSpPr>
          <p:cNvPr id="392" name="Google Shape;392;g3d5bb06f9c0_0_445"/>
          <p:cNvSpPr txBox="1"/>
          <p:nvPr>
            <p:ph idx="2" type="body"/>
          </p:nvPr>
        </p:nvSpPr>
        <p:spPr>
          <a:xfrm>
            <a:off x="904850" y="1851175"/>
            <a:ext cx="10053000" cy="4530600"/>
          </a:xfrm>
          <a:prstGeom prst="rect">
            <a:avLst/>
          </a:prstGeom>
          <a:noFill/>
          <a:ln>
            <a:noFill/>
          </a:ln>
        </p:spPr>
        <p:txBody>
          <a:bodyPr anchorCtr="0" anchor="t" bIns="45700" lIns="91425" spcFirstLastPara="1" rIns="91425" wrap="square" tIns="45700">
            <a:noAutofit/>
          </a:bodyPr>
          <a:lstStyle/>
          <a:p>
            <a:pPr indent="0" lvl="0" marL="0" rtl="0" algn="just">
              <a:lnSpc>
                <a:spcPct val="103333"/>
              </a:lnSpc>
              <a:spcBef>
                <a:spcPts val="0"/>
              </a:spcBef>
              <a:spcAft>
                <a:spcPts val="0"/>
              </a:spcAft>
              <a:buSzPts val="2400"/>
              <a:buNone/>
            </a:pPr>
            <a:r>
              <a:rPr lang="en-US"/>
              <a:t>The recognition process of foreign qualifications and diplomas in the EU is a multi-stage administrative and expert evaluation system involving academic centres, professional regulators, and national ministries. </a:t>
            </a:r>
            <a:endParaRPr/>
          </a:p>
          <a:p>
            <a:pPr indent="0" lvl="0" marL="0" rtl="0" algn="just">
              <a:lnSpc>
                <a:spcPct val="103333"/>
              </a:lnSpc>
              <a:spcBef>
                <a:spcPts val="0"/>
              </a:spcBef>
              <a:spcAft>
                <a:spcPts val="0"/>
              </a:spcAft>
              <a:buSzPts val="2400"/>
              <a:buNone/>
            </a:pPr>
            <a:r>
              <a:t/>
            </a:r>
            <a:endParaRPr/>
          </a:p>
          <a:p>
            <a:pPr indent="0" lvl="0" marL="0" rtl="0" algn="just">
              <a:lnSpc>
                <a:spcPct val="103333"/>
              </a:lnSpc>
              <a:spcBef>
                <a:spcPts val="0"/>
              </a:spcBef>
              <a:spcAft>
                <a:spcPts val="0"/>
              </a:spcAft>
              <a:buSzPts val="2400"/>
              <a:buNone/>
            </a:pPr>
            <a:r>
              <a:rPr lang="en-US"/>
              <a:t>The exact process, as well as the timeline, varies by country, but the overall architecture is broadly similar and depends heavily on whether the profession is regulated and how complex the qualification comparison is.</a:t>
            </a:r>
            <a:endParaRPr/>
          </a:p>
          <a:p>
            <a:pPr indent="0" lvl="0" marL="0" rtl="0" algn="just">
              <a:lnSpc>
                <a:spcPct val="103333"/>
              </a:lnSpc>
              <a:spcBef>
                <a:spcPts val="0"/>
              </a:spcBef>
              <a:spcAft>
                <a:spcPts val="0"/>
              </a:spcAft>
              <a:buSzPts val="2400"/>
              <a:buNone/>
            </a:pPr>
            <a:r>
              <a:t/>
            </a:r>
            <a:endParaRPr/>
          </a:p>
          <a:p>
            <a:pPr indent="0" lvl="0" marL="0" rtl="0" algn="just">
              <a:lnSpc>
                <a:spcPct val="103333"/>
              </a:lnSpc>
              <a:spcBef>
                <a:spcPts val="0"/>
              </a:spcBef>
              <a:spcAft>
                <a:spcPts val="0"/>
              </a:spcAft>
              <a:buSzPts val="2400"/>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grpSp>
        <p:nvGrpSpPr>
          <p:cNvPr id="397" name="Google Shape;397;p12"/>
          <p:cNvGrpSpPr/>
          <p:nvPr/>
        </p:nvGrpSpPr>
        <p:grpSpPr>
          <a:xfrm>
            <a:off x="907384" y="2992816"/>
            <a:ext cx="10377230" cy="902367"/>
            <a:chOff x="2534" y="1104518"/>
            <a:chExt cx="10377230" cy="902367"/>
          </a:xfrm>
        </p:grpSpPr>
        <p:sp>
          <p:nvSpPr>
            <p:cNvPr id="398" name="Google Shape;398;p12"/>
            <p:cNvSpPr/>
            <p:nvPr/>
          </p:nvSpPr>
          <p:spPr>
            <a:xfrm>
              <a:off x="2534" y="1104518"/>
              <a:ext cx="2255919" cy="902367"/>
            </a:xfrm>
            <a:prstGeom prst="chevron">
              <a:avLst>
                <a:gd fmla="val 50000" name="adj"/>
              </a:avLst>
            </a:prstGeom>
            <a:solidFill>
              <a:srgbClr val="E56D3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 name="Google Shape;399;p12"/>
            <p:cNvSpPr txBox="1"/>
            <p:nvPr/>
          </p:nvSpPr>
          <p:spPr>
            <a:xfrm>
              <a:off x="453718" y="1104518"/>
              <a:ext cx="1353552" cy="902367"/>
            </a:xfrm>
            <a:prstGeom prst="rect">
              <a:avLst/>
            </a:prstGeom>
            <a:noFill/>
            <a:ln>
              <a:noFill/>
            </a:ln>
          </p:spPr>
          <p:txBody>
            <a:bodyPr anchorCtr="0" anchor="ctr" bIns="18650" lIns="56000" spcFirstLastPara="1" rIns="18650" wrap="square" tIns="18650">
              <a:noAutofit/>
            </a:bodyPr>
            <a:lstStyle/>
            <a:p>
              <a:pPr indent="0" lvl="0" marL="0" marR="0" rtl="0" algn="ctr">
                <a:lnSpc>
                  <a:spcPct val="9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Identification of competent authority</a:t>
              </a:r>
              <a:endParaRPr b="0" i="0" sz="1400" u="none" cap="none" strike="noStrike">
                <a:solidFill>
                  <a:schemeClr val="lt1"/>
                </a:solidFill>
                <a:latin typeface="Arial"/>
                <a:ea typeface="Arial"/>
                <a:cs typeface="Arial"/>
                <a:sym typeface="Arial"/>
              </a:endParaRPr>
            </a:p>
          </p:txBody>
        </p:sp>
        <p:sp>
          <p:nvSpPr>
            <p:cNvPr id="400" name="Google Shape;400;p12"/>
            <p:cNvSpPr/>
            <p:nvPr/>
          </p:nvSpPr>
          <p:spPr>
            <a:xfrm>
              <a:off x="2032862" y="1104518"/>
              <a:ext cx="2255919" cy="902367"/>
            </a:xfrm>
            <a:prstGeom prst="chevron">
              <a:avLst>
                <a:gd fmla="val 50000" name="adj"/>
              </a:avLst>
            </a:prstGeom>
            <a:solidFill>
              <a:srgbClr val="E38D9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 name="Google Shape;401;p12"/>
            <p:cNvSpPr txBox="1"/>
            <p:nvPr/>
          </p:nvSpPr>
          <p:spPr>
            <a:xfrm>
              <a:off x="2484046" y="1104518"/>
              <a:ext cx="1353552" cy="902367"/>
            </a:xfrm>
            <a:prstGeom prst="rect">
              <a:avLst/>
            </a:prstGeom>
            <a:noFill/>
            <a:ln>
              <a:noFill/>
            </a:ln>
          </p:spPr>
          <p:txBody>
            <a:bodyPr anchorCtr="0" anchor="ctr" bIns="18650" lIns="56000" spcFirstLastPara="1" rIns="18650" wrap="square" tIns="18650">
              <a:noAutofit/>
            </a:bodyPr>
            <a:lstStyle/>
            <a:p>
              <a:pPr indent="0" lvl="0" marL="0" marR="0" rtl="0" algn="ctr">
                <a:lnSpc>
                  <a:spcPct val="9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Application submission </a:t>
              </a:r>
              <a:endParaRPr b="0" i="0" sz="1400" u="none" cap="none" strike="noStrike">
                <a:solidFill>
                  <a:schemeClr val="lt1"/>
                </a:solidFill>
                <a:latin typeface="Arial"/>
                <a:ea typeface="Arial"/>
                <a:cs typeface="Arial"/>
                <a:sym typeface="Arial"/>
              </a:endParaRPr>
            </a:p>
          </p:txBody>
        </p:sp>
        <p:sp>
          <p:nvSpPr>
            <p:cNvPr id="402" name="Google Shape;402;p12"/>
            <p:cNvSpPr/>
            <p:nvPr/>
          </p:nvSpPr>
          <p:spPr>
            <a:xfrm>
              <a:off x="4063190" y="1104518"/>
              <a:ext cx="2255919" cy="902367"/>
            </a:xfrm>
            <a:prstGeom prst="chevron">
              <a:avLst>
                <a:gd fmla="val 50000" name="adj"/>
              </a:avLst>
            </a:prstGeom>
            <a:solidFill>
              <a:srgbClr val="889CBE"/>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3" name="Google Shape;403;p12"/>
            <p:cNvSpPr txBox="1"/>
            <p:nvPr/>
          </p:nvSpPr>
          <p:spPr>
            <a:xfrm>
              <a:off x="4514374" y="1104518"/>
              <a:ext cx="1353552" cy="902367"/>
            </a:xfrm>
            <a:prstGeom prst="rect">
              <a:avLst/>
            </a:prstGeom>
            <a:noFill/>
            <a:ln>
              <a:noFill/>
            </a:ln>
          </p:spPr>
          <p:txBody>
            <a:bodyPr anchorCtr="0" anchor="ctr" bIns="18650" lIns="56000" spcFirstLastPara="1" rIns="18650" wrap="square" tIns="18650">
              <a:noAutofit/>
            </a:bodyPr>
            <a:lstStyle/>
            <a:p>
              <a:pPr indent="0" lvl="0" marL="0" marR="0" rtl="0" algn="ctr">
                <a:lnSpc>
                  <a:spcPct val="9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Administrative verification </a:t>
              </a:r>
              <a:endParaRPr b="0" i="0" sz="1400" u="none" cap="none" strike="noStrike">
                <a:solidFill>
                  <a:schemeClr val="lt1"/>
                </a:solidFill>
                <a:latin typeface="Arial"/>
                <a:ea typeface="Arial"/>
                <a:cs typeface="Arial"/>
                <a:sym typeface="Arial"/>
              </a:endParaRPr>
            </a:p>
          </p:txBody>
        </p:sp>
        <p:sp>
          <p:nvSpPr>
            <p:cNvPr id="404" name="Google Shape;404;p12"/>
            <p:cNvSpPr/>
            <p:nvPr/>
          </p:nvSpPr>
          <p:spPr>
            <a:xfrm>
              <a:off x="6093517" y="1104518"/>
              <a:ext cx="2255919" cy="902367"/>
            </a:xfrm>
            <a:prstGeom prst="chevron">
              <a:avLst>
                <a:gd fmla="val 50000" name="adj"/>
              </a:avLst>
            </a:prstGeom>
            <a:solidFill>
              <a:srgbClr val="E1A44A"/>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 name="Google Shape;405;p12"/>
            <p:cNvSpPr txBox="1"/>
            <p:nvPr/>
          </p:nvSpPr>
          <p:spPr>
            <a:xfrm>
              <a:off x="6544701" y="1104518"/>
              <a:ext cx="1353552" cy="902367"/>
            </a:xfrm>
            <a:prstGeom prst="rect">
              <a:avLst/>
            </a:prstGeom>
            <a:noFill/>
            <a:ln>
              <a:noFill/>
            </a:ln>
          </p:spPr>
          <p:txBody>
            <a:bodyPr anchorCtr="0" anchor="ctr" bIns="18650" lIns="56000" spcFirstLastPara="1" rIns="18650" wrap="square" tIns="18650">
              <a:noAutofit/>
            </a:bodyPr>
            <a:lstStyle/>
            <a:p>
              <a:pPr indent="0" lvl="0" marL="0" marR="0" rtl="0" algn="ctr">
                <a:lnSpc>
                  <a:spcPct val="9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Academic and professional assessment</a:t>
              </a:r>
              <a:r>
                <a:rPr b="0" i="0" lang="en-US" sz="1400" u="none" cap="none" strike="noStrike">
                  <a:solidFill>
                    <a:schemeClr val="lt1"/>
                  </a:solidFill>
                  <a:latin typeface="Arial"/>
                  <a:ea typeface="Arial"/>
                  <a:cs typeface="Arial"/>
                  <a:sym typeface="Arial"/>
                </a:rPr>
                <a:t> </a:t>
              </a:r>
              <a:endParaRPr b="0" i="0" sz="1400" u="none" cap="none" strike="noStrike">
                <a:solidFill>
                  <a:schemeClr val="lt1"/>
                </a:solidFill>
                <a:latin typeface="Arial"/>
                <a:ea typeface="Arial"/>
                <a:cs typeface="Arial"/>
                <a:sym typeface="Arial"/>
              </a:endParaRPr>
            </a:p>
          </p:txBody>
        </p:sp>
        <p:sp>
          <p:nvSpPr>
            <p:cNvPr id="406" name="Google Shape;406;p12"/>
            <p:cNvSpPr/>
            <p:nvPr/>
          </p:nvSpPr>
          <p:spPr>
            <a:xfrm>
              <a:off x="8123845" y="1104518"/>
              <a:ext cx="2255919" cy="902367"/>
            </a:xfrm>
            <a:prstGeom prst="chevron">
              <a:avLst>
                <a:gd fmla="val 50000" name="adj"/>
              </a:avLst>
            </a:prstGeom>
            <a:solidFill>
              <a:srgbClr val="633547"/>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 name="Google Shape;407;p12"/>
            <p:cNvSpPr txBox="1"/>
            <p:nvPr/>
          </p:nvSpPr>
          <p:spPr>
            <a:xfrm>
              <a:off x="8575029" y="1104518"/>
              <a:ext cx="1353552" cy="902367"/>
            </a:xfrm>
            <a:prstGeom prst="rect">
              <a:avLst/>
            </a:prstGeom>
            <a:noFill/>
            <a:ln>
              <a:noFill/>
            </a:ln>
          </p:spPr>
          <p:txBody>
            <a:bodyPr anchorCtr="0" anchor="ctr" bIns="18650" lIns="56000" spcFirstLastPara="1" rIns="18650" wrap="square" tIns="18650">
              <a:noAutofit/>
            </a:bodyPr>
            <a:lstStyle/>
            <a:p>
              <a:pPr indent="0" lvl="0" marL="0" marR="0" rtl="0" algn="ctr">
                <a:lnSpc>
                  <a:spcPct val="9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Decision phase </a:t>
              </a:r>
              <a:endParaRPr b="0" i="0" sz="1400" u="none" cap="none" strike="noStrike">
                <a:solidFill>
                  <a:schemeClr val="lt1"/>
                </a:solidFill>
                <a:latin typeface="Arial"/>
                <a:ea typeface="Arial"/>
                <a:cs typeface="Arial"/>
                <a:sym typeface="Arial"/>
              </a:endParaRPr>
            </a:p>
          </p:txBody>
        </p:sp>
      </p:grpSp>
      <p:sp>
        <p:nvSpPr>
          <p:cNvPr id="408" name="Google Shape;408;p12"/>
          <p:cNvSpPr txBox="1"/>
          <p:nvPr>
            <p:ph idx="1" type="body"/>
          </p:nvPr>
        </p:nvSpPr>
        <p:spPr>
          <a:xfrm>
            <a:off x="904856" y="826894"/>
            <a:ext cx="10053000" cy="8037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rgbClr val="000000"/>
              </a:buClr>
              <a:buSzPts val="3600"/>
              <a:buNone/>
            </a:pPr>
            <a:r>
              <a:rPr lang="en-US"/>
              <a:t>Navigating Bureaucracy</a:t>
            </a:r>
            <a:endParaRPr/>
          </a:p>
          <a:p>
            <a:pPr indent="0" lvl="0" marL="0" rtl="0" algn="l">
              <a:lnSpc>
                <a:spcPct val="90000"/>
              </a:lnSpc>
              <a:spcBef>
                <a:spcPts val="0"/>
              </a:spcBef>
              <a:spcAft>
                <a:spcPts val="0"/>
              </a:spcAft>
              <a:buClr>
                <a:srgbClr val="E36C34"/>
              </a:buClr>
              <a:buSzPts val="3600"/>
              <a:buNone/>
            </a:pPr>
            <a:r>
              <a:t/>
            </a:r>
            <a:endParaRPr/>
          </a:p>
        </p:txBody>
      </p:sp>
      <p:sp>
        <p:nvSpPr>
          <p:cNvPr id="409" name="Google Shape;409;p12"/>
          <p:cNvSpPr txBox="1"/>
          <p:nvPr>
            <p:ph idx="2" type="body"/>
          </p:nvPr>
        </p:nvSpPr>
        <p:spPr>
          <a:xfrm>
            <a:off x="904850" y="1851175"/>
            <a:ext cx="10053000" cy="4530600"/>
          </a:xfrm>
          <a:prstGeom prst="rect">
            <a:avLst/>
          </a:prstGeom>
          <a:noFill/>
          <a:ln>
            <a:noFill/>
          </a:ln>
        </p:spPr>
        <p:txBody>
          <a:bodyPr anchorCtr="0" anchor="t" bIns="45700" lIns="91425" spcFirstLastPara="1" rIns="91425" wrap="square" tIns="45700">
            <a:noAutofit/>
          </a:bodyPr>
          <a:lstStyle/>
          <a:p>
            <a:pPr indent="0" lvl="0" marL="0" rtl="0" algn="just">
              <a:lnSpc>
                <a:spcPct val="103333"/>
              </a:lnSpc>
              <a:spcBef>
                <a:spcPts val="0"/>
              </a:spcBef>
              <a:spcAft>
                <a:spcPts val="0"/>
              </a:spcAft>
              <a:buSzPts val="2400"/>
              <a:buNone/>
            </a:pPr>
            <a:r>
              <a:rPr b="1" lang="en-US"/>
              <a:t>STEPS</a:t>
            </a:r>
            <a:endParaRPr/>
          </a:p>
          <a:p>
            <a:pPr indent="0" lvl="0" marL="0" rtl="0" algn="just">
              <a:lnSpc>
                <a:spcPct val="103333"/>
              </a:lnSpc>
              <a:spcBef>
                <a:spcPts val="0"/>
              </a:spcBef>
              <a:spcAft>
                <a:spcPts val="0"/>
              </a:spcAft>
              <a:buSzPts val="2400"/>
              <a:buNone/>
            </a:pPr>
            <a:r>
              <a:t/>
            </a:r>
            <a:endParaRPr/>
          </a:p>
          <a:p>
            <a:pPr indent="0" lvl="0" marL="0" rtl="0" algn="just">
              <a:lnSpc>
                <a:spcPct val="103333"/>
              </a:lnSpc>
              <a:spcBef>
                <a:spcPts val="0"/>
              </a:spcBef>
              <a:spcAft>
                <a:spcPts val="0"/>
              </a:spcAft>
              <a:buSzPts val="2400"/>
              <a:buNone/>
            </a:pPr>
            <a:r>
              <a:t/>
            </a:r>
            <a:endParaRPr/>
          </a:p>
        </p:txBody>
      </p:sp>
      <p:cxnSp>
        <p:nvCxnSpPr>
          <p:cNvPr id="410" name="Google Shape;410;p12"/>
          <p:cNvCxnSpPr/>
          <p:nvPr/>
        </p:nvCxnSpPr>
        <p:spPr>
          <a:xfrm>
            <a:off x="1955585" y="4173793"/>
            <a:ext cx="0" cy="634181"/>
          </a:xfrm>
          <a:prstGeom prst="straightConnector1">
            <a:avLst/>
          </a:prstGeom>
          <a:noFill/>
          <a:ln cap="flat" cmpd="sng" w="57150">
            <a:solidFill>
              <a:srgbClr val="E56D35"/>
            </a:solidFill>
            <a:prstDash val="solid"/>
            <a:round/>
            <a:headEnd len="sm" w="sm" type="none"/>
            <a:tailEnd len="med" w="med" type="triangle"/>
          </a:ln>
        </p:spPr>
      </p:cxnSp>
      <p:cxnSp>
        <p:nvCxnSpPr>
          <p:cNvPr id="411" name="Google Shape;411;p12"/>
          <p:cNvCxnSpPr/>
          <p:nvPr/>
        </p:nvCxnSpPr>
        <p:spPr>
          <a:xfrm>
            <a:off x="3910748" y="4173793"/>
            <a:ext cx="0" cy="634181"/>
          </a:xfrm>
          <a:prstGeom prst="straightConnector1">
            <a:avLst/>
          </a:prstGeom>
          <a:noFill/>
          <a:ln cap="flat" cmpd="sng" w="57150">
            <a:solidFill>
              <a:srgbClr val="E38D93"/>
            </a:solidFill>
            <a:prstDash val="solid"/>
            <a:round/>
            <a:headEnd len="sm" w="sm" type="none"/>
            <a:tailEnd len="med" w="med" type="triangle"/>
          </a:ln>
        </p:spPr>
      </p:cxnSp>
      <p:cxnSp>
        <p:nvCxnSpPr>
          <p:cNvPr id="412" name="Google Shape;412;p12"/>
          <p:cNvCxnSpPr/>
          <p:nvPr/>
        </p:nvCxnSpPr>
        <p:spPr>
          <a:xfrm>
            <a:off x="6077660" y="4173793"/>
            <a:ext cx="0" cy="634181"/>
          </a:xfrm>
          <a:prstGeom prst="straightConnector1">
            <a:avLst/>
          </a:prstGeom>
          <a:noFill/>
          <a:ln cap="flat" cmpd="sng" w="57150">
            <a:solidFill>
              <a:srgbClr val="889CBE"/>
            </a:solidFill>
            <a:prstDash val="solid"/>
            <a:round/>
            <a:headEnd len="sm" w="sm" type="none"/>
            <a:tailEnd len="med" w="med" type="triangle"/>
          </a:ln>
        </p:spPr>
      </p:cxnSp>
      <p:cxnSp>
        <p:nvCxnSpPr>
          <p:cNvPr id="413" name="Google Shape;413;p12"/>
          <p:cNvCxnSpPr/>
          <p:nvPr/>
        </p:nvCxnSpPr>
        <p:spPr>
          <a:xfrm>
            <a:off x="8069503" y="4173793"/>
            <a:ext cx="0" cy="634181"/>
          </a:xfrm>
          <a:prstGeom prst="straightConnector1">
            <a:avLst/>
          </a:prstGeom>
          <a:noFill/>
          <a:ln cap="flat" cmpd="sng" w="57150">
            <a:solidFill>
              <a:srgbClr val="E1A44A"/>
            </a:solidFill>
            <a:prstDash val="solid"/>
            <a:round/>
            <a:headEnd len="sm" w="sm" type="none"/>
            <a:tailEnd len="med" w="med" type="triangle"/>
          </a:ln>
        </p:spPr>
      </p:cxnSp>
      <p:cxnSp>
        <p:nvCxnSpPr>
          <p:cNvPr id="414" name="Google Shape;414;p12"/>
          <p:cNvCxnSpPr/>
          <p:nvPr/>
        </p:nvCxnSpPr>
        <p:spPr>
          <a:xfrm>
            <a:off x="10122308" y="4173793"/>
            <a:ext cx="0" cy="634181"/>
          </a:xfrm>
          <a:prstGeom prst="straightConnector1">
            <a:avLst/>
          </a:prstGeom>
          <a:noFill/>
          <a:ln cap="flat" cmpd="sng" w="57150">
            <a:solidFill>
              <a:srgbClr val="633547"/>
            </a:solidFill>
            <a:prstDash val="solid"/>
            <a:round/>
            <a:headEnd len="sm" w="sm" type="none"/>
            <a:tailEnd len="med" w="med" type="triangle"/>
          </a:ln>
        </p:spPr>
      </p:cxnSp>
      <p:sp>
        <p:nvSpPr>
          <p:cNvPr id="415" name="Google Shape;415;p12"/>
          <p:cNvSpPr txBox="1"/>
          <p:nvPr/>
        </p:nvSpPr>
        <p:spPr>
          <a:xfrm>
            <a:off x="1051159" y="4878097"/>
            <a:ext cx="1808853"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E56D35"/>
                </a:solidFill>
                <a:latin typeface="Calibri"/>
                <a:ea typeface="Calibri"/>
                <a:cs typeface="Calibri"/>
                <a:sym typeface="Calibri"/>
              </a:rPr>
              <a:t>Who is involved?</a:t>
            </a:r>
            <a:endParaRPr b="0" i="0" sz="1400" u="none" cap="none" strike="noStrike">
              <a:solidFill>
                <a:srgbClr val="000000"/>
              </a:solidFill>
              <a:latin typeface="Arial"/>
              <a:ea typeface="Arial"/>
              <a:cs typeface="Arial"/>
              <a:sym typeface="Arial"/>
            </a:endParaRPr>
          </a:p>
        </p:txBody>
      </p:sp>
      <p:sp>
        <p:nvSpPr>
          <p:cNvPr id="416" name="Google Shape;416;p12"/>
          <p:cNvSpPr txBox="1"/>
          <p:nvPr/>
        </p:nvSpPr>
        <p:spPr>
          <a:xfrm>
            <a:off x="3006322" y="4878097"/>
            <a:ext cx="1808853"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E38D93"/>
                </a:solidFill>
                <a:latin typeface="Calibri"/>
                <a:ea typeface="Calibri"/>
                <a:cs typeface="Calibri"/>
                <a:sym typeface="Calibri"/>
              </a:rPr>
              <a:t>What happens?</a:t>
            </a:r>
            <a:endParaRPr b="0" i="0" sz="1400" u="none" cap="none" strike="noStrike">
              <a:solidFill>
                <a:srgbClr val="000000"/>
              </a:solidFill>
              <a:latin typeface="Arial"/>
              <a:ea typeface="Arial"/>
              <a:cs typeface="Arial"/>
              <a:sym typeface="Arial"/>
            </a:endParaRPr>
          </a:p>
        </p:txBody>
      </p:sp>
      <p:sp>
        <p:nvSpPr>
          <p:cNvPr id="417" name="Google Shape;417;p12"/>
          <p:cNvSpPr txBox="1"/>
          <p:nvPr/>
        </p:nvSpPr>
        <p:spPr>
          <a:xfrm>
            <a:off x="4961485" y="4878097"/>
            <a:ext cx="2232350"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889CBE"/>
                </a:solidFill>
                <a:latin typeface="Calibri"/>
                <a:ea typeface="Calibri"/>
                <a:cs typeface="Calibri"/>
                <a:sym typeface="Calibri"/>
              </a:rPr>
              <a:t>What authorities do?</a:t>
            </a:r>
            <a:endParaRPr b="0" i="0" sz="1400" u="none" cap="none" strike="noStrike">
              <a:solidFill>
                <a:srgbClr val="000000"/>
              </a:solidFill>
              <a:latin typeface="Arial"/>
              <a:ea typeface="Arial"/>
              <a:cs typeface="Arial"/>
              <a:sym typeface="Arial"/>
            </a:endParaRPr>
          </a:p>
        </p:txBody>
      </p:sp>
      <p:sp>
        <p:nvSpPr>
          <p:cNvPr id="418" name="Google Shape;418;p12"/>
          <p:cNvSpPr txBox="1"/>
          <p:nvPr/>
        </p:nvSpPr>
        <p:spPr>
          <a:xfrm>
            <a:off x="6953328" y="4878097"/>
            <a:ext cx="2232350"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E1A44A"/>
                </a:solidFill>
                <a:latin typeface="Calibri"/>
                <a:ea typeface="Calibri"/>
                <a:cs typeface="Calibri"/>
                <a:sym typeface="Calibri"/>
              </a:rPr>
              <a:t>What they asses?</a:t>
            </a:r>
            <a:endParaRPr b="0" i="0" sz="1400" u="none" cap="none" strike="noStrike">
              <a:solidFill>
                <a:srgbClr val="000000"/>
              </a:solidFill>
              <a:latin typeface="Arial"/>
              <a:ea typeface="Arial"/>
              <a:cs typeface="Arial"/>
              <a:sym typeface="Arial"/>
            </a:endParaRPr>
          </a:p>
        </p:txBody>
      </p:sp>
      <p:sp>
        <p:nvSpPr>
          <p:cNvPr id="419" name="Google Shape;419;p12"/>
          <p:cNvSpPr txBox="1"/>
          <p:nvPr/>
        </p:nvSpPr>
        <p:spPr>
          <a:xfrm>
            <a:off x="9006133" y="4878097"/>
            <a:ext cx="2232350"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633547"/>
                </a:solidFill>
                <a:latin typeface="Calibri"/>
                <a:ea typeface="Calibri"/>
                <a:cs typeface="Calibri"/>
                <a:sym typeface="Calibri"/>
              </a:rPr>
              <a:t>Possible outcomes?</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1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1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1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1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1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g3d5bb06f9c0_0_454"/>
          <p:cNvSpPr txBox="1"/>
          <p:nvPr>
            <p:ph idx="1" type="body"/>
          </p:nvPr>
        </p:nvSpPr>
        <p:spPr>
          <a:xfrm>
            <a:off x="904856" y="826894"/>
            <a:ext cx="10053000" cy="8037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rgbClr val="000000"/>
              </a:buClr>
              <a:buSzPts val="3600"/>
              <a:buNone/>
            </a:pPr>
            <a:r>
              <a:rPr lang="en-US"/>
              <a:t>Navigating Bureaucracy</a:t>
            </a:r>
            <a:endParaRPr/>
          </a:p>
          <a:p>
            <a:pPr indent="0" lvl="0" marL="0" rtl="0" algn="l">
              <a:lnSpc>
                <a:spcPct val="90000"/>
              </a:lnSpc>
              <a:spcBef>
                <a:spcPts val="0"/>
              </a:spcBef>
              <a:spcAft>
                <a:spcPts val="0"/>
              </a:spcAft>
              <a:buClr>
                <a:srgbClr val="E36C34"/>
              </a:buClr>
              <a:buSzPts val="3600"/>
              <a:buNone/>
            </a:pPr>
            <a:r>
              <a:t/>
            </a:r>
            <a:endParaRPr/>
          </a:p>
        </p:txBody>
      </p:sp>
      <p:sp>
        <p:nvSpPr>
          <p:cNvPr id="425" name="Google Shape;425;g3d5bb06f9c0_0_454"/>
          <p:cNvSpPr txBox="1"/>
          <p:nvPr>
            <p:ph idx="2" type="body"/>
          </p:nvPr>
        </p:nvSpPr>
        <p:spPr>
          <a:xfrm>
            <a:off x="904856" y="1588142"/>
            <a:ext cx="10053000" cy="453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2400"/>
              </a:spcBef>
              <a:spcAft>
                <a:spcPts val="0"/>
              </a:spcAft>
              <a:buSzPts val="2400"/>
              <a:buNone/>
            </a:pPr>
            <a:r>
              <a:rPr b="1" lang="en-US"/>
              <a:t>1. Identification of competent authority - Who is involved?</a:t>
            </a:r>
            <a:endParaRPr b="1"/>
          </a:p>
          <a:p>
            <a:pPr indent="0" lvl="0" marL="0" rtl="0" algn="l">
              <a:lnSpc>
                <a:spcPct val="115000"/>
              </a:lnSpc>
              <a:spcBef>
                <a:spcPts val="2400"/>
              </a:spcBef>
              <a:spcAft>
                <a:spcPts val="0"/>
              </a:spcAft>
              <a:buSzPts val="2400"/>
              <a:buNone/>
            </a:pPr>
            <a:r>
              <a:rPr b="1" lang="en-US"/>
              <a:t>Typical authorities include:</a:t>
            </a:r>
            <a:endParaRPr b="1"/>
          </a:p>
          <a:p>
            <a:pPr indent="-381000" lvl="0" marL="457200" rtl="0" algn="just">
              <a:lnSpc>
                <a:spcPct val="115000"/>
              </a:lnSpc>
              <a:spcBef>
                <a:spcPts val="1200"/>
              </a:spcBef>
              <a:spcAft>
                <a:spcPts val="0"/>
              </a:spcAft>
              <a:buClr>
                <a:srgbClr val="633547"/>
              </a:buClr>
              <a:buSzPts val="2400"/>
              <a:buFont typeface="Calibri"/>
              <a:buChar char="●"/>
            </a:pPr>
            <a:r>
              <a:rPr lang="en-US"/>
              <a:t>National ENIC-NARIC centres (for academic recognition of diplomas)</a:t>
            </a:r>
            <a:endParaRPr/>
          </a:p>
          <a:p>
            <a:pPr indent="-381000" lvl="0" marL="457200" rtl="0" algn="just">
              <a:lnSpc>
                <a:spcPct val="115000"/>
              </a:lnSpc>
              <a:spcBef>
                <a:spcPts val="0"/>
              </a:spcBef>
              <a:spcAft>
                <a:spcPts val="0"/>
              </a:spcAft>
              <a:buClr>
                <a:srgbClr val="633547"/>
              </a:buClr>
              <a:buSzPts val="2400"/>
              <a:buFont typeface="Calibri"/>
              <a:buChar char="●"/>
            </a:pPr>
            <a:r>
              <a:rPr lang="en-US"/>
              <a:t>Ministries of Education (general academic equivalence)</a:t>
            </a:r>
            <a:endParaRPr/>
          </a:p>
          <a:p>
            <a:pPr indent="-381000" lvl="0" marL="457200" rtl="0" algn="just">
              <a:lnSpc>
                <a:spcPct val="115000"/>
              </a:lnSpc>
              <a:spcBef>
                <a:spcPts val="0"/>
              </a:spcBef>
              <a:spcAft>
                <a:spcPts val="0"/>
              </a:spcAft>
              <a:buClr>
                <a:srgbClr val="633547"/>
              </a:buClr>
              <a:buSzPts val="2400"/>
              <a:buFont typeface="Calibri"/>
              <a:buChar char="●"/>
            </a:pPr>
            <a:r>
              <a:rPr lang="en-US"/>
              <a:t>Professional regulatory bodies (for regulated professions such as medicine, law, engineering)</a:t>
            </a:r>
            <a:endParaRPr/>
          </a:p>
          <a:p>
            <a:pPr indent="-381000" lvl="0" marL="457200" rtl="0" algn="just">
              <a:lnSpc>
                <a:spcPct val="115000"/>
              </a:lnSpc>
              <a:spcBef>
                <a:spcPts val="0"/>
              </a:spcBef>
              <a:spcAft>
                <a:spcPts val="0"/>
              </a:spcAft>
              <a:buClr>
                <a:srgbClr val="633547"/>
              </a:buClr>
              <a:buSzPts val="2400"/>
              <a:buFont typeface="Calibri"/>
              <a:buChar char="●"/>
            </a:pPr>
            <a:r>
              <a:rPr lang="en-US"/>
              <a:t>Sector-specific chambers (e.g. medical councils, bar associations, engineering boards)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pic>
        <p:nvPicPr>
          <p:cNvPr id="169" name="Google Shape;169;p6"/>
          <p:cNvPicPr preferRelativeResize="0"/>
          <p:nvPr>
            <p:ph idx="14" type="pic"/>
          </p:nvPr>
        </p:nvPicPr>
        <p:blipFill rotWithShape="1">
          <a:blip r:embed="rId3">
            <a:alphaModFix/>
          </a:blip>
          <a:srcRect b="48006" l="0" r="0" t="26988"/>
          <a:stretch/>
        </p:blipFill>
        <p:spPr>
          <a:xfrm>
            <a:off x="788894" y="340862"/>
            <a:ext cx="11403106" cy="1903699"/>
          </a:xfrm>
          <a:prstGeom prst="rect">
            <a:avLst/>
          </a:prstGeom>
          <a:solidFill>
            <a:srgbClr val="BFBFBF"/>
          </a:solidFill>
          <a:ln>
            <a:noFill/>
          </a:ln>
        </p:spPr>
      </p:pic>
      <p:sp>
        <p:nvSpPr>
          <p:cNvPr id="170" name="Google Shape;170;p6"/>
          <p:cNvSpPr txBox="1"/>
          <p:nvPr>
            <p:ph idx="1" type="body"/>
          </p:nvPr>
        </p:nvSpPr>
        <p:spPr>
          <a:xfrm>
            <a:off x="2089770" y="2542435"/>
            <a:ext cx="700387" cy="56644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E36C34"/>
              </a:buClr>
              <a:buSzPts val="3200"/>
              <a:buNone/>
            </a:pPr>
            <a:r>
              <a:rPr lang="en-US"/>
              <a:t>01</a:t>
            </a:r>
            <a:endParaRPr/>
          </a:p>
        </p:txBody>
      </p:sp>
      <p:sp>
        <p:nvSpPr>
          <p:cNvPr id="171" name="Google Shape;171;p6"/>
          <p:cNvSpPr txBox="1"/>
          <p:nvPr>
            <p:ph idx="2" type="body"/>
          </p:nvPr>
        </p:nvSpPr>
        <p:spPr>
          <a:xfrm>
            <a:off x="2815882" y="2542436"/>
            <a:ext cx="8298215" cy="566444"/>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633547"/>
              </a:buClr>
              <a:buSzPts val="2200"/>
              <a:buNone/>
            </a:pPr>
            <a:r>
              <a:rPr lang="en-US"/>
              <a:t>Recognition Systems</a:t>
            </a:r>
            <a:endParaRPr/>
          </a:p>
        </p:txBody>
      </p:sp>
      <p:sp>
        <p:nvSpPr>
          <p:cNvPr id="172" name="Google Shape;172;p6"/>
          <p:cNvSpPr txBox="1"/>
          <p:nvPr>
            <p:ph idx="3" type="body"/>
          </p:nvPr>
        </p:nvSpPr>
        <p:spPr>
          <a:xfrm>
            <a:off x="2089770" y="3120297"/>
            <a:ext cx="700387" cy="56644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E36C34"/>
              </a:buClr>
              <a:buSzPts val="3200"/>
              <a:buNone/>
            </a:pPr>
            <a:r>
              <a:rPr lang="en-US"/>
              <a:t>02</a:t>
            </a:r>
            <a:endParaRPr/>
          </a:p>
        </p:txBody>
      </p:sp>
      <p:sp>
        <p:nvSpPr>
          <p:cNvPr id="173" name="Google Shape;173;p6"/>
          <p:cNvSpPr txBox="1"/>
          <p:nvPr>
            <p:ph idx="4" type="body"/>
          </p:nvPr>
        </p:nvSpPr>
        <p:spPr>
          <a:xfrm>
            <a:off x="2815882" y="3120298"/>
            <a:ext cx="8298215" cy="566444"/>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633547"/>
              </a:buClr>
              <a:buSzPts val="2200"/>
              <a:buNone/>
            </a:pPr>
            <a:r>
              <a:rPr lang="en-US"/>
              <a:t>Career Pathways Mapping</a:t>
            </a:r>
            <a:endParaRPr/>
          </a:p>
        </p:txBody>
      </p:sp>
      <p:sp>
        <p:nvSpPr>
          <p:cNvPr id="174" name="Google Shape;174;p6"/>
          <p:cNvSpPr txBox="1"/>
          <p:nvPr>
            <p:ph idx="5" type="body"/>
          </p:nvPr>
        </p:nvSpPr>
        <p:spPr>
          <a:xfrm>
            <a:off x="2089770" y="3699366"/>
            <a:ext cx="700387" cy="56644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E36C34"/>
              </a:buClr>
              <a:buSzPts val="3200"/>
              <a:buNone/>
            </a:pPr>
            <a:r>
              <a:rPr lang="en-US"/>
              <a:t>03</a:t>
            </a:r>
            <a:endParaRPr/>
          </a:p>
        </p:txBody>
      </p:sp>
      <p:sp>
        <p:nvSpPr>
          <p:cNvPr id="175" name="Google Shape;175;p6"/>
          <p:cNvSpPr txBox="1"/>
          <p:nvPr>
            <p:ph idx="6" type="body"/>
          </p:nvPr>
        </p:nvSpPr>
        <p:spPr>
          <a:xfrm>
            <a:off x="2815882" y="3699367"/>
            <a:ext cx="8298215" cy="566444"/>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633547"/>
              </a:buClr>
              <a:buSzPts val="2200"/>
              <a:buNone/>
            </a:pPr>
            <a:r>
              <a:rPr lang="en-US"/>
              <a:t>Skill Translation</a:t>
            </a:r>
            <a:endParaRPr/>
          </a:p>
        </p:txBody>
      </p:sp>
      <p:sp>
        <p:nvSpPr>
          <p:cNvPr id="176" name="Google Shape;176;p6"/>
          <p:cNvSpPr txBox="1"/>
          <p:nvPr>
            <p:ph idx="7" type="body"/>
          </p:nvPr>
        </p:nvSpPr>
        <p:spPr>
          <a:xfrm>
            <a:off x="2089770" y="4281692"/>
            <a:ext cx="700387" cy="56644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E36C34"/>
              </a:buClr>
              <a:buSzPts val="3200"/>
              <a:buNone/>
            </a:pPr>
            <a:r>
              <a:rPr lang="en-US"/>
              <a:t>04</a:t>
            </a:r>
            <a:endParaRPr/>
          </a:p>
        </p:txBody>
      </p:sp>
      <p:sp>
        <p:nvSpPr>
          <p:cNvPr id="177" name="Google Shape;177;p6"/>
          <p:cNvSpPr txBox="1"/>
          <p:nvPr>
            <p:ph idx="8" type="body"/>
          </p:nvPr>
        </p:nvSpPr>
        <p:spPr>
          <a:xfrm>
            <a:off x="2815882" y="4281693"/>
            <a:ext cx="8298215" cy="566444"/>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633547"/>
              </a:buClr>
              <a:buSzPts val="2200"/>
              <a:buNone/>
            </a:pPr>
            <a:r>
              <a:rPr lang="en-US"/>
              <a:t>Navigating Bureaucracy</a:t>
            </a:r>
            <a:endParaRPr/>
          </a:p>
        </p:txBody>
      </p:sp>
      <p:sp>
        <p:nvSpPr>
          <p:cNvPr id="178" name="Google Shape;178;p6"/>
          <p:cNvSpPr txBox="1"/>
          <p:nvPr>
            <p:ph idx="9" type="body"/>
          </p:nvPr>
        </p:nvSpPr>
        <p:spPr>
          <a:xfrm>
            <a:off x="2089770" y="4860791"/>
            <a:ext cx="700387" cy="56644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E36C34"/>
              </a:buClr>
              <a:buSzPts val="3200"/>
              <a:buNone/>
            </a:pPr>
            <a:r>
              <a:rPr lang="en-US"/>
              <a:t>05</a:t>
            </a:r>
            <a:endParaRPr/>
          </a:p>
        </p:txBody>
      </p:sp>
      <p:sp>
        <p:nvSpPr>
          <p:cNvPr id="179" name="Google Shape;179;p6"/>
          <p:cNvSpPr txBox="1"/>
          <p:nvPr>
            <p:ph idx="13" type="body"/>
          </p:nvPr>
        </p:nvSpPr>
        <p:spPr>
          <a:xfrm>
            <a:off x="2815882" y="4860792"/>
            <a:ext cx="8298215" cy="566444"/>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633547"/>
              </a:buClr>
              <a:buSzPts val="2200"/>
              <a:buNone/>
            </a:pPr>
            <a:r>
              <a:rPr lang="en-US"/>
              <a:t>Emotional Barriers</a:t>
            </a:r>
            <a:endParaRPr/>
          </a:p>
        </p:txBody>
      </p:sp>
      <p:sp>
        <p:nvSpPr>
          <p:cNvPr id="180" name="Google Shape;180;p6"/>
          <p:cNvSpPr/>
          <p:nvPr/>
        </p:nvSpPr>
        <p:spPr>
          <a:xfrm>
            <a:off x="345172" y="1007603"/>
            <a:ext cx="2974383" cy="69862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29"/>
              <a:buFont typeface="Arial"/>
              <a:buNone/>
            </a:pPr>
            <a:r>
              <a:t/>
            </a:r>
            <a:endParaRPr b="0" i="0" sz="529" u="none" cap="none" strike="noStrike">
              <a:solidFill>
                <a:schemeClr val="lt1"/>
              </a:solidFill>
              <a:latin typeface="Montserrat"/>
              <a:ea typeface="Montserrat"/>
              <a:cs typeface="Montserrat"/>
              <a:sym typeface="Montserrat"/>
            </a:endParaRPr>
          </a:p>
        </p:txBody>
      </p:sp>
      <p:sp>
        <p:nvSpPr>
          <p:cNvPr id="181" name="Google Shape;181;p6"/>
          <p:cNvSpPr txBox="1"/>
          <p:nvPr/>
        </p:nvSpPr>
        <p:spPr>
          <a:xfrm>
            <a:off x="529195" y="1059901"/>
            <a:ext cx="2577693"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E36C34"/>
                </a:solidFill>
                <a:latin typeface="Calibri"/>
                <a:ea typeface="Calibri"/>
                <a:cs typeface="Calibri"/>
                <a:sym typeface="Calibri"/>
              </a:rPr>
              <a:t>CONTENTS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g3d5bb06f9c0_0_461"/>
          <p:cNvSpPr txBox="1"/>
          <p:nvPr>
            <p:ph idx="1" type="body"/>
          </p:nvPr>
        </p:nvSpPr>
        <p:spPr>
          <a:xfrm>
            <a:off x="904856" y="826894"/>
            <a:ext cx="10053000" cy="8037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rgbClr val="000000"/>
              </a:buClr>
              <a:buSzPts val="3600"/>
              <a:buNone/>
            </a:pPr>
            <a:r>
              <a:rPr lang="en-US"/>
              <a:t>Navigating Bureaucracy</a:t>
            </a:r>
            <a:endParaRPr/>
          </a:p>
          <a:p>
            <a:pPr indent="0" lvl="0" marL="0" rtl="0" algn="l">
              <a:lnSpc>
                <a:spcPct val="90000"/>
              </a:lnSpc>
              <a:spcBef>
                <a:spcPts val="0"/>
              </a:spcBef>
              <a:spcAft>
                <a:spcPts val="0"/>
              </a:spcAft>
              <a:buClr>
                <a:srgbClr val="E36C34"/>
              </a:buClr>
              <a:buSzPts val="3600"/>
              <a:buNone/>
            </a:pPr>
            <a:r>
              <a:t/>
            </a:r>
            <a:endParaRPr/>
          </a:p>
        </p:txBody>
      </p:sp>
      <p:sp>
        <p:nvSpPr>
          <p:cNvPr id="431" name="Google Shape;431;g3d5bb06f9c0_0_461"/>
          <p:cNvSpPr txBox="1"/>
          <p:nvPr>
            <p:ph idx="2" type="body"/>
          </p:nvPr>
        </p:nvSpPr>
        <p:spPr>
          <a:xfrm>
            <a:off x="904856" y="1630612"/>
            <a:ext cx="10053000" cy="45306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2400"/>
              </a:spcBef>
              <a:spcAft>
                <a:spcPts val="0"/>
              </a:spcAft>
              <a:buSzPts val="2400"/>
              <a:buNone/>
            </a:pPr>
            <a:r>
              <a:rPr b="1" lang="en-US"/>
              <a:t>2. Application submission - What happens?</a:t>
            </a:r>
            <a:endParaRPr/>
          </a:p>
          <a:p>
            <a:pPr indent="0" lvl="0" marL="0" rtl="0" algn="just">
              <a:lnSpc>
                <a:spcPct val="115000"/>
              </a:lnSpc>
              <a:spcBef>
                <a:spcPts val="1400"/>
              </a:spcBef>
              <a:spcAft>
                <a:spcPts val="0"/>
              </a:spcAft>
              <a:buSzPts val="2400"/>
              <a:buNone/>
            </a:pPr>
            <a:r>
              <a:rPr b="1" lang="en-US"/>
              <a:t>Documents usually required:</a:t>
            </a:r>
            <a:endParaRPr b="1"/>
          </a:p>
          <a:p>
            <a:pPr indent="-381000" lvl="0" marL="457200" rtl="0" algn="just">
              <a:lnSpc>
                <a:spcPct val="115000"/>
              </a:lnSpc>
              <a:spcBef>
                <a:spcPts val="1200"/>
              </a:spcBef>
              <a:spcAft>
                <a:spcPts val="0"/>
              </a:spcAft>
              <a:buClr>
                <a:srgbClr val="633547"/>
              </a:buClr>
              <a:buSzPts val="2400"/>
              <a:buFont typeface="Calibri"/>
              <a:buChar char="●"/>
            </a:pPr>
            <a:r>
              <a:rPr lang="en-US"/>
              <a:t>Degree/diploma certificates</a:t>
            </a:r>
            <a:endParaRPr/>
          </a:p>
          <a:p>
            <a:pPr indent="-381000" lvl="0" marL="457200" rtl="0" algn="just">
              <a:lnSpc>
                <a:spcPct val="115000"/>
              </a:lnSpc>
              <a:spcBef>
                <a:spcPts val="0"/>
              </a:spcBef>
              <a:spcAft>
                <a:spcPts val="0"/>
              </a:spcAft>
              <a:buClr>
                <a:srgbClr val="633547"/>
              </a:buClr>
              <a:buSzPts val="2400"/>
              <a:buFont typeface="Calibri"/>
              <a:buChar char="●"/>
            </a:pPr>
            <a:r>
              <a:rPr lang="en-US"/>
              <a:t>Academic transcripts</a:t>
            </a:r>
            <a:endParaRPr/>
          </a:p>
          <a:p>
            <a:pPr indent="-381000" lvl="0" marL="457200" rtl="0" algn="just">
              <a:lnSpc>
                <a:spcPct val="115000"/>
              </a:lnSpc>
              <a:spcBef>
                <a:spcPts val="0"/>
              </a:spcBef>
              <a:spcAft>
                <a:spcPts val="0"/>
              </a:spcAft>
              <a:buClr>
                <a:srgbClr val="633547"/>
              </a:buClr>
              <a:buSzPts val="2400"/>
              <a:buFont typeface="Calibri"/>
              <a:buChar char="●"/>
            </a:pPr>
            <a:r>
              <a:rPr lang="en-US"/>
              <a:t>Proof of professional experience</a:t>
            </a:r>
            <a:endParaRPr/>
          </a:p>
          <a:p>
            <a:pPr indent="-381000" lvl="0" marL="457200" rtl="0" algn="just">
              <a:lnSpc>
                <a:spcPct val="115000"/>
              </a:lnSpc>
              <a:spcBef>
                <a:spcPts val="0"/>
              </a:spcBef>
              <a:spcAft>
                <a:spcPts val="0"/>
              </a:spcAft>
              <a:buClr>
                <a:srgbClr val="633547"/>
              </a:buClr>
              <a:buSzPts val="2400"/>
              <a:buFont typeface="Calibri"/>
              <a:buChar char="●"/>
            </a:pPr>
            <a:r>
              <a:rPr lang="en-US"/>
              <a:t>Passport or ID</a:t>
            </a:r>
            <a:endParaRPr/>
          </a:p>
          <a:p>
            <a:pPr indent="-381000" lvl="0" marL="457200" rtl="0" algn="just">
              <a:lnSpc>
                <a:spcPct val="115000"/>
              </a:lnSpc>
              <a:spcBef>
                <a:spcPts val="0"/>
              </a:spcBef>
              <a:spcAft>
                <a:spcPts val="0"/>
              </a:spcAft>
              <a:buClr>
                <a:srgbClr val="633547"/>
              </a:buClr>
              <a:buSzPts val="2400"/>
              <a:buFont typeface="Calibri"/>
              <a:buChar char="●"/>
            </a:pPr>
            <a:r>
              <a:rPr lang="en-US"/>
              <a:t>Certified translations (often mandatory)</a:t>
            </a:r>
            <a:endParaRPr/>
          </a:p>
          <a:p>
            <a:pPr indent="-381000" lvl="0" marL="457200" rtl="0" algn="just">
              <a:lnSpc>
                <a:spcPct val="115000"/>
              </a:lnSpc>
              <a:spcBef>
                <a:spcPts val="0"/>
              </a:spcBef>
              <a:spcAft>
                <a:spcPts val="0"/>
              </a:spcAft>
              <a:buClr>
                <a:srgbClr val="633547"/>
              </a:buClr>
              <a:buSzPts val="2400"/>
              <a:buFont typeface="Calibri"/>
              <a:buChar char="●"/>
            </a:pPr>
            <a:r>
              <a:rPr lang="en-US"/>
              <a:t>Curriculum or course descriptions (in some cases)</a:t>
            </a:r>
            <a:endParaRPr/>
          </a:p>
          <a:p>
            <a:pPr indent="0" lvl="0" marL="457200" rtl="0" algn="just">
              <a:lnSpc>
                <a:spcPct val="150000"/>
              </a:lnSpc>
              <a:spcBef>
                <a:spcPts val="1200"/>
              </a:spcBef>
              <a:spcAft>
                <a:spcPts val="1200"/>
              </a:spcAft>
              <a:buSzPts val="2400"/>
              <a:buNone/>
            </a:pPr>
            <a:r>
              <a:t/>
            </a:r>
            <a:endParaRPr b="1">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g3d5bb06f9c0_0_467"/>
          <p:cNvSpPr txBox="1"/>
          <p:nvPr>
            <p:ph idx="1" type="body"/>
          </p:nvPr>
        </p:nvSpPr>
        <p:spPr>
          <a:xfrm>
            <a:off x="904856" y="826894"/>
            <a:ext cx="10053000" cy="8037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rgbClr val="000000"/>
              </a:buClr>
              <a:buSzPts val="3600"/>
              <a:buNone/>
            </a:pPr>
            <a:r>
              <a:rPr lang="en-US"/>
              <a:t>Navigating Bureaucracy</a:t>
            </a:r>
            <a:endParaRPr/>
          </a:p>
          <a:p>
            <a:pPr indent="0" lvl="0" marL="0" rtl="0" algn="l">
              <a:lnSpc>
                <a:spcPct val="90000"/>
              </a:lnSpc>
              <a:spcBef>
                <a:spcPts val="0"/>
              </a:spcBef>
              <a:spcAft>
                <a:spcPts val="0"/>
              </a:spcAft>
              <a:buClr>
                <a:srgbClr val="E36C34"/>
              </a:buClr>
              <a:buSzPts val="3600"/>
              <a:buNone/>
            </a:pPr>
            <a:r>
              <a:t/>
            </a:r>
            <a:endParaRPr/>
          </a:p>
        </p:txBody>
      </p:sp>
      <p:sp>
        <p:nvSpPr>
          <p:cNvPr id="437" name="Google Shape;437;g3d5bb06f9c0_0_467"/>
          <p:cNvSpPr txBox="1"/>
          <p:nvPr>
            <p:ph idx="2" type="body"/>
          </p:nvPr>
        </p:nvSpPr>
        <p:spPr>
          <a:xfrm>
            <a:off x="904856" y="1630588"/>
            <a:ext cx="10053000" cy="453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2400"/>
              </a:spcBef>
              <a:spcAft>
                <a:spcPts val="0"/>
              </a:spcAft>
              <a:buSzPts val="2400"/>
              <a:buNone/>
            </a:pPr>
            <a:r>
              <a:rPr b="1" lang="en-US"/>
              <a:t>3. Administrative verification - What authorities do:</a:t>
            </a:r>
            <a:endParaRPr b="1"/>
          </a:p>
          <a:p>
            <a:pPr indent="-381000" lvl="0" marL="457200" rtl="0" algn="l">
              <a:lnSpc>
                <a:spcPct val="115000"/>
              </a:lnSpc>
              <a:spcBef>
                <a:spcPts val="1200"/>
              </a:spcBef>
              <a:spcAft>
                <a:spcPts val="0"/>
              </a:spcAft>
              <a:buClr>
                <a:srgbClr val="633547"/>
              </a:buClr>
              <a:buSzPts val="2400"/>
              <a:buFont typeface="Calibri"/>
              <a:buChar char="●"/>
            </a:pPr>
            <a:r>
              <a:rPr lang="en-US"/>
              <a:t>Check if the file is complete</a:t>
            </a:r>
            <a:endParaRPr/>
          </a:p>
          <a:p>
            <a:pPr indent="-381000" lvl="0" marL="457200" rtl="0" algn="l">
              <a:lnSpc>
                <a:spcPct val="115000"/>
              </a:lnSpc>
              <a:spcBef>
                <a:spcPts val="0"/>
              </a:spcBef>
              <a:spcAft>
                <a:spcPts val="0"/>
              </a:spcAft>
              <a:buClr>
                <a:srgbClr val="633547"/>
              </a:buClr>
              <a:buSzPts val="2400"/>
              <a:buFont typeface="Calibri"/>
              <a:buChar char="●"/>
            </a:pPr>
            <a:r>
              <a:rPr lang="en-US"/>
              <a:t>Request missing documents if needed</a:t>
            </a:r>
            <a:endParaRPr/>
          </a:p>
          <a:p>
            <a:pPr indent="-381000" lvl="0" marL="457200" rtl="0" algn="l">
              <a:lnSpc>
                <a:spcPct val="115000"/>
              </a:lnSpc>
              <a:spcBef>
                <a:spcPts val="0"/>
              </a:spcBef>
              <a:spcAft>
                <a:spcPts val="0"/>
              </a:spcAft>
              <a:buClr>
                <a:srgbClr val="633547"/>
              </a:buClr>
              <a:buSzPts val="2400"/>
              <a:buFont typeface="Calibri"/>
              <a:buChar char="●"/>
            </a:pPr>
            <a:r>
              <a:rPr lang="en-US"/>
              <a:t>Verify authenticity of documents (sometimes via issuing universities or embassies)</a:t>
            </a:r>
            <a:endParaRPr/>
          </a:p>
          <a:p>
            <a:pPr indent="0" lvl="0" marL="0" rtl="0" algn="l">
              <a:lnSpc>
                <a:spcPct val="115000"/>
              </a:lnSpc>
              <a:spcBef>
                <a:spcPts val="1400"/>
              </a:spcBef>
              <a:spcAft>
                <a:spcPts val="0"/>
              </a:spcAft>
              <a:buSzPts val="2400"/>
              <a:buNone/>
            </a:pPr>
            <a:r>
              <a:rPr b="1" lang="en-US"/>
              <a:t>Typical issues:</a:t>
            </a:r>
            <a:endParaRPr b="1"/>
          </a:p>
          <a:p>
            <a:pPr indent="-381000" lvl="0" marL="457200" rtl="0" algn="l">
              <a:lnSpc>
                <a:spcPct val="115000"/>
              </a:lnSpc>
              <a:spcBef>
                <a:spcPts val="1200"/>
              </a:spcBef>
              <a:spcAft>
                <a:spcPts val="0"/>
              </a:spcAft>
              <a:buClr>
                <a:srgbClr val="633547"/>
              </a:buClr>
              <a:buSzPts val="2400"/>
              <a:buFont typeface="Calibri"/>
              <a:buChar char="●"/>
            </a:pPr>
            <a:r>
              <a:rPr lang="en-US"/>
              <a:t>Missing apostille/legalisation</a:t>
            </a:r>
            <a:endParaRPr/>
          </a:p>
          <a:p>
            <a:pPr indent="-381000" lvl="0" marL="457200" rtl="0" algn="l">
              <a:lnSpc>
                <a:spcPct val="115000"/>
              </a:lnSpc>
              <a:spcBef>
                <a:spcPts val="0"/>
              </a:spcBef>
              <a:spcAft>
                <a:spcPts val="0"/>
              </a:spcAft>
              <a:buClr>
                <a:srgbClr val="633547"/>
              </a:buClr>
              <a:buSzPts val="2400"/>
              <a:buFont typeface="Calibri"/>
              <a:buChar char="●"/>
            </a:pPr>
            <a:r>
              <a:rPr lang="en-US"/>
              <a:t>Non-certified translations</a:t>
            </a:r>
            <a:endParaRPr/>
          </a:p>
          <a:p>
            <a:pPr indent="-381000" lvl="0" marL="457200" rtl="0" algn="l">
              <a:lnSpc>
                <a:spcPct val="115000"/>
              </a:lnSpc>
              <a:spcBef>
                <a:spcPts val="0"/>
              </a:spcBef>
              <a:spcAft>
                <a:spcPts val="0"/>
              </a:spcAft>
              <a:buClr>
                <a:srgbClr val="633547"/>
              </a:buClr>
              <a:buSzPts val="2400"/>
              <a:buFont typeface="Calibri"/>
              <a:buChar char="●"/>
            </a:pPr>
            <a:r>
              <a:rPr lang="en-US"/>
              <a:t>Unclear curriculum comparability</a:t>
            </a:r>
            <a:endParaRPr/>
          </a:p>
          <a:p>
            <a:pPr indent="0" lvl="0" marL="457200" rtl="0" algn="just">
              <a:lnSpc>
                <a:spcPct val="150000"/>
              </a:lnSpc>
              <a:spcBef>
                <a:spcPts val="1200"/>
              </a:spcBef>
              <a:spcAft>
                <a:spcPts val="1200"/>
              </a:spcAft>
              <a:buSzPts val="2400"/>
              <a:buNone/>
            </a:pPr>
            <a:r>
              <a:t/>
            </a:r>
            <a:endParaRPr b="1">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g3d5bb06f9c0_0_473"/>
          <p:cNvSpPr txBox="1"/>
          <p:nvPr>
            <p:ph idx="1" type="body"/>
          </p:nvPr>
        </p:nvSpPr>
        <p:spPr>
          <a:xfrm>
            <a:off x="904856" y="826894"/>
            <a:ext cx="10053000" cy="8037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rgbClr val="000000"/>
              </a:buClr>
              <a:buSzPts val="3600"/>
              <a:buNone/>
            </a:pPr>
            <a:r>
              <a:rPr lang="en-US"/>
              <a:t>Navigating Bureaucracy</a:t>
            </a:r>
            <a:endParaRPr/>
          </a:p>
          <a:p>
            <a:pPr indent="0" lvl="0" marL="0" rtl="0" algn="l">
              <a:lnSpc>
                <a:spcPct val="90000"/>
              </a:lnSpc>
              <a:spcBef>
                <a:spcPts val="0"/>
              </a:spcBef>
              <a:spcAft>
                <a:spcPts val="0"/>
              </a:spcAft>
              <a:buClr>
                <a:srgbClr val="E36C34"/>
              </a:buClr>
              <a:buSzPts val="3600"/>
              <a:buNone/>
            </a:pPr>
            <a:r>
              <a:t/>
            </a:r>
            <a:endParaRPr/>
          </a:p>
        </p:txBody>
      </p:sp>
      <p:sp>
        <p:nvSpPr>
          <p:cNvPr id="443" name="Google Shape;443;g3d5bb06f9c0_0_473"/>
          <p:cNvSpPr txBox="1"/>
          <p:nvPr>
            <p:ph idx="2" type="body"/>
          </p:nvPr>
        </p:nvSpPr>
        <p:spPr>
          <a:xfrm>
            <a:off x="904856" y="1630611"/>
            <a:ext cx="10053000" cy="45306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2400"/>
              </a:spcBef>
              <a:spcAft>
                <a:spcPts val="0"/>
              </a:spcAft>
              <a:buSzPts val="2400"/>
              <a:buNone/>
            </a:pPr>
            <a:r>
              <a:rPr b="1" lang="en-US"/>
              <a:t>4. Academic and professional assessment</a:t>
            </a:r>
            <a:r>
              <a:rPr lang="en-US"/>
              <a:t> - </a:t>
            </a:r>
            <a:r>
              <a:rPr b="1" lang="en-US"/>
              <a:t>What they assess:</a:t>
            </a:r>
            <a:endParaRPr b="1"/>
          </a:p>
          <a:p>
            <a:pPr indent="-381000" lvl="0" marL="457200" rtl="0" algn="l">
              <a:lnSpc>
                <a:spcPct val="115000"/>
              </a:lnSpc>
              <a:spcBef>
                <a:spcPts val="1200"/>
              </a:spcBef>
              <a:spcAft>
                <a:spcPts val="0"/>
              </a:spcAft>
              <a:buClr>
                <a:srgbClr val="633547"/>
              </a:buClr>
              <a:buSzPts val="2400"/>
              <a:buFont typeface="Calibri"/>
              <a:buChar char="●"/>
            </a:pPr>
            <a:r>
              <a:rPr lang="en-US"/>
              <a:t>Level of education (EQF alignment)</a:t>
            </a:r>
            <a:endParaRPr/>
          </a:p>
          <a:p>
            <a:pPr indent="-381000" lvl="0" marL="457200" rtl="0" algn="l">
              <a:lnSpc>
                <a:spcPct val="115000"/>
              </a:lnSpc>
              <a:spcBef>
                <a:spcPts val="0"/>
              </a:spcBef>
              <a:spcAft>
                <a:spcPts val="0"/>
              </a:spcAft>
              <a:buClr>
                <a:srgbClr val="633547"/>
              </a:buClr>
              <a:buSzPts val="2400"/>
              <a:buFont typeface="Calibri"/>
              <a:buChar char="●"/>
            </a:pPr>
            <a:r>
              <a:rPr lang="en-US"/>
              <a:t>Duration of studies</a:t>
            </a:r>
            <a:endParaRPr/>
          </a:p>
          <a:p>
            <a:pPr indent="-381000" lvl="0" marL="457200" rtl="0" algn="l">
              <a:lnSpc>
                <a:spcPct val="115000"/>
              </a:lnSpc>
              <a:spcBef>
                <a:spcPts val="0"/>
              </a:spcBef>
              <a:spcAft>
                <a:spcPts val="0"/>
              </a:spcAft>
              <a:buClr>
                <a:srgbClr val="633547"/>
              </a:buClr>
              <a:buSzPts val="2400"/>
              <a:buFont typeface="Calibri"/>
              <a:buChar char="●"/>
            </a:pPr>
            <a:r>
              <a:rPr lang="en-US"/>
              <a:t>Curriculum content comparison</a:t>
            </a:r>
            <a:endParaRPr/>
          </a:p>
          <a:p>
            <a:pPr indent="-381000" lvl="0" marL="457200" rtl="0" algn="l">
              <a:lnSpc>
                <a:spcPct val="115000"/>
              </a:lnSpc>
              <a:spcBef>
                <a:spcPts val="0"/>
              </a:spcBef>
              <a:spcAft>
                <a:spcPts val="0"/>
              </a:spcAft>
              <a:buClr>
                <a:srgbClr val="633547"/>
              </a:buClr>
              <a:buSzPts val="2400"/>
              <a:buFont typeface="Calibri"/>
              <a:buChar char="●"/>
            </a:pPr>
            <a:r>
              <a:rPr lang="en-US"/>
              <a:t>Professional competencies and training hours</a:t>
            </a:r>
            <a:endParaRPr/>
          </a:p>
          <a:p>
            <a:pPr indent="0" lvl="0" marL="457200" rtl="0" algn="l">
              <a:lnSpc>
                <a:spcPct val="115000"/>
              </a:lnSpc>
              <a:spcBef>
                <a:spcPts val="1200"/>
              </a:spcBef>
              <a:spcAft>
                <a:spcPts val="0"/>
              </a:spcAft>
              <a:buSzPts val="2400"/>
              <a:buNone/>
            </a:pPr>
            <a:r>
              <a:t/>
            </a:r>
            <a:endParaRPr/>
          </a:p>
          <a:p>
            <a:pPr indent="0" lvl="0" marL="0" rtl="0" algn="ctr">
              <a:lnSpc>
                <a:spcPct val="115000"/>
              </a:lnSpc>
              <a:spcBef>
                <a:spcPts val="1200"/>
              </a:spcBef>
              <a:spcAft>
                <a:spcPts val="0"/>
              </a:spcAft>
              <a:buSzPts val="2400"/>
              <a:buNone/>
            </a:pPr>
            <a:r>
              <a:rPr b="1" lang="en-US"/>
              <a:t>This is the most time-consuming step.</a:t>
            </a:r>
            <a:endParaRPr b="1"/>
          </a:p>
          <a:p>
            <a:pPr indent="0" lvl="0" marL="0" rtl="0" algn="just">
              <a:lnSpc>
                <a:spcPct val="115000"/>
              </a:lnSpc>
              <a:spcBef>
                <a:spcPts val="2400"/>
              </a:spcBef>
              <a:spcAft>
                <a:spcPts val="0"/>
              </a:spcAft>
              <a:buSzPts val="2400"/>
              <a:buNone/>
            </a:pPr>
            <a:r>
              <a:t/>
            </a:r>
            <a:endParaRPr b="1">
              <a:latin typeface="Arial"/>
              <a:ea typeface="Arial"/>
              <a:cs typeface="Arial"/>
              <a:sym typeface="Arial"/>
            </a:endParaRPr>
          </a:p>
          <a:p>
            <a:pPr indent="0" lvl="0" marL="457200" rtl="0" algn="just">
              <a:lnSpc>
                <a:spcPct val="150000"/>
              </a:lnSpc>
              <a:spcBef>
                <a:spcPts val="1200"/>
              </a:spcBef>
              <a:spcAft>
                <a:spcPts val="1200"/>
              </a:spcAft>
              <a:buSzPts val="2400"/>
              <a:buNone/>
            </a:pPr>
            <a:r>
              <a:t/>
            </a:r>
            <a:endParaRPr b="1">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g3d5bb06f9c0_0_479"/>
          <p:cNvSpPr txBox="1"/>
          <p:nvPr>
            <p:ph idx="1" type="body"/>
          </p:nvPr>
        </p:nvSpPr>
        <p:spPr>
          <a:xfrm>
            <a:off x="904856" y="826894"/>
            <a:ext cx="10053000" cy="8037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rgbClr val="000000"/>
              </a:buClr>
              <a:buSzPts val="3600"/>
              <a:buNone/>
            </a:pPr>
            <a:r>
              <a:rPr lang="en-US"/>
              <a:t>Navigating Bureaucracy</a:t>
            </a:r>
            <a:endParaRPr/>
          </a:p>
          <a:p>
            <a:pPr indent="0" lvl="0" marL="0" rtl="0" algn="l">
              <a:lnSpc>
                <a:spcPct val="90000"/>
              </a:lnSpc>
              <a:spcBef>
                <a:spcPts val="0"/>
              </a:spcBef>
              <a:spcAft>
                <a:spcPts val="0"/>
              </a:spcAft>
              <a:buClr>
                <a:srgbClr val="E36C34"/>
              </a:buClr>
              <a:buSzPts val="3600"/>
              <a:buNone/>
            </a:pPr>
            <a:r>
              <a:t/>
            </a:r>
            <a:endParaRPr/>
          </a:p>
        </p:txBody>
      </p:sp>
      <p:sp>
        <p:nvSpPr>
          <p:cNvPr id="449" name="Google Shape;449;g3d5bb06f9c0_0_479"/>
          <p:cNvSpPr txBox="1"/>
          <p:nvPr>
            <p:ph idx="2" type="body"/>
          </p:nvPr>
        </p:nvSpPr>
        <p:spPr>
          <a:xfrm>
            <a:off x="904856" y="1630612"/>
            <a:ext cx="10053000" cy="453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2400"/>
              </a:spcBef>
              <a:spcAft>
                <a:spcPts val="0"/>
              </a:spcAft>
              <a:buSzPts val="2400"/>
              <a:buNone/>
            </a:pPr>
            <a:r>
              <a:rPr b="1" lang="en-US"/>
              <a:t>5. Decision phase - Possible outcomes:</a:t>
            </a:r>
            <a:endParaRPr b="1"/>
          </a:p>
          <a:p>
            <a:pPr indent="-381000" lvl="0" marL="457200" rtl="0" algn="l">
              <a:lnSpc>
                <a:spcPct val="115000"/>
              </a:lnSpc>
              <a:spcBef>
                <a:spcPts val="1200"/>
              </a:spcBef>
              <a:spcAft>
                <a:spcPts val="0"/>
              </a:spcAft>
              <a:buClr>
                <a:srgbClr val="633547"/>
              </a:buClr>
              <a:buSzPts val="2400"/>
              <a:buChar char="●"/>
            </a:pPr>
            <a:r>
              <a:rPr b="1" lang="en-US"/>
              <a:t>Full recognition</a:t>
            </a:r>
            <a:r>
              <a:rPr lang="en-US"/>
              <a:t> → qualification fully accepted</a:t>
            </a:r>
            <a:endParaRPr/>
          </a:p>
          <a:p>
            <a:pPr indent="-381000" lvl="0" marL="457200" rtl="0" algn="l">
              <a:lnSpc>
                <a:spcPct val="115000"/>
              </a:lnSpc>
              <a:spcBef>
                <a:spcPts val="0"/>
              </a:spcBef>
              <a:spcAft>
                <a:spcPts val="0"/>
              </a:spcAft>
              <a:buClr>
                <a:srgbClr val="633547"/>
              </a:buClr>
              <a:buSzPts val="2400"/>
              <a:buChar char="●"/>
            </a:pPr>
            <a:r>
              <a:rPr b="1" lang="en-US"/>
              <a:t>Partial recognition</a:t>
            </a:r>
            <a:r>
              <a:rPr lang="en-US"/>
              <a:t> → additional requirements imposed</a:t>
            </a:r>
            <a:endParaRPr/>
          </a:p>
          <a:p>
            <a:pPr indent="-381000" lvl="0" marL="457200" rtl="0" algn="l">
              <a:lnSpc>
                <a:spcPct val="115000"/>
              </a:lnSpc>
              <a:spcBef>
                <a:spcPts val="0"/>
              </a:spcBef>
              <a:spcAft>
                <a:spcPts val="0"/>
              </a:spcAft>
              <a:buClr>
                <a:srgbClr val="633547"/>
              </a:buClr>
              <a:buSzPts val="2400"/>
              <a:buChar char="●"/>
            </a:pPr>
            <a:r>
              <a:rPr b="1" lang="en-US"/>
              <a:t>Non-recognition</a:t>
            </a:r>
            <a:r>
              <a:rPr lang="en-US"/>
              <a:t> → qualification not considered equivalent</a:t>
            </a:r>
            <a:endParaRPr/>
          </a:p>
          <a:p>
            <a:pPr indent="0" lvl="0" marL="0" rtl="0" algn="l">
              <a:lnSpc>
                <a:spcPct val="115000"/>
              </a:lnSpc>
              <a:spcBef>
                <a:spcPts val="1200"/>
              </a:spcBef>
              <a:spcAft>
                <a:spcPts val="0"/>
              </a:spcAft>
              <a:buSzPts val="2400"/>
              <a:buNone/>
            </a:pPr>
            <a:r>
              <a:t/>
            </a:r>
            <a:endParaRPr sz="1000"/>
          </a:p>
          <a:p>
            <a:pPr indent="0" lvl="0" marL="0" rtl="0" algn="l">
              <a:lnSpc>
                <a:spcPct val="115000"/>
              </a:lnSpc>
              <a:spcBef>
                <a:spcPts val="1400"/>
              </a:spcBef>
              <a:spcAft>
                <a:spcPts val="0"/>
              </a:spcAft>
              <a:buSzPts val="2400"/>
              <a:buNone/>
            </a:pPr>
            <a:r>
              <a:rPr b="1" lang="en-US"/>
              <a:t>Additional requirements may include:</a:t>
            </a:r>
            <a:endParaRPr b="1"/>
          </a:p>
          <a:p>
            <a:pPr indent="-381000" lvl="0" marL="457200" rtl="0" algn="l">
              <a:lnSpc>
                <a:spcPct val="115000"/>
              </a:lnSpc>
              <a:spcBef>
                <a:spcPts val="1200"/>
              </a:spcBef>
              <a:spcAft>
                <a:spcPts val="0"/>
              </a:spcAft>
              <a:buClr>
                <a:srgbClr val="633547"/>
              </a:buClr>
              <a:buSzPts val="2400"/>
              <a:buFont typeface="Calibri"/>
              <a:buChar char="●"/>
            </a:pPr>
            <a:r>
              <a:rPr lang="en-US"/>
              <a:t>Adaptation periods (supervised work)</a:t>
            </a:r>
            <a:endParaRPr/>
          </a:p>
          <a:p>
            <a:pPr indent="-381000" lvl="0" marL="457200" rtl="0" algn="l">
              <a:lnSpc>
                <a:spcPct val="115000"/>
              </a:lnSpc>
              <a:spcBef>
                <a:spcPts val="0"/>
              </a:spcBef>
              <a:spcAft>
                <a:spcPts val="0"/>
              </a:spcAft>
              <a:buClr>
                <a:srgbClr val="633547"/>
              </a:buClr>
              <a:buSzPts val="2400"/>
              <a:buFont typeface="Calibri"/>
              <a:buChar char="●"/>
            </a:pPr>
            <a:r>
              <a:rPr lang="en-US"/>
              <a:t>Aptitude exams</a:t>
            </a:r>
            <a:endParaRPr/>
          </a:p>
          <a:p>
            <a:pPr indent="-381000" lvl="0" marL="457200" rtl="0" algn="l">
              <a:lnSpc>
                <a:spcPct val="115000"/>
              </a:lnSpc>
              <a:spcBef>
                <a:spcPts val="0"/>
              </a:spcBef>
              <a:spcAft>
                <a:spcPts val="0"/>
              </a:spcAft>
              <a:buClr>
                <a:srgbClr val="633547"/>
              </a:buClr>
              <a:buSzPts val="2400"/>
              <a:buFont typeface="Calibri"/>
              <a:buChar char="●"/>
            </a:pPr>
            <a:r>
              <a:rPr lang="en-US"/>
              <a:t>Additional courses or retraining</a:t>
            </a:r>
            <a:endParaRPr/>
          </a:p>
          <a:p>
            <a:pPr indent="0" lvl="0" marL="0" rtl="0" algn="ctr">
              <a:lnSpc>
                <a:spcPct val="115000"/>
              </a:lnSpc>
              <a:spcBef>
                <a:spcPts val="1200"/>
              </a:spcBef>
              <a:spcAft>
                <a:spcPts val="0"/>
              </a:spcAft>
              <a:buSzPts val="2400"/>
              <a:buNone/>
            </a:pPr>
            <a:r>
              <a:t/>
            </a:r>
            <a:endParaRPr b="1">
              <a:latin typeface="Arial"/>
              <a:ea typeface="Arial"/>
              <a:cs typeface="Arial"/>
              <a:sym typeface="Arial"/>
            </a:endParaRPr>
          </a:p>
          <a:p>
            <a:pPr indent="0" lvl="0" marL="0" rtl="0" algn="just">
              <a:lnSpc>
                <a:spcPct val="115000"/>
              </a:lnSpc>
              <a:spcBef>
                <a:spcPts val="2400"/>
              </a:spcBef>
              <a:spcAft>
                <a:spcPts val="0"/>
              </a:spcAft>
              <a:buSzPts val="2400"/>
              <a:buNone/>
            </a:pPr>
            <a:r>
              <a:t/>
            </a:r>
            <a:endParaRPr b="1">
              <a:latin typeface="Arial"/>
              <a:ea typeface="Arial"/>
              <a:cs typeface="Arial"/>
              <a:sym typeface="Arial"/>
            </a:endParaRPr>
          </a:p>
          <a:p>
            <a:pPr indent="0" lvl="0" marL="457200" rtl="0" algn="just">
              <a:lnSpc>
                <a:spcPct val="150000"/>
              </a:lnSpc>
              <a:spcBef>
                <a:spcPts val="1200"/>
              </a:spcBef>
              <a:spcAft>
                <a:spcPts val="1200"/>
              </a:spcAft>
              <a:buSzPts val="2400"/>
              <a:buNone/>
            </a:pPr>
            <a:r>
              <a:t/>
            </a:r>
            <a:endParaRPr b="1">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g3d5bb06f9c0_1_34"/>
          <p:cNvSpPr txBox="1"/>
          <p:nvPr>
            <p:ph idx="1" type="body"/>
          </p:nvPr>
        </p:nvSpPr>
        <p:spPr>
          <a:xfrm>
            <a:off x="904856" y="594419"/>
            <a:ext cx="10053000" cy="8037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rgbClr val="000000"/>
              </a:buClr>
              <a:buSzPts val="3600"/>
              <a:buNone/>
            </a:pPr>
            <a:r>
              <a:rPr lang="en-US"/>
              <a:t>Navigating Bureaucracy</a:t>
            </a:r>
            <a:endParaRPr/>
          </a:p>
          <a:p>
            <a:pPr indent="0" lvl="0" marL="0" rtl="0" algn="just">
              <a:lnSpc>
                <a:spcPct val="100000"/>
              </a:lnSpc>
              <a:spcBef>
                <a:spcPts val="0"/>
              </a:spcBef>
              <a:spcAft>
                <a:spcPts val="0"/>
              </a:spcAft>
              <a:buClr>
                <a:srgbClr val="000000"/>
              </a:buClr>
              <a:buSzPts val="3600"/>
              <a:buNone/>
            </a:pPr>
            <a:r>
              <a:t/>
            </a:r>
            <a:endParaRPr sz="1000"/>
          </a:p>
          <a:p>
            <a:pPr indent="0" lvl="0" marL="0" rtl="0" algn="just">
              <a:lnSpc>
                <a:spcPct val="100000"/>
              </a:lnSpc>
              <a:spcBef>
                <a:spcPts val="0"/>
              </a:spcBef>
              <a:spcAft>
                <a:spcPts val="0"/>
              </a:spcAft>
              <a:buClr>
                <a:srgbClr val="000000"/>
              </a:buClr>
              <a:buSzPts val="3600"/>
              <a:buNone/>
            </a:pPr>
            <a:r>
              <a:rPr i="1" lang="en-US" sz="2400">
                <a:solidFill>
                  <a:srgbClr val="633547"/>
                </a:solidFill>
                <a:latin typeface="Calibri"/>
                <a:ea typeface="Calibri"/>
                <a:cs typeface="Calibri"/>
                <a:sym typeface="Calibri"/>
              </a:rPr>
              <a:t>Practical  Activity: </a:t>
            </a:r>
            <a:r>
              <a:rPr lang="en-US" sz="2400">
                <a:solidFill>
                  <a:srgbClr val="633547"/>
                </a:solidFill>
              </a:rPr>
              <a:t>What I’m waiting for vs What I can do now</a:t>
            </a:r>
            <a:endParaRPr sz="2400">
              <a:solidFill>
                <a:srgbClr val="633547"/>
              </a:solidFill>
            </a:endParaRPr>
          </a:p>
          <a:p>
            <a:pPr indent="0" lvl="0" marL="0" rtl="0" algn="l">
              <a:lnSpc>
                <a:spcPct val="90000"/>
              </a:lnSpc>
              <a:spcBef>
                <a:spcPts val="0"/>
              </a:spcBef>
              <a:spcAft>
                <a:spcPts val="0"/>
              </a:spcAft>
              <a:buClr>
                <a:srgbClr val="E36C34"/>
              </a:buClr>
              <a:buSzPts val="3600"/>
              <a:buNone/>
            </a:pPr>
            <a:r>
              <a:t/>
            </a:r>
            <a:endParaRPr/>
          </a:p>
        </p:txBody>
      </p:sp>
      <p:sp>
        <p:nvSpPr>
          <p:cNvPr id="455" name="Google Shape;455;g3d5bb06f9c0_1_34"/>
          <p:cNvSpPr txBox="1"/>
          <p:nvPr>
            <p:ph idx="2" type="body"/>
          </p:nvPr>
        </p:nvSpPr>
        <p:spPr>
          <a:xfrm>
            <a:off x="904856" y="1782856"/>
            <a:ext cx="10053000" cy="45306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0"/>
              </a:spcBef>
              <a:spcAft>
                <a:spcPts val="0"/>
              </a:spcAft>
              <a:buSzPts val="2400"/>
              <a:buNone/>
            </a:pPr>
            <a:r>
              <a:rPr lang="en-US"/>
              <a:t>Based on the previous guide identify the following:</a:t>
            </a:r>
            <a:endParaRPr/>
          </a:p>
          <a:p>
            <a:pPr indent="-381000" lvl="0" marL="457200" rtl="0" algn="just">
              <a:lnSpc>
                <a:spcPct val="115000"/>
              </a:lnSpc>
              <a:spcBef>
                <a:spcPts val="0"/>
              </a:spcBef>
              <a:spcAft>
                <a:spcPts val="0"/>
              </a:spcAft>
              <a:buSzPts val="2400"/>
              <a:buChar char="●"/>
            </a:pPr>
            <a:r>
              <a:rPr lang="en-US"/>
              <a:t>In which phase am I?</a:t>
            </a:r>
            <a:endParaRPr/>
          </a:p>
          <a:p>
            <a:pPr indent="-381000" lvl="0" marL="457200" rtl="0" algn="just">
              <a:lnSpc>
                <a:spcPct val="115000"/>
              </a:lnSpc>
              <a:spcBef>
                <a:spcPts val="0"/>
              </a:spcBef>
              <a:spcAft>
                <a:spcPts val="0"/>
              </a:spcAft>
              <a:buSzPts val="2400"/>
              <a:buChar char="●"/>
            </a:pPr>
            <a:r>
              <a:rPr lang="en-US"/>
              <a:t>What am I missing?</a:t>
            </a:r>
            <a:endParaRPr/>
          </a:p>
          <a:p>
            <a:pPr indent="-381000" lvl="0" marL="457200" rtl="0" algn="just">
              <a:lnSpc>
                <a:spcPct val="115000"/>
              </a:lnSpc>
              <a:spcBef>
                <a:spcPts val="0"/>
              </a:spcBef>
              <a:spcAft>
                <a:spcPts val="0"/>
              </a:spcAft>
              <a:buSzPts val="2400"/>
              <a:buChar char="●"/>
            </a:pPr>
            <a:r>
              <a:rPr lang="en-US"/>
              <a:t>What are the required documents?</a:t>
            </a:r>
            <a:endParaRPr/>
          </a:p>
          <a:p>
            <a:pPr indent="0" lvl="0" marL="0" rtl="0" algn="just">
              <a:lnSpc>
                <a:spcPct val="115000"/>
              </a:lnSpc>
              <a:spcBef>
                <a:spcPts val="0"/>
              </a:spcBef>
              <a:spcAft>
                <a:spcPts val="0"/>
              </a:spcAft>
              <a:buSzPts val="2400"/>
              <a:buNone/>
            </a:pPr>
            <a:r>
              <a:t/>
            </a:r>
            <a:endParaRPr sz="1200"/>
          </a:p>
          <a:p>
            <a:pPr indent="0" lvl="0" marL="0" rtl="0" algn="just">
              <a:lnSpc>
                <a:spcPct val="115000"/>
              </a:lnSpc>
              <a:spcBef>
                <a:spcPts val="0"/>
              </a:spcBef>
              <a:spcAft>
                <a:spcPts val="0"/>
              </a:spcAft>
              <a:buSzPts val="2400"/>
              <a:buNone/>
            </a:pPr>
            <a:r>
              <a:rPr lang="en-US"/>
              <a:t>Bureaucracy can be heavy and frustrating, but it doesn’t have to stop your progress. Waiting is part of the process, but it does not mean standing still. Make groups and reflect on:</a:t>
            </a:r>
            <a:endParaRPr/>
          </a:p>
          <a:p>
            <a:pPr indent="-381000" lvl="0" marL="457200" rtl="0" algn="just">
              <a:lnSpc>
                <a:spcPct val="115000"/>
              </a:lnSpc>
              <a:spcBef>
                <a:spcPts val="0"/>
              </a:spcBef>
              <a:spcAft>
                <a:spcPts val="0"/>
              </a:spcAft>
              <a:buSzPts val="2400"/>
              <a:buChar char="●"/>
            </a:pPr>
            <a:r>
              <a:rPr lang="en-US"/>
              <a:t>What am waiting for?</a:t>
            </a:r>
            <a:endParaRPr/>
          </a:p>
          <a:p>
            <a:pPr indent="-381000" lvl="0" marL="457200" rtl="0" algn="just">
              <a:lnSpc>
                <a:spcPct val="115000"/>
              </a:lnSpc>
              <a:spcBef>
                <a:spcPts val="0"/>
              </a:spcBef>
              <a:spcAft>
                <a:spcPts val="0"/>
              </a:spcAft>
              <a:buSzPts val="2400"/>
              <a:buChar char="●"/>
            </a:pPr>
            <a:r>
              <a:rPr lang="en-US"/>
              <a:t>What can I do meanwhile?</a:t>
            </a:r>
            <a:endParaRPr/>
          </a:p>
          <a:p>
            <a:pPr indent="-381000" lvl="0" marL="457200" rtl="0" algn="just">
              <a:lnSpc>
                <a:spcPct val="115000"/>
              </a:lnSpc>
              <a:spcBef>
                <a:spcPts val="0"/>
              </a:spcBef>
              <a:spcAft>
                <a:spcPts val="0"/>
              </a:spcAft>
              <a:buSzPts val="2400"/>
              <a:buChar char="●"/>
            </a:pPr>
            <a:r>
              <a:rPr lang="en-US"/>
              <a:t>Which actions are in your control right now?</a:t>
            </a:r>
            <a:endParaRPr/>
          </a:p>
          <a:p>
            <a:pPr indent="0" lvl="0" marL="0" rtl="0" algn="just">
              <a:lnSpc>
                <a:spcPct val="103333"/>
              </a:lnSpc>
              <a:spcBef>
                <a:spcPts val="0"/>
              </a:spcBef>
              <a:spcAft>
                <a:spcPts val="0"/>
              </a:spcAft>
              <a:buSzPts val="2400"/>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pic>
        <p:nvPicPr>
          <p:cNvPr id="460" name="Google Shape;460;p40"/>
          <p:cNvPicPr preferRelativeResize="0"/>
          <p:nvPr/>
        </p:nvPicPr>
        <p:blipFill rotWithShape="1">
          <a:blip r:embed="rId3">
            <a:alphaModFix/>
          </a:blip>
          <a:srcRect b="0" l="0" r="0" t="0"/>
          <a:stretch/>
        </p:blipFill>
        <p:spPr>
          <a:xfrm>
            <a:off x="838567" y="2276870"/>
            <a:ext cx="4791696" cy="3186478"/>
          </a:xfrm>
          <a:prstGeom prst="rect">
            <a:avLst/>
          </a:prstGeom>
          <a:noFill/>
          <a:ln>
            <a:noFill/>
          </a:ln>
        </p:spPr>
      </p:pic>
      <p:sp>
        <p:nvSpPr>
          <p:cNvPr id="461" name="Google Shape;461;p40"/>
          <p:cNvSpPr txBox="1"/>
          <p:nvPr>
            <p:ph idx="1" type="body"/>
          </p:nvPr>
        </p:nvSpPr>
        <p:spPr>
          <a:xfrm>
            <a:off x="862531" y="292915"/>
            <a:ext cx="10134359" cy="992652"/>
          </a:xfrm>
          <a:prstGeom prst="rect">
            <a:avLst/>
          </a:prstGeom>
          <a:noFill/>
          <a:ln>
            <a:noFill/>
          </a:ln>
        </p:spPr>
        <p:txBody>
          <a:bodyPr anchorCtr="0" anchor="t" bIns="45700" lIns="91425" spcFirstLastPara="1" rIns="91425" wrap="square" tIns="45700">
            <a:normAutofit fontScale="92500"/>
          </a:bodyPr>
          <a:lstStyle/>
          <a:p>
            <a:pPr indent="-228600" lvl="0" marL="457200" marR="0" rtl="0" algn="l">
              <a:lnSpc>
                <a:spcPct val="90000"/>
              </a:lnSpc>
              <a:spcBef>
                <a:spcPts val="1000"/>
              </a:spcBef>
              <a:spcAft>
                <a:spcPts val="0"/>
              </a:spcAft>
              <a:buClr>
                <a:srgbClr val="E36C34"/>
              </a:buClr>
              <a:buSzPct val="108108"/>
              <a:buFont typeface="Arial"/>
              <a:buNone/>
            </a:pPr>
            <a:r>
              <a:rPr lang="en-US"/>
              <a:t>Recognising Foreign Qualifications with ENIC-NARIC</a:t>
            </a:r>
            <a:endParaRPr/>
          </a:p>
        </p:txBody>
      </p:sp>
      <p:sp>
        <p:nvSpPr>
          <p:cNvPr id="462" name="Google Shape;462;p40"/>
          <p:cNvSpPr txBox="1"/>
          <p:nvPr>
            <p:ph idx="3" type="body"/>
          </p:nvPr>
        </p:nvSpPr>
        <p:spPr>
          <a:xfrm>
            <a:off x="6578871" y="1890384"/>
            <a:ext cx="4990998" cy="4102937"/>
          </a:xfrm>
          <a:prstGeom prst="rect">
            <a:avLst/>
          </a:prstGeom>
          <a:noFill/>
          <a:ln>
            <a:noFill/>
          </a:ln>
        </p:spPr>
        <p:txBody>
          <a:bodyPr anchorCtr="0" anchor="t" bIns="45700" lIns="91425" spcFirstLastPara="1" rIns="91425" wrap="square" tIns="45700">
            <a:normAutofit/>
          </a:bodyPr>
          <a:lstStyle/>
          <a:p>
            <a:pPr indent="0" lvl="0" marL="0" rtl="0" algn="l">
              <a:lnSpc>
                <a:spcPct val="93333"/>
              </a:lnSpc>
              <a:spcBef>
                <a:spcPts val="0"/>
              </a:spcBef>
              <a:spcAft>
                <a:spcPts val="0"/>
              </a:spcAft>
              <a:buSzPts val="2400"/>
              <a:buNone/>
            </a:pPr>
            <a:r>
              <a:rPr lang="en-US" sz="2000"/>
              <a:t>ENIC-NARIC helps people understand how their foreign qualifications are recognised in another country. For female professionals mapping their career, it is a key step to check whether their diploma, degree or professional qualification is accepted, whether formal recognition is needed, and which national authority to contact. </a:t>
            </a:r>
            <a:endParaRPr/>
          </a:p>
          <a:p>
            <a:pPr indent="0" lvl="0" marL="0" rtl="0" algn="l">
              <a:lnSpc>
                <a:spcPct val="93333"/>
              </a:lnSpc>
              <a:spcBef>
                <a:spcPts val="600"/>
              </a:spcBef>
              <a:spcAft>
                <a:spcPts val="0"/>
              </a:spcAft>
              <a:buSzPts val="2400"/>
              <a:buNone/>
            </a:pPr>
            <a:r>
              <a:rPr lang="en-US" sz="2000"/>
              <a:t>This helps turn a career goal into a realistic action plan: </a:t>
            </a:r>
            <a:endParaRPr/>
          </a:p>
          <a:p>
            <a:pPr indent="0" lvl="0" marL="0" rtl="0" algn="l">
              <a:lnSpc>
                <a:spcPct val="93333"/>
              </a:lnSpc>
              <a:spcBef>
                <a:spcPts val="600"/>
              </a:spcBef>
              <a:spcAft>
                <a:spcPts val="600"/>
              </a:spcAft>
              <a:buSzPts val="2400"/>
              <a:buNone/>
            </a:pPr>
            <a:r>
              <a:rPr lang="en-US" sz="2000"/>
              <a:t>target role → qualification check → recognition steps → documents needed → next career move.</a:t>
            </a:r>
            <a:endParaRPr/>
          </a:p>
        </p:txBody>
      </p:sp>
      <p:sp>
        <p:nvSpPr>
          <p:cNvPr id="463" name="Google Shape;463;p40"/>
          <p:cNvSpPr txBox="1"/>
          <p:nvPr/>
        </p:nvSpPr>
        <p:spPr>
          <a:xfrm>
            <a:off x="1220986" y="1163900"/>
            <a:ext cx="6096000"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400" u="sng" cap="none" strike="noStrike">
                <a:solidFill>
                  <a:srgbClr val="000000"/>
                </a:solidFill>
                <a:latin typeface="Arial"/>
                <a:ea typeface="Arial"/>
                <a:cs typeface="Arial"/>
                <a:sym typeface="Arial"/>
                <a:hlinkClick r:id="rId4">
                  <a:extLst>
                    <a:ext uri="{A12FA001-AC4F-418D-AE19-62706E023703}">
                      <ahyp:hlinkClr val="tx"/>
                    </a:ext>
                  </a:extLst>
                </a:hlinkClick>
              </a:rPr>
              <a:t>www.enic-naric.net</a:t>
            </a:r>
            <a:r>
              <a:rPr b="1" i="0" lang="en-US" sz="2400" u="none" cap="none" strike="noStrike">
                <a:solidFill>
                  <a:srgbClr val="000000"/>
                </a:solidFill>
                <a:latin typeface="Arial"/>
                <a:ea typeface="Arial"/>
                <a:cs typeface="Arial"/>
                <a:sym typeface="Arial"/>
              </a:rPr>
              <a:t>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pic>
        <p:nvPicPr>
          <p:cNvPr id="469" name="Google Shape;469;p18"/>
          <p:cNvPicPr preferRelativeResize="0"/>
          <p:nvPr>
            <p:ph idx="3" type="pic"/>
          </p:nvPr>
        </p:nvPicPr>
        <p:blipFill rotWithShape="1">
          <a:blip r:embed="rId3">
            <a:alphaModFix/>
          </a:blip>
          <a:srcRect b="35307" l="18192" r="31275" t="22011"/>
          <a:stretch/>
        </p:blipFill>
        <p:spPr>
          <a:xfrm>
            <a:off x="-2" y="-7299"/>
            <a:ext cx="12192000" cy="6865299"/>
          </a:xfrm>
          <a:prstGeom prst="rect">
            <a:avLst/>
          </a:prstGeom>
          <a:solidFill>
            <a:srgbClr val="BFBFBF"/>
          </a:solidFill>
          <a:ln>
            <a:noFill/>
          </a:ln>
        </p:spPr>
      </p:pic>
      <p:sp>
        <p:nvSpPr>
          <p:cNvPr id="470" name="Google Shape;470;p18"/>
          <p:cNvSpPr txBox="1"/>
          <p:nvPr>
            <p:ph idx="2" type="body"/>
          </p:nvPr>
        </p:nvSpPr>
        <p:spPr>
          <a:xfrm>
            <a:off x="260825" y="845225"/>
            <a:ext cx="8200500" cy="4424100"/>
          </a:xfrm>
          <a:prstGeom prst="rect">
            <a:avLst/>
          </a:prstGeom>
          <a:solidFill>
            <a:schemeClr val="lt1"/>
          </a:solidFill>
          <a:ln cap="flat" cmpd="sng" w="38100">
            <a:solidFill>
              <a:srgbClr val="C9636E"/>
            </a:solidFill>
            <a:prstDash val="solid"/>
            <a:round/>
            <a:headEnd len="sm" w="sm" type="none"/>
            <a:tailEnd len="sm" w="sm" type="none"/>
          </a:ln>
        </p:spPr>
        <p:txBody>
          <a:bodyPr anchorCtr="0" anchor="ctr" bIns="45700" lIns="91425" spcFirstLastPara="1" rIns="91425" wrap="square" tIns="45700">
            <a:noAutofit/>
          </a:bodyPr>
          <a:lstStyle/>
          <a:p>
            <a:pPr indent="0" lvl="0" marL="274320" marR="274320" rtl="0" algn="l">
              <a:lnSpc>
                <a:spcPct val="90000"/>
              </a:lnSpc>
              <a:spcBef>
                <a:spcPts val="0"/>
              </a:spcBef>
              <a:spcAft>
                <a:spcPts val="0"/>
              </a:spcAft>
              <a:buClr>
                <a:schemeClr val="lt1"/>
              </a:buClr>
              <a:buSzPts val="3000"/>
              <a:buNone/>
            </a:pPr>
            <a:r>
              <a:rPr b="1" lang="en-US">
                <a:solidFill>
                  <a:srgbClr val="633547"/>
                </a:solidFill>
              </a:rPr>
              <a:t>By the end of this module, we hope you have:</a:t>
            </a:r>
            <a:endParaRPr b="1">
              <a:solidFill>
                <a:srgbClr val="633547"/>
              </a:solidFill>
            </a:endParaRPr>
          </a:p>
          <a:p>
            <a:pPr indent="0" lvl="0" marL="457200" marR="274320" rtl="0" algn="just">
              <a:lnSpc>
                <a:spcPct val="90000"/>
              </a:lnSpc>
              <a:spcBef>
                <a:spcPts val="0"/>
              </a:spcBef>
              <a:spcAft>
                <a:spcPts val="0"/>
              </a:spcAft>
              <a:buSzPts val="3000"/>
              <a:buNone/>
            </a:pPr>
            <a:r>
              <a:t/>
            </a:r>
            <a:endParaRPr sz="2400">
              <a:solidFill>
                <a:srgbClr val="633547"/>
              </a:solidFill>
            </a:endParaRPr>
          </a:p>
          <a:p>
            <a:pPr indent="-381000" lvl="0" marL="457200" marR="274320" rtl="0" algn="just">
              <a:lnSpc>
                <a:spcPct val="90000"/>
              </a:lnSpc>
              <a:spcBef>
                <a:spcPts val="0"/>
              </a:spcBef>
              <a:spcAft>
                <a:spcPts val="0"/>
              </a:spcAft>
              <a:buClr>
                <a:srgbClr val="633547"/>
              </a:buClr>
              <a:buSzPts val="2400"/>
              <a:buChar char="●"/>
            </a:pPr>
            <a:r>
              <a:rPr lang="en-US" sz="2400">
                <a:solidFill>
                  <a:srgbClr val="633547"/>
                </a:solidFill>
              </a:rPr>
              <a:t>Identified your skills and learned how to translate them into new career opportunities.</a:t>
            </a:r>
            <a:endParaRPr/>
          </a:p>
          <a:p>
            <a:pPr indent="0" lvl="0" marL="457200" marR="274320" rtl="0" algn="just">
              <a:lnSpc>
                <a:spcPct val="90000"/>
              </a:lnSpc>
              <a:spcBef>
                <a:spcPts val="0"/>
              </a:spcBef>
              <a:spcAft>
                <a:spcPts val="0"/>
              </a:spcAft>
              <a:buSzPts val="3000"/>
              <a:buNone/>
            </a:pPr>
            <a:r>
              <a:t/>
            </a:r>
            <a:endParaRPr sz="2400">
              <a:solidFill>
                <a:srgbClr val="633547"/>
              </a:solidFill>
            </a:endParaRPr>
          </a:p>
          <a:p>
            <a:pPr indent="-381000" lvl="0" marL="457200" marR="274320" rtl="0" algn="just">
              <a:lnSpc>
                <a:spcPct val="90000"/>
              </a:lnSpc>
              <a:spcBef>
                <a:spcPts val="0"/>
              </a:spcBef>
              <a:spcAft>
                <a:spcPts val="0"/>
              </a:spcAft>
              <a:buClr>
                <a:srgbClr val="633547"/>
              </a:buClr>
              <a:buSzPts val="2400"/>
              <a:buChar char="●"/>
            </a:pPr>
            <a:r>
              <a:rPr lang="en-US" sz="2400">
                <a:solidFill>
                  <a:srgbClr val="633547"/>
                </a:solidFill>
              </a:rPr>
              <a:t>Reflected on your career pathway and defined your next steps forward.</a:t>
            </a:r>
            <a:endParaRPr/>
          </a:p>
          <a:p>
            <a:pPr indent="0" lvl="0" marL="914400" marR="274320" rtl="0" algn="just">
              <a:lnSpc>
                <a:spcPct val="90000"/>
              </a:lnSpc>
              <a:spcBef>
                <a:spcPts val="0"/>
              </a:spcBef>
              <a:spcAft>
                <a:spcPts val="0"/>
              </a:spcAft>
              <a:buSzPts val="3000"/>
              <a:buNone/>
            </a:pPr>
            <a:r>
              <a:t/>
            </a:r>
            <a:endParaRPr sz="2400">
              <a:solidFill>
                <a:srgbClr val="633547"/>
              </a:solidFill>
            </a:endParaRPr>
          </a:p>
          <a:p>
            <a:pPr indent="-381000" lvl="0" marL="457200" marR="274320" rtl="0" algn="just">
              <a:lnSpc>
                <a:spcPct val="90000"/>
              </a:lnSpc>
              <a:spcBef>
                <a:spcPts val="0"/>
              </a:spcBef>
              <a:spcAft>
                <a:spcPts val="0"/>
              </a:spcAft>
              <a:buClr>
                <a:srgbClr val="633547"/>
              </a:buClr>
              <a:buSzPts val="2400"/>
              <a:buChar char="●"/>
            </a:pPr>
            <a:r>
              <a:rPr lang="en-US" sz="2400">
                <a:solidFill>
                  <a:srgbClr val="633547"/>
                </a:solidFill>
              </a:rPr>
              <a:t>Gained confidence to move forward, managing challenges with resilience and support.</a:t>
            </a:r>
            <a:endParaRPr sz="2400">
              <a:solidFill>
                <a:srgbClr val="633547"/>
              </a:solidFill>
            </a:endParaRPr>
          </a:p>
          <a:p>
            <a:pPr indent="0" lvl="0" marL="457200" rtl="0" algn="just">
              <a:lnSpc>
                <a:spcPct val="90000"/>
              </a:lnSpc>
              <a:spcBef>
                <a:spcPts val="0"/>
              </a:spcBef>
              <a:spcAft>
                <a:spcPts val="0"/>
              </a:spcAft>
              <a:buSzPts val="3000"/>
              <a:buNone/>
            </a:pPr>
            <a:r>
              <a:t/>
            </a:r>
            <a:endParaRPr>
              <a:solidFill>
                <a:srgbClr val="633547"/>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pic>
        <p:nvPicPr>
          <p:cNvPr id="476" name="Google Shape;476;g3d5bb06f9c0_1_41"/>
          <p:cNvPicPr preferRelativeResize="0"/>
          <p:nvPr>
            <p:ph idx="2" type="pic"/>
          </p:nvPr>
        </p:nvPicPr>
        <p:blipFill rotWithShape="1">
          <a:blip r:embed="rId3">
            <a:alphaModFix/>
          </a:blip>
          <a:srcRect b="16966" l="0" r="0" t="16966"/>
          <a:stretch/>
        </p:blipFill>
        <p:spPr>
          <a:xfrm flipH="1">
            <a:off x="238773" y="2626822"/>
            <a:ext cx="7708194" cy="3396830"/>
          </a:xfrm>
          <a:prstGeom prst="rect">
            <a:avLst/>
          </a:prstGeom>
          <a:solidFill>
            <a:srgbClr val="BFBFBF"/>
          </a:solidFill>
          <a:ln>
            <a:noFill/>
          </a:ln>
        </p:spPr>
      </p:pic>
      <p:sp>
        <p:nvSpPr>
          <p:cNvPr id="477" name="Google Shape;477;g3d5bb06f9c0_1_41"/>
          <p:cNvSpPr txBox="1"/>
          <p:nvPr>
            <p:ph idx="1" type="body"/>
          </p:nvPr>
        </p:nvSpPr>
        <p:spPr>
          <a:xfrm>
            <a:off x="7764874" y="730800"/>
            <a:ext cx="2067000" cy="582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14000"/>
              <a:buNone/>
            </a:pPr>
            <a:r>
              <a:rPr lang="en-US"/>
              <a:t>05</a:t>
            </a:r>
            <a:endParaRPr/>
          </a:p>
        </p:txBody>
      </p:sp>
      <p:sp>
        <p:nvSpPr>
          <p:cNvPr id="478" name="Google Shape;478;g3d5bb06f9c0_1_41"/>
          <p:cNvSpPr/>
          <p:nvPr/>
        </p:nvSpPr>
        <p:spPr>
          <a:xfrm>
            <a:off x="5722301" y="3429000"/>
            <a:ext cx="4843500" cy="780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29"/>
              <a:buFont typeface="Arial"/>
              <a:buNone/>
            </a:pPr>
            <a:r>
              <a:t/>
            </a:r>
            <a:endParaRPr b="0" i="0" sz="529" u="none" cap="none" strike="noStrike">
              <a:solidFill>
                <a:schemeClr val="lt1"/>
              </a:solidFill>
              <a:latin typeface="Montserrat"/>
              <a:ea typeface="Montserrat"/>
              <a:cs typeface="Montserrat"/>
              <a:sym typeface="Montserrat"/>
            </a:endParaRPr>
          </a:p>
        </p:txBody>
      </p:sp>
      <p:sp>
        <p:nvSpPr>
          <p:cNvPr id="479" name="Google Shape;479;g3d5bb06f9c0_1_41"/>
          <p:cNvSpPr txBox="1"/>
          <p:nvPr/>
        </p:nvSpPr>
        <p:spPr>
          <a:xfrm>
            <a:off x="5897951" y="3496050"/>
            <a:ext cx="44922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E36C34"/>
                </a:solidFill>
                <a:latin typeface="Calibri"/>
                <a:ea typeface="Calibri"/>
                <a:cs typeface="Calibri"/>
                <a:sym typeface="Calibri"/>
              </a:rPr>
              <a:t>Emotional Barriers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g3d5bb06f9c0_1_49"/>
          <p:cNvSpPr txBox="1"/>
          <p:nvPr>
            <p:ph idx="1" type="body"/>
          </p:nvPr>
        </p:nvSpPr>
        <p:spPr>
          <a:xfrm>
            <a:off x="904856" y="826894"/>
            <a:ext cx="10053000" cy="8037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rgbClr val="000000"/>
              </a:buClr>
              <a:buSzPts val="3600"/>
              <a:buNone/>
            </a:pPr>
            <a:r>
              <a:rPr lang="en-US"/>
              <a:t>Emotional Barriers</a:t>
            </a:r>
            <a:endParaRPr/>
          </a:p>
          <a:p>
            <a:pPr indent="0" lvl="0" marL="0" rtl="0" algn="l">
              <a:lnSpc>
                <a:spcPct val="90000"/>
              </a:lnSpc>
              <a:spcBef>
                <a:spcPts val="0"/>
              </a:spcBef>
              <a:spcAft>
                <a:spcPts val="0"/>
              </a:spcAft>
              <a:buClr>
                <a:srgbClr val="E36C34"/>
              </a:buClr>
              <a:buSzPts val="3600"/>
              <a:buNone/>
            </a:pPr>
            <a:r>
              <a:t/>
            </a:r>
            <a:endParaRPr/>
          </a:p>
        </p:txBody>
      </p:sp>
      <p:sp>
        <p:nvSpPr>
          <p:cNvPr id="485" name="Google Shape;485;g3d5bb06f9c0_1_49"/>
          <p:cNvSpPr txBox="1"/>
          <p:nvPr>
            <p:ph idx="2" type="body"/>
          </p:nvPr>
        </p:nvSpPr>
        <p:spPr>
          <a:xfrm>
            <a:off x="665018" y="1530850"/>
            <a:ext cx="10543332" cy="4530600"/>
          </a:xfrm>
          <a:prstGeom prst="rect">
            <a:avLst/>
          </a:prstGeom>
          <a:noFill/>
          <a:ln>
            <a:noFill/>
          </a:ln>
        </p:spPr>
        <p:txBody>
          <a:bodyPr anchorCtr="0" anchor="t" bIns="45700" lIns="91425" spcFirstLastPara="1" rIns="91425" wrap="square" tIns="45700">
            <a:noAutofit/>
          </a:bodyPr>
          <a:lstStyle/>
          <a:p>
            <a:pPr indent="0" lvl="0" marL="0" rtl="0" algn="just">
              <a:lnSpc>
                <a:spcPct val="103333"/>
              </a:lnSpc>
              <a:spcBef>
                <a:spcPts val="0"/>
              </a:spcBef>
              <a:spcAft>
                <a:spcPts val="0"/>
              </a:spcAft>
              <a:buSzPts val="2400"/>
              <a:buNone/>
            </a:pPr>
            <a:r>
              <a:rPr lang="en-US"/>
              <a:t>Starting a new life and rebuilding a career in a different country is not only a practical challenge — it is also an emotional journey. Feelings such as uncertainty, frustration, or self-doubt are common and completely valid. Recognizing these emotional barriers is the first step towards managing them and moving forward with confidence.</a:t>
            </a:r>
            <a:endParaRPr/>
          </a:p>
          <a:p>
            <a:pPr indent="0" lvl="0" marL="0" rtl="0" algn="just">
              <a:lnSpc>
                <a:spcPct val="103333"/>
              </a:lnSpc>
              <a:spcBef>
                <a:spcPts val="0"/>
              </a:spcBef>
              <a:spcAft>
                <a:spcPts val="0"/>
              </a:spcAft>
              <a:buSzPts val="2400"/>
              <a:buNone/>
            </a:pPr>
            <a:r>
              <a:t/>
            </a:r>
            <a:endParaRPr sz="800"/>
          </a:p>
          <a:p>
            <a:pPr indent="0" lvl="0" marL="0" rtl="0" algn="just">
              <a:lnSpc>
                <a:spcPct val="103333"/>
              </a:lnSpc>
              <a:spcBef>
                <a:spcPts val="0"/>
              </a:spcBef>
              <a:spcAft>
                <a:spcPts val="0"/>
              </a:spcAft>
              <a:buSzPts val="2400"/>
              <a:buNone/>
            </a:pPr>
            <a:r>
              <a:rPr b="1" lang="en-US"/>
              <a:t>Useful tips:</a:t>
            </a:r>
            <a:endParaRPr b="1"/>
          </a:p>
          <a:p>
            <a:pPr indent="-381000" lvl="0" marL="457200" rtl="0" algn="just">
              <a:lnSpc>
                <a:spcPct val="115000"/>
              </a:lnSpc>
              <a:spcBef>
                <a:spcPts val="1200"/>
              </a:spcBef>
              <a:spcAft>
                <a:spcPts val="0"/>
              </a:spcAft>
              <a:buSzPts val="2400"/>
              <a:buChar char="●"/>
            </a:pPr>
            <a:r>
              <a:rPr lang="en-US"/>
              <a:t>Build your support network—connect with people who understand your journey.</a:t>
            </a:r>
            <a:endParaRPr/>
          </a:p>
          <a:p>
            <a:pPr indent="-381000" lvl="0" marL="457200" rtl="0" algn="just">
              <a:lnSpc>
                <a:spcPct val="103333"/>
              </a:lnSpc>
              <a:spcBef>
                <a:spcPts val="0"/>
              </a:spcBef>
              <a:spcAft>
                <a:spcPts val="0"/>
              </a:spcAft>
              <a:buSzPts val="2400"/>
              <a:buChar char="●"/>
            </a:pPr>
            <a:r>
              <a:rPr lang="en-US"/>
              <a:t>Put your mental health first, ask for profesisonal help  if neccessary.</a:t>
            </a:r>
            <a:endParaRPr/>
          </a:p>
          <a:p>
            <a:pPr indent="-381000" lvl="0" marL="457200" rtl="0" algn="just">
              <a:lnSpc>
                <a:spcPct val="103333"/>
              </a:lnSpc>
              <a:spcBef>
                <a:spcPts val="0"/>
              </a:spcBef>
              <a:spcAft>
                <a:spcPts val="0"/>
              </a:spcAft>
              <a:buSzPts val="2400"/>
              <a:buChar char="●"/>
            </a:pPr>
            <a:r>
              <a:rPr lang="en-US"/>
              <a:t>Be kind to yourself—progress takes time, and every small step counts.</a:t>
            </a:r>
            <a:endParaRPr/>
          </a:p>
          <a:p>
            <a:pPr indent="-381000" lvl="0" marL="457200" rtl="0" algn="just">
              <a:lnSpc>
                <a:spcPct val="103333"/>
              </a:lnSpc>
              <a:spcBef>
                <a:spcPts val="0"/>
              </a:spcBef>
              <a:spcAft>
                <a:spcPts val="0"/>
              </a:spcAft>
              <a:buSzPts val="2400"/>
              <a:buChar char="●"/>
            </a:pPr>
            <a:r>
              <a:rPr lang="en-US"/>
              <a:t>Give yourself space for migratory mourning—it’s okay to grieve what you left behind.</a:t>
            </a:r>
            <a:endParaRPr/>
          </a:p>
          <a:p>
            <a:pPr indent="0" lvl="0" marL="0" rtl="0" algn="just">
              <a:lnSpc>
                <a:spcPct val="103333"/>
              </a:lnSpc>
              <a:spcBef>
                <a:spcPts val="0"/>
              </a:spcBef>
              <a:spcAft>
                <a:spcPts val="0"/>
              </a:spcAft>
              <a:buSzPts val="2400"/>
              <a:buNone/>
            </a:pPr>
            <a:r>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11"/>
          <p:cNvSpPr txBox="1"/>
          <p:nvPr>
            <p:ph idx="1" type="body"/>
          </p:nvPr>
        </p:nvSpPr>
        <p:spPr>
          <a:xfrm>
            <a:off x="904856" y="826894"/>
            <a:ext cx="10053000" cy="8037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rgbClr val="000000"/>
              </a:buClr>
              <a:buSzPts val="3600"/>
              <a:buNone/>
            </a:pPr>
            <a:r>
              <a:rPr lang="en-US"/>
              <a:t>Emotional Barriers</a:t>
            </a:r>
            <a:endParaRPr/>
          </a:p>
          <a:p>
            <a:pPr indent="0" lvl="0" marL="0" rtl="0" algn="l">
              <a:lnSpc>
                <a:spcPct val="90000"/>
              </a:lnSpc>
              <a:spcBef>
                <a:spcPts val="0"/>
              </a:spcBef>
              <a:spcAft>
                <a:spcPts val="0"/>
              </a:spcAft>
              <a:buClr>
                <a:srgbClr val="E36C34"/>
              </a:buClr>
              <a:buSzPts val="3600"/>
              <a:buNone/>
            </a:pPr>
            <a:r>
              <a:t/>
            </a:r>
            <a:endParaRPr/>
          </a:p>
        </p:txBody>
      </p:sp>
      <p:sp>
        <p:nvSpPr>
          <p:cNvPr id="491" name="Google Shape;491;p11"/>
          <p:cNvSpPr txBox="1"/>
          <p:nvPr>
            <p:ph idx="2" type="body"/>
          </p:nvPr>
        </p:nvSpPr>
        <p:spPr>
          <a:xfrm>
            <a:off x="791143" y="2256064"/>
            <a:ext cx="5861906" cy="3372226"/>
          </a:xfrm>
          <a:prstGeom prst="rect">
            <a:avLst/>
          </a:prstGeom>
          <a:noFill/>
          <a:ln>
            <a:noFill/>
          </a:ln>
        </p:spPr>
        <p:txBody>
          <a:bodyPr anchorCtr="0" anchor="t" bIns="45700" lIns="91425" spcFirstLastPara="1" rIns="91425" wrap="square" tIns="45700">
            <a:noAutofit/>
          </a:bodyPr>
          <a:lstStyle/>
          <a:p>
            <a:pPr indent="0" lvl="0" marL="0" rtl="0" algn="just">
              <a:lnSpc>
                <a:spcPct val="103333"/>
              </a:lnSpc>
              <a:spcBef>
                <a:spcPts val="0"/>
              </a:spcBef>
              <a:spcAft>
                <a:spcPts val="0"/>
              </a:spcAft>
              <a:buSzPts val="2400"/>
              <a:buNone/>
            </a:pPr>
            <a:r>
              <a:rPr b="1" lang="en-US"/>
              <a:t>Further reading: </a:t>
            </a:r>
            <a:endParaRPr/>
          </a:p>
          <a:p>
            <a:pPr indent="0" lvl="0" marL="0" rtl="0" algn="just">
              <a:lnSpc>
                <a:spcPct val="103333"/>
              </a:lnSpc>
              <a:spcBef>
                <a:spcPts val="0"/>
              </a:spcBef>
              <a:spcAft>
                <a:spcPts val="0"/>
              </a:spcAft>
              <a:buSzPts val="2400"/>
              <a:buNone/>
            </a:pPr>
            <a:r>
              <a:rPr lang="en-US"/>
              <a:t>Poya, F. (2021). </a:t>
            </a:r>
            <a:r>
              <a:rPr i="1" lang="en-US"/>
              <a:t>Migrant women’s mental health &amp; wellbeing</a:t>
            </a:r>
            <a:r>
              <a:rPr lang="en-US"/>
              <a:t>. European Network of Migrant Women.</a:t>
            </a:r>
            <a:endParaRPr/>
          </a:p>
          <a:p>
            <a:pPr indent="0" lvl="0" marL="0" rtl="0" algn="just">
              <a:lnSpc>
                <a:spcPct val="103333"/>
              </a:lnSpc>
              <a:spcBef>
                <a:spcPts val="0"/>
              </a:spcBef>
              <a:spcAft>
                <a:spcPts val="0"/>
              </a:spcAft>
              <a:buSzPts val="2400"/>
              <a:buNone/>
            </a:pPr>
            <a:r>
              <a:t/>
            </a:r>
            <a:endParaRPr/>
          </a:p>
          <a:p>
            <a:pPr indent="0" lvl="0" marL="0" rtl="0" algn="just">
              <a:lnSpc>
                <a:spcPct val="103333"/>
              </a:lnSpc>
              <a:spcBef>
                <a:spcPts val="0"/>
              </a:spcBef>
              <a:spcAft>
                <a:spcPts val="0"/>
              </a:spcAft>
              <a:buSzPts val="2400"/>
              <a:buNone/>
            </a:pPr>
            <a:r>
              <a:rPr lang="en-US"/>
              <a:t>- </a:t>
            </a:r>
            <a:r>
              <a:rPr lang="en-US" u="sng">
                <a:solidFill>
                  <a:schemeClr val="hlink"/>
                </a:solidFill>
                <a:hlinkClick r:id="rId3"/>
              </a:rPr>
              <a:t>Link to the report.</a:t>
            </a:r>
            <a:endParaRPr/>
          </a:p>
          <a:p>
            <a:pPr indent="0" lvl="0" marL="0" rtl="0" algn="just">
              <a:lnSpc>
                <a:spcPct val="103333"/>
              </a:lnSpc>
              <a:spcBef>
                <a:spcPts val="0"/>
              </a:spcBef>
              <a:spcAft>
                <a:spcPts val="0"/>
              </a:spcAft>
              <a:buSzPts val="2400"/>
              <a:buNone/>
            </a:pPr>
            <a:r>
              <a:t/>
            </a:r>
            <a:endParaRPr/>
          </a:p>
        </p:txBody>
      </p:sp>
      <p:pic>
        <p:nvPicPr>
          <p:cNvPr id="492" name="Google Shape;492;p11"/>
          <p:cNvPicPr preferRelativeResize="0"/>
          <p:nvPr/>
        </p:nvPicPr>
        <p:blipFill rotWithShape="1">
          <a:blip r:embed="rId4">
            <a:alphaModFix/>
          </a:blip>
          <a:srcRect b="5495" l="32198" r="36638" t="17225"/>
          <a:stretch/>
        </p:blipFill>
        <p:spPr>
          <a:xfrm>
            <a:off x="7015656" y="733892"/>
            <a:ext cx="3799489" cy="5297214"/>
          </a:xfrm>
          <a:prstGeom prst="rect">
            <a:avLst/>
          </a:prstGeom>
          <a:noFill/>
          <a:ln>
            <a:noFill/>
          </a:ln>
          <a:effectLst>
            <a:outerShdw blurRad="292100" rotWithShape="0" algn="tl" dir="2700000" dist="139700">
              <a:srgbClr val="333333">
                <a:alpha val="65098"/>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15"/>
          <p:cNvSpPr txBox="1"/>
          <p:nvPr>
            <p:ph idx="1" type="body"/>
          </p:nvPr>
        </p:nvSpPr>
        <p:spPr>
          <a:xfrm>
            <a:off x="904856" y="826844"/>
            <a:ext cx="10053000" cy="803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36C34"/>
              </a:buClr>
              <a:buSzPts val="3600"/>
              <a:buNone/>
            </a:pPr>
            <a:r>
              <a:rPr lang="en-US"/>
              <a:t>Learning Outcomes</a:t>
            </a:r>
            <a:endParaRPr/>
          </a:p>
        </p:txBody>
      </p:sp>
      <p:sp>
        <p:nvSpPr>
          <p:cNvPr id="187" name="Google Shape;187;p15"/>
          <p:cNvSpPr txBox="1"/>
          <p:nvPr>
            <p:ph idx="2" type="body"/>
          </p:nvPr>
        </p:nvSpPr>
        <p:spPr>
          <a:xfrm>
            <a:off x="703150" y="1462425"/>
            <a:ext cx="10053000" cy="43554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3333"/>
              </a:lnSpc>
              <a:spcBef>
                <a:spcPts val="0"/>
              </a:spcBef>
              <a:spcAft>
                <a:spcPts val="0"/>
              </a:spcAft>
              <a:buClr>
                <a:srgbClr val="633547"/>
              </a:buClr>
              <a:buSzPts val="2400"/>
              <a:buFont typeface="Arial"/>
              <a:buNone/>
            </a:pPr>
            <a:r>
              <a:rPr lang="en-US" sz="2800"/>
              <a:t>By the end of this module, learners will be able to:</a:t>
            </a:r>
            <a:endParaRPr/>
          </a:p>
          <a:p>
            <a:pPr indent="-228600" lvl="0" marL="457200" marR="0" rtl="0" algn="l">
              <a:lnSpc>
                <a:spcPct val="103333"/>
              </a:lnSpc>
              <a:spcBef>
                <a:spcPts val="0"/>
              </a:spcBef>
              <a:spcAft>
                <a:spcPts val="0"/>
              </a:spcAft>
              <a:buClr>
                <a:srgbClr val="633547"/>
              </a:buClr>
              <a:buSzPts val="2400"/>
              <a:buFont typeface="Arial"/>
              <a:buNone/>
            </a:pPr>
            <a:r>
              <a:t/>
            </a:r>
            <a:endParaRPr sz="2800"/>
          </a:p>
          <a:p>
            <a:pPr indent="-457200" lvl="0" marL="685800" rtl="0" algn="l">
              <a:lnSpc>
                <a:spcPct val="103333"/>
              </a:lnSpc>
              <a:spcBef>
                <a:spcPts val="0"/>
              </a:spcBef>
              <a:spcAft>
                <a:spcPts val="0"/>
              </a:spcAft>
              <a:buSzPts val="2400"/>
              <a:buFont typeface="Arial"/>
              <a:buChar char="•"/>
            </a:pPr>
            <a:r>
              <a:rPr b="1" lang="en-US" sz="2800"/>
              <a:t>Identify</a:t>
            </a:r>
            <a:r>
              <a:rPr lang="en-US" sz="2800"/>
              <a:t> their existing skills, experience and strengths. </a:t>
            </a:r>
            <a:endParaRPr/>
          </a:p>
          <a:p>
            <a:pPr indent="-457200" lvl="0" marL="685800" rtl="0" algn="l">
              <a:lnSpc>
                <a:spcPct val="103333"/>
              </a:lnSpc>
              <a:spcBef>
                <a:spcPts val="0"/>
              </a:spcBef>
              <a:spcAft>
                <a:spcPts val="0"/>
              </a:spcAft>
              <a:buSzPts val="2400"/>
              <a:buFont typeface="Arial"/>
              <a:buChar char="•"/>
            </a:pPr>
            <a:r>
              <a:rPr b="1" lang="en-US" sz="2800"/>
              <a:t>Translate</a:t>
            </a:r>
            <a:r>
              <a:rPr lang="en-US" sz="2800"/>
              <a:t> these skills into possible career opportunities in a new labour market. </a:t>
            </a:r>
            <a:endParaRPr/>
          </a:p>
          <a:p>
            <a:pPr indent="-457200" lvl="0" marL="685800" rtl="0" algn="l">
              <a:lnSpc>
                <a:spcPct val="103333"/>
              </a:lnSpc>
              <a:spcBef>
                <a:spcPts val="0"/>
              </a:spcBef>
              <a:spcAft>
                <a:spcPts val="0"/>
              </a:spcAft>
              <a:buSzPts val="2400"/>
              <a:buFont typeface="Arial"/>
              <a:buChar char="•"/>
            </a:pPr>
            <a:r>
              <a:rPr b="1" lang="en-US" sz="2800"/>
              <a:t>Map</a:t>
            </a:r>
            <a:r>
              <a:rPr lang="en-US" sz="2800"/>
              <a:t> a personal career pathway, including realistic next steps. </a:t>
            </a:r>
            <a:endParaRPr/>
          </a:p>
          <a:p>
            <a:pPr indent="-457200" lvl="0" marL="685800" rtl="0" algn="l">
              <a:lnSpc>
                <a:spcPct val="103333"/>
              </a:lnSpc>
              <a:spcBef>
                <a:spcPts val="0"/>
              </a:spcBef>
              <a:spcAft>
                <a:spcPts val="0"/>
              </a:spcAft>
              <a:buSzPts val="2400"/>
              <a:buFont typeface="Arial"/>
              <a:buChar char="•"/>
            </a:pPr>
            <a:r>
              <a:rPr b="1" lang="en-US" sz="2800"/>
              <a:t>Recognise</a:t>
            </a:r>
            <a:r>
              <a:rPr lang="en-US" sz="2800"/>
              <a:t> possible barriers and support options for moving forward. </a:t>
            </a:r>
            <a:endParaRPr/>
          </a:p>
          <a:p>
            <a:pPr indent="-457200" lvl="0" marL="685800" rtl="0" algn="l">
              <a:lnSpc>
                <a:spcPct val="103333"/>
              </a:lnSpc>
              <a:spcBef>
                <a:spcPts val="0"/>
              </a:spcBef>
              <a:spcAft>
                <a:spcPts val="0"/>
              </a:spcAft>
              <a:buSzPts val="2400"/>
              <a:buFont typeface="Arial"/>
              <a:buChar char="•"/>
            </a:pPr>
            <a:r>
              <a:rPr b="1" lang="en-US" sz="2800"/>
              <a:t>Create</a:t>
            </a:r>
            <a:r>
              <a:rPr lang="en-US" sz="2800"/>
              <a:t> a short action plan for their next career step.</a:t>
            </a:r>
            <a:endParaRPr/>
          </a:p>
          <a:p>
            <a:pPr indent="0" lvl="0" marL="457200" rtl="0" algn="l">
              <a:lnSpc>
                <a:spcPct val="100000"/>
              </a:lnSpc>
              <a:spcBef>
                <a:spcPts val="1200"/>
              </a:spcBef>
              <a:spcAft>
                <a:spcPts val="0"/>
              </a:spcAft>
              <a:buSzPts val="2400"/>
              <a:buNone/>
            </a:pPr>
            <a:r>
              <a:t/>
            </a:r>
            <a:endParaRPr sz="2600"/>
          </a:p>
          <a:p>
            <a:pPr indent="0" lvl="0" marL="0" rtl="0" algn="l">
              <a:lnSpc>
                <a:spcPct val="103333"/>
              </a:lnSpc>
              <a:spcBef>
                <a:spcPts val="0"/>
              </a:spcBef>
              <a:spcAft>
                <a:spcPts val="0"/>
              </a:spcAft>
              <a:buSzPts val="2400"/>
              <a:buNone/>
            </a:pPr>
            <a:r>
              <a:t/>
            </a:r>
            <a:endParaRPr sz="260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g3d5bb06f9c0_1_55"/>
          <p:cNvSpPr txBox="1"/>
          <p:nvPr>
            <p:ph idx="1" type="body"/>
          </p:nvPr>
        </p:nvSpPr>
        <p:spPr>
          <a:xfrm>
            <a:off x="904856" y="826894"/>
            <a:ext cx="10053000" cy="8037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rgbClr val="000000"/>
              </a:buClr>
              <a:buSzPts val="3600"/>
              <a:buNone/>
            </a:pPr>
            <a:r>
              <a:rPr lang="en-US"/>
              <a:t>Emotional Barriers</a:t>
            </a:r>
            <a:endParaRPr/>
          </a:p>
          <a:p>
            <a:pPr indent="0" lvl="0" marL="0" rtl="0" algn="just">
              <a:lnSpc>
                <a:spcPct val="100000"/>
              </a:lnSpc>
              <a:spcBef>
                <a:spcPts val="0"/>
              </a:spcBef>
              <a:spcAft>
                <a:spcPts val="0"/>
              </a:spcAft>
              <a:buClr>
                <a:srgbClr val="000000"/>
              </a:buClr>
              <a:buSzPts val="3600"/>
              <a:buNone/>
            </a:pPr>
            <a:r>
              <a:t/>
            </a:r>
            <a:endParaRPr sz="1000"/>
          </a:p>
          <a:p>
            <a:pPr indent="0" lvl="0" marL="0" rtl="0" algn="just">
              <a:lnSpc>
                <a:spcPct val="100000"/>
              </a:lnSpc>
              <a:spcBef>
                <a:spcPts val="0"/>
              </a:spcBef>
              <a:spcAft>
                <a:spcPts val="0"/>
              </a:spcAft>
              <a:buClr>
                <a:srgbClr val="000000"/>
              </a:buClr>
              <a:buSzPts val="3600"/>
              <a:buNone/>
            </a:pPr>
            <a:r>
              <a:rPr i="1" lang="en-US" sz="2400">
                <a:solidFill>
                  <a:srgbClr val="633547"/>
                </a:solidFill>
                <a:latin typeface="Calibri"/>
                <a:ea typeface="Calibri"/>
                <a:cs typeface="Calibri"/>
                <a:sym typeface="Calibri"/>
              </a:rPr>
              <a:t>Practical  Activity: </a:t>
            </a:r>
            <a:r>
              <a:rPr lang="en-US" sz="2400">
                <a:solidFill>
                  <a:srgbClr val="633547"/>
                </a:solidFill>
              </a:rPr>
              <a:t>Reflection</a:t>
            </a:r>
            <a:endParaRPr/>
          </a:p>
          <a:p>
            <a:pPr indent="0" lvl="0" marL="0" rtl="0" algn="just">
              <a:lnSpc>
                <a:spcPct val="100000"/>
              </a:lnSpc>
              <a:spcBef>
                <a:spcPts val="0"/>
              </a:spcBef>
              <a:spcAft>
                <a:spcPts val="0"/>
              </a:spcAft>
              <a:buClr>
                <a:srgbClr val="000000"/>
              </a:buClr>
              <a:buSzPts val="3600"/>
              <a:buNone/>
            </a:pPr>
            <a:r>
              <a:t/>
            </a:r>
            <a:endParaRPr/>
          </a:p>
          <a:p>
            <a:pPr indent="0" lvl="0" marL="0" rtl="0" algn="l">
              <a:lnSpc>
                <a:spcPct val="90000"/>
              </a:lnSpc>
              <a:spcBef>
                <a:spcPts val="0"/>
              </a:spcBef>
              <a:spcAft>
                <a:spcPts val="0"/>
              </a:spcAft>
              <a:buClr>
                <a:srgbClr val="E36C34"/>
              </a:buClr>
              <a:buSzPts val="3600"/>
              <a:buNone/>
            </a:pPr>
            <a:r>
              <a:t/>
            </a:r>
            <a:endParaRPr/>
          </a:p>
        </p:txBody>
      </p:sp>
      <p:sp>
        <p:nvSpPr>
          <p:cNvPr id="498" name="Google Shape;498;g3d5bb06f9c0_1_55"/>
          <p:cNvSpPr txBox="1"/>
          <p:nvPr>
            <p:ph idx="2" type="body"/>
          </p:nvPr>
        </p:nvSpPr>
        <p:spPr>
          <a:xfrm>
            <a:off x="904850" y="2139042"/>
            <a:ext cx="10053000" cy="3042558"/>
          </a:xfrm>
          <a:prstGeom prst="rect">
            <a:avLst/>
          </a:prstGeom>
          <a:noFill/>
          <a:ln>
            <a:noFill/>
          </a:ln>
        </p:spPr>
        <p:txBody>
          <a:bodyPr anchorCtr="0" anchor="t" bIns="45700" lIns="91425" spcFirstLastPara="1" rIns="91425" wrap="square" tIns="45700">
            <a:noAutofit/>
          </a:bodyPr>
          <a:lstStyle/>
          <a:p>
            <a:pPr indent="0" lvl="0" marL="0" rtl="0" algn="just">
              <a:lnSpc>
                <a:spcPct val="103333"/>
              </a:lnSpc>
              <a:spcBef>
                <a:spcPts val="0"/>
              </a:spcBef>
              <a:spcAft>
                <a:spcPts val="0"/>
              </a:spcAft>
              <a:buSzPts val="2400"/>
              <a:buNone/>
            </a:pPr>
            <a:r>
              <a:rPr lang="en-US"/>
              <a:t>Depending on how you feel about sharing your experience make a group or individual reflection about:</a:t>
            </a:r>
            <a:endParaRPr/>
          </a:p>
          <a:p>
            <a:pPr indent="0" lvl="0" marL="0" rtl="0" algn="just">
              <a:lnSpc>
                <a:spcPct val="103333"/>
              </a:lnSpc>
              <a:spcBef>
                <a:spcPts val="0"/>
              </a:spcBef>
              <a:spcAft>
                <a:spcPts val="0"/>
              </a:spcAft>
              <a:buSzPts val="2400"/>
              <a:buNone/>
            </a:pPr>
            <a:r>
              <a:t/>
            </a:r>
            <a:endParaRPr/>
          </a:p>
          <a:p>
            <a:pPr indent="-381000" lvl="0" marL="457200" rtl="0" algn="just">
              <a:lnSpc>
                <a:spcPct val="150000"/>
              </a:lnSpc>
              <a:spcBef>
                <a:spcPts val="0"/>
              </a:spcBef>
              <a:spcAft>
                <a:spcPts val="0"/>
              </a:spcAft>
              <a:buSzPts val="2400"/>
              <a:buChar char="●"/>
            </a:pPr>
            <a:r>
              <a:rPr lang="en-US"/>
              <a:t>A challenge your are currently facing and how does it make you feel.</a:t>
            </a:r>
            <a:endParaRPr/>
          </a:p>
          <a:p>
            <a:pPr indent="-381000" lvl="0" marL="457200" rtl="0" algn="just">
              <a:lnSpc>
                <a:spcPct val="150000"/>
              </a:lnSpc>
              <a:spcBef>
                <a:spcPts val="0"/>
              </a:spcBef>
              <a:spcAft>
                <a:spcPts val="0"/>
              </a:spcAft>
              <a:buSzPts val="2400"/>
              <a:buChar char="●"/>
            </a:pPr>
            <a:r>
              <a:rPr lang="en-US"/>
              <a:t>Define one action you can take this week (contact someone, update CV).</a:t>
            </a:r>
            <a:endParaRPr/>
          </a:p>
          <a:p>
            <a:pPr indent="-381000" lvl="0" marL="457200" rtl="0" algn="l">
              <a:lnSpc>
                <a:spcPct val="150000"/>
              </a:lnSpc>
              <a:spcBef>
                <a:spcPts val="0"/>
              </a:spcBef>
              <a:spcAft>
                <a:spcPts val="0"/>
              </a:spcAft>
              <a:buSzPts val="2400"/>
              <a:buChar char="●"/>
            </a:pPr>
            <a:r>
              <a:rPr lang="en-US"/>
              <a:t>Starting from the SWOT matrix, develop a positive reflection towards the future.</a:t>
            </a:r>
            <a:endParaRPr/>
          </a:p>
          <a:p>
            <a:pPr indent="0" lvl="0" marL="457200" rtl="0" algn="l">
              <a:lnSpc>
                <a:spcPct val="103333"/>
              </a:lnSpc>
              <a:spcBef>
                <a:spcPts val="0"/>
              </a:spcBef>
              <a:spcAft>
                <a:spcPts val="0"/>
              </a:spcAft>
              <a:buSzPts val="2400"/>
              <a:buNone/>
            </a:pPr>
            <a:r>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pic>
        <p:nvPicPr>
          <p:cNvPr id="504" name="Google Shape;504;p20"/>
          <p:cNvPicPr preferRelativeResize="0"/>
          <p:nvPr>
            <p:ph idx="2" type="pic"/>
          </p:nvPr>
        </p:nvPicPr>
        <p:blipFill rotWithShape="1">
          <a:blip r:embed="rId3">
            <a:alphaModFix/>
          </a:blip>
          <a:srcRect b="25537" l="0" r="0" t="25537"/>
          <a:stretch/>
        </p:blipFill>
        <p:spPr>
          <a:xfrm>
            <a:off x="0" y="1291776"/>
            <a:ext cx="12192000" cy="3977264"/>
          </a:xfrm>
          <a:prstGeom prst="rect">
            <a:avLst/>
          </a:prstGeom>
          <a:solidFill>
            <a:srgbClr val="D8D8D8"/>
          </a:solidFill>
          <a:ln>
            <a:noFill/>
          </a:ln>
        </p:spPr>
      </p:pic>
      <p:sp>
        <p:nvSpPr>
          <p:cNvPr id="505" name="Google Shape;505;p20"/>
          <p:cNvSpPr/>
          <p:nvPr/>
        </p:nvSpPr>
        <p:spPr>
          <a:xfrm>
            <a:off x="0" y="2180492"/>
            <a:ext cx="12192000" cy="3088548"/>
          </a:xfrm>
          <a:custGeom>
            <a:rect b="b" l="l" r="r" t="t"/>
            <a:pathLst>
              <a:path extrusionOk="0" h="3977264" w="12192000">
                <a:moveTo>
                  <a:pt x="0" y="0"/>
                </a:moveTo>
                <a:lnTo>
                  <a:pt x="12192000" y="0"/>
                </a:lnTo>
                <a:lnTo>
                  <a:pt x="12192000" y="377184"/>
                </a:lnTo>
                <a:lnTo>
                  <a:pt x="12192000" y="2874714"/>
                </a:lnTo>
                <a:lnTo>
                  <a:pt x="12192000" y="3817808"/>
                </a:lnTo>
                <a:lnTo>
                  <a:pt x="12192000" y="3977264"/>
                </a:lnTo>
                <a:lnTo>
                  <a:pt x="12191999" y="3977264"/>
                </a:lnTo>
                <a:lnTo>
                  <a:pt x="12191999" y="3788045"/>
                </a:lnTo>
                <a:lnTo>
                  <a:pt x="7396842" y="3788045"/>
                </a:lnTo>
                <a:lnTo>
                  <a:pt x="7396842" y="3977264"/>
                </a:lnTo>
                <a:lnTo>
                  <a:pt x="1" y="3977264"/>
                </a:lnTo>
                <a:lnTo>
                  <a:pt x="1" y="1900014"/>
                </a:lnTo>
                <a:lnTo>
                  <a:pt x="0" y="1900014"/>
                </a:lnTo>
                <a:lnTo>
                  <a:pt x="0" y="956920"/>
                </a:lnTo>
                <a:lnTo>
                  <a:pt x="0" y="377184"/>
                </a:lnTo>
                <a:close/>
              </a:path>
            </a:pathLst>
          </a:custGeom>
          <a:gradFill>
            <a:gsLst>
              <a:gs pos="0">
                <a:srgbClr val="FFFFFF">
                  <a:alpha val="0"/>
                </a:srgbClr>
              </a:gs>
              <a:gs pos="39000">
                <a:srgbClr val="FFFFFF">
                  <a:alpha val="0"/>
                </a:srgbClr>
              </a:gs>
              <a:gs pos="82000">
                <a:srgbClr val="633547"/>
              </a:gs>
              <a:gs pos="100000">
                <a:srgbClr val="633547"/>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06" name="Google Shape;506;p20"/>
          <p:cNvSpPr txBox="1"/>
          <p:nvPr>
            <p:ph idx="1" type="body"/>
          </p:nvPr>
        </p:nvSpPr>
        <p:spPr>
          <a:xfrm>
            <a:off x="7551945" y="5195433"/>
            <a:ext cx="4381736" cy="466127"/>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lt1"/>
              </a:buClr>
              <a:buSzPts val="3000"/>
              <a:buNone/>
            </a:pPr>
            <a:r>
              <a:rPr lang="en-US" sz="3000">
                <a:solidFill>
                  <a:schemeClr val="lt1"/>
                </a:solidFill>
              </a:rPr>
              <a:t>www.</a:t>
            </a:r>
            <a:r>
              <a:rPr b="1" lang="en-US" sz="3000">
                <a:solidFill>
                  <a:schemeClr val="lt1"/>
                </a:solidFill>
              </a:rPr>
              <a:t>promoteproject.</a:t>
            </a:r>
            <a:r>
              <a:rPr lang="en-US" sz="3000">
                <a:solidFill>
                  <a:schemeClr val="lt1"/>
                </a:solidFill>
              </a:rPr>
              <a:t>eu</a:t>
            </a:r>
            <a:endParaRPr sz="3000">
              <a:solidFill>
                <a:schemeClr val="lt1"/>
              </a:solidFill>
            </a:endParaRPr>
          </a:p>
          <a:p>
            <a:pPr indent="0" lvl="0" marL="0" rtl="0" algn="r">
              <a:lnSpc>
                <a:spcPct val="100000"/>
              </a:lnSpc>
              <a:spcBef>
                <a:spcPts val="0"/>
              </a:spcBef>
              <a:spcAft>
                <a:spcPts val="0"/>
              </a:spcAft>
              <a:buClr>
                <a:schemeClr val="lt1"/>
              </a:buClr>
              <a:buSzPts val="2400"/>
              <a:buNone/>
            </a:pPr>
            <a:r>
              <a:t/>
            </a:r>
            <a:endParaRPr/>
          </a:p>
        </p:txBody>
      </p:sp>
      <p:sp>
        <p:nvSpPr>
          <p:cNvPr id="507" name="Google Shape;507;p20"/>
          <p:cNvSpPr txBox="1"/>
          <p:nvPr>
            <p:ph idx="3" type="body"/>
          </p:nvPr>
        </p:nvSpPr>
        <p:spPr>
          <a:xfrm>
            <a:off x="639015" y="3438326"/>
            <a:ext cx="5881764" cy="63424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None/>
            </a:pPr>
            <a:r>
              <a:rPr lang="en-US"/>
              <a:t>Follow our journey</a:t>
            </a:r>
            <a:endParaRPr/>
          </a:p>
        </p:txBody>
      </p:sp>
      <p:grpSp>
        <p:nvGrpSpPr>
          <p:cNvPr id="508" name="Google Shape;508;p20"/>
          <p:cNvGrpSpPr/>
          <p:nvPr/>
        </p:nvGrpSpPr>
        <p:grpSpPr>
          <a:xfrm>
            <a:off x="565116" y="4874118"/>
            <a:ext cx="512588" cy="512588"/>
            <a:chOff x="511833" y="8294184"/>
            <a:chExt cx="398945" cy="398945"/>
          </a:xfrm>
        </p:grpSpPr>
        <p:sp>
          <p:nvSpPr>
            <p:cNvPr id="509" name="Google Shape;509;p20"/>
            <p:cNvSpPr txBox="1"/>
            <p:nvPr/>
          </p:nvSpPr>
          <p:spPr>
            <a:xfrm>
              <a:off x="528461" y="8312781"/>
              <a:ext cx="382317"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sng" cap="none" strike="noStrike">
                  <a:solidFill>
                    <a:srgbClr val="0B3A5B"/>
                  </a:solidFill>
                  <a:latin typeface="Calibri"/>
                  <a:ea typeface="Calibri"/>
                  <a:cs typeface="Calibri"/>
                  <a:sym typeface="Calibri"/>
                  <a:hlinkClick r:id="rId4">
                    <a:extLst>
                      <a:ext uri="{A12FA001-AC4F-418D-AE19-62706E023703}">
                        <ahyp:hlinkClr val="tx"/>
                      </a:ext>
                    </a:extLst>
                  </a:hlinkClick>
                </a:rPr>
                <a:t>li</a:t>
              </a:r>
              <a:endParaRPr b="0" i="0" sz="2400" u="none" cap="none" strike="noStrike">
                <a:solidFill>
                  <a:srgbClr val="0B3A5B"/>
                </a:solidFill>
                <a:latin typeface="Calibri"/>
                <a:ea typeface="Calibri"/>
                <a:cs typeface="Calibri"/>
                <a:sym typeface="Calibri"/>
              </a:endParaRPr>
            </a:p>
          </p:txBody>
        </p:sp>
        <p:grpSp>
          <p:nvGrpSpPr>
            <p:cNvPr id="510" name="Google Shape;510;p20"/>
            <p:cNvGrpSpPr/>
            <p:nvPr/>
          </p:nvGrpSpPr>
          <p:grpSpPr>
            <a:xfrm>
              <a:off x="511833" y="8294184"/>
              <a:ext cx="398945" cy="398945"/>
              <a:chOff x="3094393" y="4759137"/>
              <a:chExt cx="1074283" cy="1074283"/>
            </a:xfrm>
          </p:grpSpPr>
          <p:sp>
            <p:nvSpPr>
              <p:cNvPr id="511" name="Google Shape;511;p20"/>
              <p:cNvSpPr/>
              <p:nvPr/>
            </p:nvSpPr>
            <p:spPr>
              <a:xfrm>
                <a:off x="3094393" y="4759137"/>
                <a:ext cx="1074283" cy="1074283"/>
              </a:xfrm>
              <a:custGeom>
                <a:rect b="b" l="l" r="r" t="t"/>
                <a:pathLst>
                  <a:path extrusionOk="0" h="850463" w="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E36C3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grpSp>
            <p:nvGrpSpPr>
              <p:cNvPr id="512" name="Google Shape;512;p20"/>
              <p:cNvGrpSpPr/>
              <p:nvPr/>
            </p:nvGrpSpPr>
            <p:grpSpPr>
              <a:xfrm>
                <a:off x="3303016" y="4946695"/>
                <a:ext cx="685139" cy="655838"/>
                <a:chOff x="3303016" y="4946695"/>
                <a:chExt cx="685139" cy="655838"/>
              </a:xfrm>
            </p:grpSpPr>
            <p:sp>
              <p:nvSpPr>
                <p:cNvPr id="513" name="Google Shape;513;p20"/>
                <p:cNvSpPr/>
                <p:nvPr/>
              </p:nvSpPr>
              <p:spPr>
                <a:xfrm>
                  <a:off x="3540110" y="5149321"/>
                  <a:ext cx="448045" cy="453212"/>
                </a:xfrm>
                <a:custGeom>
                  <a:rect b="b" l="l" r="r" t="t"/>
                  <a:pathLst>
                    <a:path extrusionOk="0" h="453212" w="448045">
                      <a:moveTo>
                        <a:pt x="0" y="452676"/>
                      </a:moveTo>
                      <a:cubicBezTo>
                        <a:pt x="0" y="305327"/>
                        <a:pt x="0" y="157978"/>
                        <a:pt x="0" y="10629"/>
                      </a:cubicBezTo>
                      <a:cubicBezTo>
                        <a:pt x="48770" y="10629"/>
                        <a:pt x="97541" y="10629"/>
                        <a:pt x="146311" y="10629"/>
                      </a:cubicBezTo>
                      <a:cubicBezTo>
                        <a:pt x="146311" y="30990"/>
                        <a:pt x="146311" y="51351"/>
                        <a:pt x="146311" y="72248"/>
                      </a:cubicBezTo>
                      <a:cubicBezTo>
                        <a:pt x="146311" y="72248"/>
                        <a:pt x="146847" y="72248"/>
                        <a:pt x="146847" y="72248"/>
                      </a:cubicBezTo>
                      <a:cubicBezTo>
                        <a:pt x="147383" y="71712"/>
                        <a:pt x="147919" y="70640"/>
                        <a:pt x="148455" y="70104"/>
                      </a:cubicBezTo>
                      <a:cubicBezTo>
                        <a:pt x="160246" y="52422"/>
                        <a:pt x="174180" y="36884"/>
                        <a:pt x="191330" y="24560"/>
                      </a:cubicBezTo>
                      <a:cubicBezTo>
                        <a:pt x="210624" y="11165"/>
                        <a:pt x="232062" y="4199"/>
                        <a:pt x="255107" y="1520"/>
                      </a:cubicBezTo>
                      <a:cubicBezTo>
                        <a:pt x="282976" y="-1695"/>
                        <a:pt x="310845" y="-87"/>
                        <a:pt x="337642" y="9021"/>
                      </a:cubicBezTo>
                      <a:cubicBezTo>
                        <a:pt x="380517" y="23488"/>
                        <a:pt x="410529" y="52422"/>
                        <a:pt x="428751" y="93680"/>
                      </a:cubicBezTo>
                      <a:cubicBezTo>
                        <a:pt x="438398" y="116184"/>
                        <a:pt x="444294" y="139760"/>
                        <a:pt x="446437" y="163872"/>
                      </a:cubicBezTo>
                      <a:cubicBezTo>
                        <a:pt x="447509" y="177267"/>
                        <a:pt x="448045" y="191198"/>
                        <a:pt x="448045" y="204594"/>
                      </a:cubicBezTo>
                      <a:cubicBezTo>
                        <a:pt x="448045" y="286038"/>
                        <a:pt x="448045" y="368017"/>
                        <a:pt x="448045" y="449461"/>
                      </a:cubicBezTo>
                      <a:cubicBezTo>
                        <a:pt x="448045" y="450533"/>
                        <a:pt x="448045" y="451605"/>
                        <a:pt x="448045" y="453212"/>
                      </a:cubicBezTo>
                      <a:cubicBezTo>
                        <a:pt x="398739" y="453212"/>
                        <a:pt x="349968" y="453212"/>
                        <a:pt x="301198" y="453212"/>
                      </a:cubicBezTo>
                      <a:cubicBezTo>
                        <a:pt x="301198" y="452141"/>
                        <a:pt x="301198" y="451069"/>
                        <a:pt x="301198" y="449461"/>
                      </a:cubicBezTo>
                      <a:cubicBezTo>
                        <a:pt x="301198" y="371232"/>
                        <a:pt x="301198" y="292468"/>
                        <a:pt x="301198" y="214239"/>
                      </a:cubicBezTo>
                      <a:cubicBezTo>
                        <a:pt x="301198" y="195485"/>
                        <a:pt x="299054" y="176732"/>
                        <a:pt x="291551" y="159050"/>
                      </a:cubicBezTo>
                      <a:cubicBezTo>
                        <a:pt x="280832" y="132795"/>
                        <a:pt x="261002" y="118863"/>
                        <a:pt x="232598" y="117256"/>
                      </a:cubicBezTo>
                      <a:cubicBezTo>
                        <a:pt x="196690" y="115113"/>
                        <a:pt x="167749" y="133330"/>
                        <a:pt x="152743" y="167087"/>
                      </a:cubicBezTo>
                      <a:cubicBezTo>
                        <a:pt x="147383" y="178875"/>
                        <a:pt x="146311" y="191198"/>
                        <a:pt x="146311" y="204058"/>
                      </a:cubicBezTo>
                      <a:cubicBezTo>
                        <a:pt x="146311" y="286038"/>
                        <a:pt x="146311" y="368017"/>
                        <a:pt x="146311" y="449461"/>
                      </a:cubicBezTo>
                      <a:cubicBezTo>
                        <a:pt x="146311" y="450533"/>
                        <a:pt x="146311" y="451605"/>
                        <a:pt x="146311" y="453212"/>
                      </a:cubicBezTo>
                      <a:cubicBezTo>
                        <a:pt x="98077" y="452676"/>
                        <a:pt x="48770" y="452676"/>
                        <a:pt x="0" y="45267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514" name="Google Shape;514;p20"/>
                <p:cNvSpPr/>
                <p:nvPr/>
              </p:nvSpPr>
              <p:spPr>
                <a:xfrm>
                  <a:off x="3311799" y="5159950"/>
                  <a:ext cx="146847" cy="442047"/>
                </a:xfrm>
                <a:custGeom>
                  <a:rect b="b" l="l" r="r" t="t"/>
                  <a:pathLst>
                    <a:path extrusionOk="0" h="442047" w="146847">
                      <a:moveTo>
                        <a:pt x="146847" y="0"/>
                      </a:moveTo>
                      <a:cubicBezTo>
                        <a:pt x="146847" y="147349"/>
                        <a:pt x="146847" y="294698"/>
                        <a:pt x="146847" y="442048"/>
                      </a:cubicBezTo>
                      <a:cubicBezTo>
                        <a:pt x="98077" y="442048"/>
                        <a:pt x="48771" y="442048"/>
                        <a:pt x="0" y="442048"/>
                      </a:cubicBezTo>
                      <a:cubicBezTo>
                        <a:pt x="0" y="294698"/>
                        <a:pt x="0" y="147349"/>
                        <a:pt x="0" y="0"/>
                      </a:cubicBezTo>
                      <a:cubicBezTo>
                        <a:pt x="48771" y="0"/>
                        <a:pt x="97541" y="0"/>
                        <a:pt x="146847"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515" name="Google Shape;515;p20"/>
                <p:cNvSpPr/>
                <p:nvPr/>
              </p:nvSpPr>
              <p:spPr>
                <a:xfrm>
                  <a:off x="3303016" y="4946695"/>
                  <a:ext cx="165330" cy="153521"/>
                </a:xfrm>
                <a:custGeom>
                  <a:rect b="b" l="l" r="r" t="t"/>
                  <a:pathLst>
                    <a:path extrusionOk="0" h="153521" w="165330">
                      <a:moveTo>
                        <a:pt x="83279" y="0"/>
                      </a:moveTo>
                      <a:cubicBezTo>
                        <a:pt x="97213" y="536"/>
                        <a:pt x="110611" y="2679"/>
                        <a:pt x="122938" y="8573"/>
                      </a:cubicBezTo>
                      <a:cubicBezTo>
                        <a:pt x="148127" y="20897"/>
                        <a:pt x="161526" y="41258"/>
                        <a:pt x="164741" y="68584"/>
                      </a:cubicBezTo>
                      <a:cubicBezTo>
                        <a:pt x="167421" y="91624"/>
                        <a:pt x="160990" y="112521"/>
                        <a:pt x="144912" y="129132"/>
                      </a:cubicBezTo>
                      <a:cubicBezTo>
                        <a:pt x="133121" y="141455"/>
                        <a:pt x="118115" y="148421"/>
                        <a:pt x="101500" y="151636"/>
                      </a:cubicBezTo>
                      <a:cubicBezTo>
                        <a:pt x="81135" y="155386"/>
                        <a:pt x="61305" y="153779"/>
                        <a:pt x="42011" y="144670"/>
                      </a:cubicBezTo>
                      <a:cubicBezTo>
                        <a:pt x="12534" y="130739"/>
                        <a:pt x="-1936" y="101805"/>
                        <a:pt x="208" y="71264"/>
                      </a:cubicBezTo>
                      <a:cubicBezTo>
                        <a:pt x="2352" y="35900"/>
                        <a:pt x="27005" y="8037"/>
                        <a:pt x="65057" y="1608"/>
                      </a:cubicBezTo>
                      <a:cubicBezTo>
                        <a:pt x="70952" y="536"/>
                        <a:pt x="76847" y="536"/>
                        <a:pt x="83279"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grpSp>
        </p:grpSp>
      </p:grpSp>
      <p:grpSp>
        <p:nvGrpSpPr>
          <p:cNvPr id="516" name="Google Shape;516;p20"/>
          <p:cNvGrpSpPr/>
          <p:nvPr/>
        </p:nvGrpSpPr>
        <p:grpSpPr>
          <a:xfrm>
            <a:off x="1181273" y="4874118"/>
            <a:ext cx="512588" cy="512588"/>
            <a:chOff x="1003362" y="8294184"/>
            <a:chExt cx="398945" cy="398945"/>
          </a:xfrm>
        </p:grpSpPr>
        <p:sp>
          <p:nvSpPr>
            <p:cNvPr id="517" name="Google Shape;517;p20"/>
            <p:cNvSpPr txBox="1"/>
            <p:nvPr/>
          </p:nvSpPr>
          <p:spPr>
            <a:xfrm>
              <a:off x="1030599" y="8313350"/>
              <a:ext cx="3588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sng" cap="none" strike="noStrike">
                  <a:solidFill>
                    <a:srgbClr val="0B3A5B"/>
                  </a:solidFill>
                  <a:latin typeface="Calibri"/>
                  <a:ea typeface="Calibri"/>
                  <a:cs typeface="Calibri"/>
                  <a:sym typeface="Calibri"/>
                  <a:hlinkClick r:id="rId5">
                    <a:extLst>
                      <a:ext uri="{A12FA001-AC4F-418D-AE19-62706E023703}">
                        <ahyp:hlinkClr val="tx"/>
                      </a:ext>
                    </a:extLst>
                  </a:hlinkClick>
                </a:rPr>
                <a:t>in</a:t>
              </a:r>
              <a:endParaRPr b="0" i="0" sz="2400" u="none" cap="none" strike="noStrike">
                <a:solidFill>
                  <a:srgbClr val="0B3A5B"/>
                </a:solidFill>
                <a:latin typeface="Calibri"/>
                <a:ea typeface="Calibri"/>
                <a:cs typeface="Calibri"/>
                <a:sym typeface="Calibri"/>
              </a:endParaRPr>
            </a:p>
          </p:txBody>
        </p:sp>
        <p:grpSp>
          <p:nvGrpSpPr>
            <p:cNvPr id="518" name="Google Shape;518;p20"/>
            <p:cNvGrpSpPr/>
            <p:nvPr/>
          </p:nvGrpSpPr>
          <p:grpSpPr>
            <a:xfrm>
              <a:off x="1003362" y="8294184"/>
              <a:ext cx="398945" cy="398945"/>
              <a:chOff x="1950027" y="2499889"/>
              <a:chExt cx="850463" cy="850463"/>
            </a:xfrm>
          </p:grpSpPr>
          <p:sp>
            <p:nvSpPr>
              <p:cNvPr id="519" name="Google Shape;519;p20"/>
              <p:cNvSpPr/>
              <p:nvPr/>
            </p:nvSpPr>
            <p:spPr>
              <a:xfrm>
                <a:off x="1950027" y="2499889"/>
                <a:ext cx="850463" cy="850463"/>
              </a:xfrm>
              <a:custGeom>
                <a:rect b="b" l="l" r="r" t="t"/>
                <a:pathLst>
                  <a:path extrusionOk="0" h="850463" w="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E36C3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grpSp>
            <p:nvGrpSpPr>
              <p:cNvPr id="520" name="Google Shape;520;p20"/>
              <p:cNvGrpSpPr/>
              <p:nvPr/>
            </p:nvGrpSpPr>
            <p:grpSpPr>
              <a:xfrm>
                <a:off x="2107521" y="2657382"/>
                <a:ext cx="535476" cy="535477"/>
                <a:chOff x="2107521" y="2657382"/>
                <a:chExt cx="535476" cy="535477"/>
              </a:xfrm>
            </p:grpSpPr>
            <p:sp>
              <p:nvSpPr>
                <p:cNvPr id="521" name="Google Shape;521;p20"/>
                <p:cNvSpPr/>
                <p:nvPr/>
              </p:nvSpPr>
              <p:spPr>
                <a:xfrm>
                  <a:off x="2107521" y="2657382"/>
                  <a:ext cx="535476" cy="535477"/>
                </a:xfrm>
                <a:custGeom>
                  <a:rect b="b" l="l" r="r" t="t"/>
                  <a:pathLst>
                    <a:path extrusionOk="0" h="535477" w="535476">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522" name="Google Shape;522;p20"/>
                <p:cNvSpPr/>
                <p:nvPr/>
              </p:nvSpPr>
              <p:spPr>
                <a:xfrm>
                  <a:off x="2237925" y="2787786"/>
                  <a:ext cx="274668" cy="274668"/>
                </a:xfrm>
                <a:custGeom>
                  <a:rect b="b" l="l" r="r" t="t"/>
                  <a:pathLst>
                    <a:path extrusionOk="0" h="274668" w="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523" name="Google Shape;523;p20"/>
                <p:cNvSpPr/>
                <p:nvPr/>
              </p:nvSpPr>
              <p:spPr>
                <a:xfrm>
                  <a:off x="2486134" y="2749988"/>
                  <a:ext cx="64257" cy="64257"/>
                </a:xfrm>
                <a:custGeom>
                  <a:rect b="b" l="l" r="r" t="t"/>
                  <a:pathLst>
                    <a:path extrusionOk="0" h="64257" w="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grpSp>
        </p:gr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pic>
        <p:nvPicPr>
          <p:cNvPr id="193" name="Google Shape;193;p7"/>
          <p:cNvPicPr preferRelativeResize="0"/>
          <p:nvPr>
            <p:ph idx="2" type="pic"/>
          </p:nvPr>
        </p:nvPicPr>
        <p:blipFill rotWithShape="1">
          <a:blip r:embed="rId3">
            <a:alphaModFix/>
          </a:blip>
          <a:srcRect b="16966" l="0" r="0" t="16966"/>
          <a:stretch/>
        </p:blipFill>
        <p:spPr>
          <a:xfrm flipH="1">
            <a:off x="238772" y="2626822"/>
            <a:ext cx="7708195" cy="3396829"/>
          </a:xfrm>
          <a:prstGeom prst="rect">
            <a:avLst/>
          </a:prstGeom>
          <a:solidFill>
            <a:srgbClr val="BFBFBF"/>
          </a:solidFill>
          <a:ln>
            <a:noFill/>
          </a:ln>
        </p:spPr>
      </p:pic>
      <p:sp>
        <p:nvSpPr>
          <p:cNvPr id="194" name="Google Shape;194;p7"/>
          <p:cNvSpPr txBox="1"/>
          <p:nvPr>
            <p:ph idx="1" type="body"/>
          </p:nvPr>
        </p:nvSpPr>
        <p:spPr>
          <a:xfrm>
            <a:off x="7764874" y="730800"/>
            <a:ext cx="2066906" cy="58222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14000"/>
              <a:buNone/>
            </a:pPr>
            <a:r>
              <a:rPr lang="en-US"/>
              <a:t>01</a:t>
            </a:r>
            <a:endParaRPr/>
          </a:p>
        </p:txBody>
      </p:sp>
      <p:sp>
        <p:nvSpPr>
          <p:cNvPr id="195" name="Google Shape;195;p7"/>
          <p:cNvSpPr/>
          <p:nvPr/>
        </p:nvSpPr>
        <p:spPr>
          <a:xfrm>
            <a:off x="5722301" y="3429000"/>
            <a:ext cx="4843500" cy="780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29"/>
              <a:buFont typeface="Arial"/>
              <a:buNone/>
            </a:pPr>
            <a:r>
              <a:t/>
            </a:r>
            <a:endParaRPr b="0" i="0" sz="529" u="none" cap="none" strike="noStrike">
              <a:solidFill>
                <a:schemeClr val="lt1"/>
              </a:solidFill>
              <a:latin typeface="Montserrat"/>
              <a:ea typeface="Montserrat"/>
              <a:cs typeface="Montserrat"/>
              <a:sym typeface="Montserrat"/>
            </a:endParaRPr>
          </a:p>
        </p:txBody>
      </p:sp>
      <p:sp>
        <p:nvSpPr>
          <p:cNvPr id="196" name="Google Shape;196;p7"/>
          <p:cNvSpPr txBox="1"/>
          <p:nvPr/>
        </p:nvSpPr>
        <p:spPr>
          <a:xfrm>
            <a:off x="5897951" y="3496050"/>
            <a:ext cx="44922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E36C34"/>
                </a:solidFill>
                <a:latin typeface="Calibri"/>
                <a:ea typeface="Calibri"/>
                <a:cs typeface="Calibri"/>
                <a:sym typeface="Calibri"/>
              </a:rPr>
              <a:t>Recognition Systems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8"/>
          <p:cNvSpPr txBox="1"/>
          <p:nvPr>
            <p:ph idx="1" type="body"/>
          </p:nvPr>
        </p:nvSpPr>
        <p:spPr>
          <a:xfrm>
            <a:off x="904856" y="826894"/>
            <a:ext cx="10052954"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36C34"/>
              </a:buClr>
              <a:buSzPts val="3600"/>
              <a:buNone/>
            </a:pPr>
            <a:r>
              <a:rPr lang="en-US"/>
              <a:t>Recognition Systems</a:t>
            </a:r>
            <a:endParaRPr/>
          </a:p>
        </p:txBody>
      </p:sp>
      <p:sp>
        <p:nvSpPr>
          <p:cNvPr id="202" name="Google Shape;202;p8"/>
          <p:cNvSpPr txBox="1"/>
          <p:nvPr>
            <p:ph idx="2" type="body"/>
          </p:nvPr>
        </p:nvSpPr>
        <p:spPr>
          <a:xfrm>
            <a:off x="904810" y="1489862"/>
            <a:ext cx="10053000" cy="42504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1200"/>
              </a:spcBef>
              <a:spcAft>
                <a:spcPts val="0"/>
              </a:spcAft>
              <a:buSzPts val="2400"/>
              <a:buNone/>
            </a:pPr>
            <a:r>
              <a:rPr lang="en-US"/>
              <a:t>For many high-skilled migrants arriving in the European Union, having their academic and professional qualifications </a:t>
            </a:r>
            <a:r>
              <a:rPr b="1" lang="en-US"/>
              <a:t>officially recognized is a key step to fully access their profession.</a:t>
            </a:r>
            <a:endParaRPr b="1"/>
          </a:p>
          <a:p>
            <a:pPr indent="0" lvl="0" marL="0" rtl="0" algn="just">
              <a:lnSpc>
                <a:spcPct val="115000"/>
              </a:lnSpc>
              <a:spcBef>
                <a:spcPts val="1200"/>
              </a:spcBef>
              <a:spcAft>
                <a:spcPts val="0"/>
              </a:spcAft>
              <a:buSzPts val="2400"/>
              <a:buNone/>
            </a:pPr>
            <a:r>
              <a:rPr lang="en-US"/>
              <a:t>The first step is to understand the difference between: </a:t>
            </a:r>
            <a:endParaRPr b="1"/>
          </a:p>
          <a:p>
            <a:pPr indent="-381000" lvl="0" marL="457200" rtl="0" algn="l">
              <a:lnSpc>
                <a:spcPct val="103333"/>
              </a:lnSpc>
              <a:spcBef>
                <a:spcPts val="1200"/>
              </a:spcBef>
              <a:spcAft>
                <a:spcPts val="0"/>
              </a:spcAft>
              <a:buSzPts val="2400"/>
              <a:buChar char="●"/>
            </a:pPr>
            <a:r>
              <a:rPr b="1" lang="en-US"/>
              <a:t>Regulated professions</a:t>
            </a:r>
            <a:r>
              <a:rPr lang="en-US"/>
              <a:t> (e.g., doctors, lawyers, architects): you must obtain formal recognition before you can legally work. Each country has a designated authority for this.</a:t>
            </a:r>
            <a:endParaRPr/>
          </a:p>
          <a:p>
            <a:pPr indent="0" lvl="0" marL="457200" rtl="0" algn="l">
              <a:lnSpc>
                <a:spcPct val="103333"/>
              </a:lnSpc>
              <a:spcBef>
                <a:spcPts val="0"/>
              </a:spcBef>
              <a:spcAft>
                <a:spcPts val="0"/>
              </a:spcAft>
              <a:buSzPts val="2400"/>
              <a:buNone/>
            </a:pPr>
            <a:r>
              <a:t/>
            </a:r>
            <a:endParaRPr/>
          </a:p>
          <a:p>
            <a:pPr indent="-381000" lvl="0" marL="457200" rtl="0" algn="l">
              <a:lnSpc>
                <a:spcPct val="103333"/>
              </a:lnSpc>
              <a:spcBef>
                <a:spcPts val="0"/>
              </a:spcBef>
              <a:spcAft>
                <a:spcPts val="0"/>
              </a:spcAft>
              <a:buSzPts val="2400"/>
              <a:buChar char="●"/>
            </a:pPr>
            <a:r>
              <a:rPr b="1" lang="en-US"/>
              <a:t>Non-regulated professions</a:t>
            </a:r>
            <a:r>
              <a:rPr lang="en-US"/>
              <a:t> (e.g., many roles in IT, business): recognition is not always mandatory, but employers may still request validation of your credentials.</a:t>
            </a:r>
            <a:endParaRPr/>
          </a:p>
          <a:p>
            <a:pPr indent="0" lvl="0" marL="0" rtl="0" algn="just">
              <a:lnSpc>
                <a:spcPct val="115000"/>
              </a:lnSpc>
              <a:spcBef>
                <a:spcPts val="1200"/>
              </a:spcBef>
              <a:spcAft>
                <a:spcPts val="1200"/>
              </a:spcAft>
              <a:buSzPts val="2400"/>
              <a:buNone/>
            </a:pPr>
            <a:r>
              <a:t/>
            </a:r>
            <a:endParaRPr b="1"/>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g3d5bb06f9c0_0_146"/>
          <p:cNvSpPr txBox="1"/>
          <p:nvPr>
            <p:ph idx="1" type="body"/>
          </p:nvPr>
        </p:nvSpPr>
        <p:spPr>
          <a:xfrm>
            <a:off x="904856" y="826894"/>
            <a:ext cx="10053000" cy="803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36C34"/>
              </a:buClr>
              <a:buSzPts val="3600"/>
              <a:buNone/>
            </a:pPr>
            <a:r>
              <a:rPr lang="en-US"/>
              <a:t>Recognition Systems</a:t>
            </a:r>
            <a:endParaRPr/>
          </a:p>
        </p:txBody>
      </p:sp>
      <p:sp>
        <p:nvSpPr>
          <p:cNvPr id="208" name="Google Shape;208;g3d5bb06f9c0_0_146"/>
          <p:cNvSpPr txBox="1"/>
          <p:nvPr>
            <p:ph idx="2" type="body"/>
          </p:nvPr>
        </p:nvSpPr>
        <p:spPr>
          <a:xfrm>
            <a:off x="904856" y="1780706"/>
            <a:ext cx="10053000" cy="4250400"/>
          </a:xfrm>
          <a:prstGeom prst="rect">
            <a:avLst/>
          </a:prstGeom>
          <a:noFill/>
          <a:ln>
            <a:noFill/>
          </a:ln>
        </p:spPr>
        <p:txBody>
          <a:bodyPr anchorCtr="0" anchor="t" bIns="45700" lIns="91425" spcFirstLastPara="1" rIns="91425" wrap="square" tIns="45700">
            <a:noAutofit/>
          </a:bodyPr>
          <a:lstStyle/>
          <a:p>
            <a:pPr indent="0" lvl="0" marL="0" rtl="0" algn="l">
              <a:lnSpc>
                <a:spcPct val="103333"/>
              </a:lnSpc>
              <a:spcBef>
                <a:spcPts val="0"/>
              </a:spcBef>
              <a:spcAft>
                <a:spcPts val="0"/>
              </a:spcAft>
              <a:buClr>
                <a:srgbClr val="633547"/>
              </a:buClr>
              <a:buSzPts val="2400"/>
              <a:buNone/>
            </a:pPr>
            <a:r>
              <a:rPr lang="en-US"/>
              <a:t>The EU provides tools to simplify this process, such as:</a:t>
            </a:r>
            <a:endParaRPr/>
          </a:p>
          <a:p>
            <a:pPr indent="0" lvl="0" marL="0" rtl="0" algn="l">
              <a:lnSpc>
                <a:spcPct val="103333"/>
              </a:lnSpc>
              <a:spcBef>
                <a:spcPts val="0"/>
              </a:spcBef>
              <a:spcAft>
                <a:spcPts val="0"/>
              </a:spcAft>
              <a:buClr>
                <a:srgbClr val="633547"/>
              </a:buClr>
              <a:buSzPts val="2400"/>
              <a:buNone/>
            </a:pPr>
            <a:r>
              <a:t/>
            </a:r>
            <a:endParaRPr/>
          </a:p>
          <a:p>
            <a:pPr indent="-381000" lvl="0" marL="457200" rtl="0" algn="l">
              <a:lnSpc>
                <a:spcPct val="100000"/>
              </a:lnSpc>
              <a:spcBef>
                <a:spcPts val="0"/>
              </a:spcBef>
              <a:spcAft>
                <a:spcPts val="0"/>
              </a:spcAft>
              <a:buSzPts val="2400"/>
              <a:buFont typeface="Calibri"/>
              <a:buChar char="●"/>
            </a:pPr>
            <a:r>
              <a:rPr lang="en-US"/>
              <a:t>ENIC–NARIC Network (official qualification recognition):</a:t>
            </a:r>
            <a:br>
              <a:rPr lang="en-US"/>
            </a:br>
            <a:r>
              <a:rPr lang="en-US" u="sng">
                <a:solidFill>
                  <a:srgbClr val="0000FF"/>
                </a:solidFill>
                <a:hlinkClick r:id="rId3">
                  <a:extLst>
                    <a:ext uri="{A12FA001-AC4F-418D-AE19-62706E023703}">
                      <ahyp:hlinkClr val="tx"/>
                    </a:ext>
                  </a:extLst>
                </a:hlinkClick>
              </a:rPr>
              <a:t>https://www.enic-naric.net/</a:t>
            </a:r>
            <a:endParaRPr>
              <a:solidFill>
                <a:srgbClr val="0000FF"/>
              </a:solidFill>
            </a:endParaRPr>
          </a:p>
          <a:p>
            <a:pPr indent="0" lvl="0" marL="457200" rtl="0" algn="l">
              <a:lnSpc>
                <a:spcPct val="100000"/>
              </a:lnSpc>
              <a:spcBef>
                <a:spcPts val="0"/>
              </a:spcBef>
              <a:spcAft>
                <a:spcPts val="0"/>
              </a:spcAft>
              <a:buSzPts val="2400"/>
              <a:buNone/>
            </a:pPr>
            <a:r>
              <a:t/>
            </a:r>
            <a:endParaRPr>
              <a:solidFill>
                <a:srgbClr val="0000FF"/>
              </a:solidFill>
            </a:endParaRPr>
          </a:p>
          <a:p>
            <a:pPr indent="-381000" lvl="0" marL="457200" rtl="0" algn="l">
              <a:lnSpc>
                <a:spcPct val="100000"/>
              </a:lnSpc>
              <a:spcBef>
                <a:spcPts val="0"/>
              </a:spcBef>
              <a:spcAft>
                <a:spcPts val="0"/>
              </a:spcAft>
              <a:buSzPts val="2400"/>
              <a:buFont typeface="Calibri"/>
              <a:buChar char="●"/>
            </a:pPr>
            <a:r>
              <a:rPr lang="en-US"/>
              <a:t>ESCO – European Skills, Competences and Occupations:</a:t>
            </a:r>
            <a:br>
              <a:rPr lang="en-US"/>
            </a:br>
            <a:r>
              <a:rPr lang="en-US" u="sng">
                <a:solidFill>
                  <a:srgbClr val="0000FF"/>
                </a:solidFill>
                <a:hlinkClick r:id="rId4">
                  <a:extLst>
                    <a:ext uri="{A12FA001-AC4F-418D-AE19-62706E023703}">
                      <ahyp:hlinkClr val="tx"/>
                    </a:ext>
                  </a:extLst>
                </a:hlinkClick>
              </a:rPr>
              <a:t>https://esco.ec.europa.eu/</a:t>
            </a:r>
            <a:endParaRPr>
              <a:solidFill>
                <a:srgbClr val="0000FF"/>
              </a:solidFill>
            </a:endParaRPr>
          </a:p>
          <a:p>
            <a:pPr indent="0" lvl="0" marL="457200" rtl="0" algn="l">
              <a:lnSpc>
                <a:spcPct val="100000"/>
              </a:lnSpc>
              <a:spcBef>
                <a:spcPts val="0"/>
              </a:spcBef>
              <a:spcAft>
                <a:spcPts val="0"/>
              </a:spcAft>
              <a:buSzPts val="2400"/>
              <a:buNone/>
            </a:pPr>
            <a:r>
              <a:t/>
            </a:r>
            <a:endParaRPr>
              <a:solidFill>
                <a:srgbClr val="0000FF"/>
              </a:solidFill>
            </a:endParaRPr>
          </a:p>
          <a:p>
            <a:pPr indent="-381000" lvl="0" marL="457200" rtl="0" algn="l">
              <a:lnSpc>
                <a:spcPct val="100000"/>
              </a:lnSpc>
              <a:spcBef>
                <a:spcPts val="0"/>
              </a:spcBef>
              <a:spcAft>
                <a:spcPts val="0"/>
              </a:spcAft>
              <a:buSzPts val="2400"/>
              <a:buFont typeface="Calibri"/>
              <a:buChar char="●"/>
            </a:pPr>
            <a:r>
              <a:rPr lang="en-US"/>
              <a:t>EU guidance on regulated professions:</a:t>
            </a:r>
            <a:br>
              <a:rPr lang="en-US"/>
            </a:br>
            <a:r>
              <a:rPr lang="en-US" u="sng">
                <a:solidFill>
                  <a:srgbClr val="0000FF"/>
                </a:solidFill>
                <a:hlinkClick r:id="rId5">
                  <a:extLst>
                    <a:ext uri="{A12FA001-AC4F-418D-AE19-62706E023703}">
                      <ahyp:hlinkClr val="tx"/>
                    </a:ext>
                  </a:extLst>
                </a:hlinkClick>
              </a:rPr>
              <a:t>https://single-market-economy.ec.europa.eu</a:t>
            </a:r>
            <a:endParaRPr>
              <a:solidFill>
                <a:srgbClr val="0000FF"/>
              </a:solidFill>
            </a:endParaRPr>
          </a:p>
          <a:p>
            <a:pPr indent="0" lvl="0" marL="0" rtl="0" algn="l">
              <a:lnSpc>
                <a:spcPct val="103333"/>
              </a:lnSpc>
              <a:spcBef>
                <a:spcPts val="0"/>
              </a:spcBef>
              <a:spcAft>
                <a:spcPts val="0"/>
              </a:spcAft>
              <a:buClr>
                <a:srgbClr val="633547"/>
              </a:buClr>
              <a:buSzPts val="2400"/>
              <a:buNone/>
            </a:pPr>
            <a:r>
              <a:t/>
            </a:r>
            <a:endParaRPr/>
          </a:p>
          <a:p>
            <a:pPr indent="0" lvl="0" marL="0" rtl="0" algn="l">
              <a:lnSpc>
                <a:spcPct val="103333"/>
              </a:lnSpc>
              <a:spcBef>
                <a:spcPts val="0"/>
              </a:spcBef>
              <a:spcAft>
                <a:spcPts val="0"/>
              </a:spcAft>
              <a:buSzPts val="2400"/>
              <a:buNone/>
            </a:pPr>
            <a:r>
              <a:t/>
            </a:r>
            <a:endParaRPr/>
          </a:p>
          <a:p>
            <a:pPr indent="0" lvl="0" marL="0" rtl="0" algn="l">
              <a:lnSpc>
                <a:spcPct val="103333"/>
              </a:lnSpc>
              <a:spcBef>
                <a:spcPts val="0"/>
              </a:spcBef>
              <a:spcAft>
                <a:spcPts val="0"/>
              </a:spcAft>
              <a:buClr>
                <a:srgbClr val="633547"/>
              </a:buClr>
              <a:buSzPts val="2400"/>
              <a:buNone/>
            </a:pPr>
            <a:r>
              <a:t/>
            </a:r>
            <a:endParaRPr/>
          </a:p>
          <a:p>
            <a:pPr indent="0" lvl="0" marL="0" rtl="0" algn="l">
              <a:lnSpc>
                <a:spcPct val="103333"/>
              </a:lnSpc>
              <a:spcBef>
                <a:spcPts val="0"/>
              </a:spcBef>
              <a:spcAft>
                <a:spcPts val="0"/>
              </a:spcAft>
              <a:buClr>
                <a:srgbClr val="633547"/>
              </a:buClr>
              <a:buSzPts val="24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1"/>
          <p:cNvSpPr txBox="1"/>
          <p:nvPr>
            <p:ph idx="1" type="body"/>
          </p:nvPr>
        </p:nvSpPr>
        <p:spPr>
          <a:xfrm>
            <a:off x="904856" y="826894"/>
            <a:ext cx="10053000" cy="803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36C34"/>
              </a:buClr>
              <a:buSzPts val="3600"/>
              <a:buNone/>
            </a:pPr>
            <a:r>
              <a:rPr lang="en-US"/>
              <a:t>Recognition Systems</a:t>
            </a:r>
            <a:endParaRPr/>
          </a:p>
        </p:txBody>
      </p:sp>
      <p:sp>
        <p:nvSpPr>
          <p:cNvPr id="214" name="Google Shape;214;p1"/>
          <p:cNvSpPr txBox="1"/>
          <p:nvPr>
            <p:ph idx="2" type="body"/>
          </p:nvPr>
        </p:nvSpPr>
        <p:spPr>
          <a:xfrm>
            <a:off x="904856" y="1630594"/>
            <a:ext cx="10053000" cy="42504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3333"/>
              </a:lnSpc>
              <a:spcBef>
                <a:spcPts val="0"/>
              </a:spcBef>
              <a:spcAft>
                <a:spcPts val="0"/>
              </a:spcAft>
              <a:buClr>
                <a:srgbClr val="633547"/>
              </a:buClr>
              <a:buSzPts val="2400"/>
              <a:buFont typeface="Arial"/>
              <a:buNone/>
            </a:pPr>
            <a:r>
              <a:rPr b="1" lang="en-US"/>
              <a:t>Typical steps in the process</a:t>
            </a:r>
            <a:endParaRPr/>
          </a:p>
          <a:p>
            <a:pPr indent="-228600" lvl="0" marL="457200" marR="0" rtl="0" algn="l">
              <a:lnSpc>
                <a:spcPct val="103333"/>
              </a:lnSpc>
              <a:spcBef>
                <a:spcPts val="0"/>
              </a:spcBef>
              <a:spcAft>
                <a:spcPts val="0"/>
              </a:spcAft>
              <a:buClr>
                <a:srgbClr val="633547"/>
              </a:buClr>
              <a:buSzPts val="2400"/>
              <a:buFont typeface="Arial"/>
              <a:buNone/>
            </a:pPr>
            <a:r>
              <a:t/>
            </a:r>
            <a:endParaRPr/>
          </a:p>
          <a:p>
            <a:pPr indent="-342900" lvl="0" marL="571500" rtl="0" algn="l">
              <a:lnSpc>
                <a:spcPct val="103333"/>
              </a:lnSpc>
              <a:spcBef>
                <a:spcPts val="0"/>
              </a:spcBef>
              <a:spcAft>
                <a:spcPts val="0"/>
              </a:spcAft>
              <a:buSzPts val="2400"/>
              <a:buFont typeface="Arial"/>
              <a:buChar char="•"/>
            </a:pPr>
            <a:r>
              <a:rPr lang="en-US"/>
              <a:t>Submit your diploma(s), transcripts, and sometimes proof of work experience. </a:t>
            </a:r>
            <a:endParaRPr/>
          </a:p>
          <a:p>
            <a:pPr indent="-190500" lvl="0" marL="571500" rtl="0" algn="l">
              <a:lnSpc>
                <a:spcPct val="103333"/>
              </a:lnSpc>
              <a:spcBef>
                <a:spcPts val="0"/>
              </a:spcBef>
              <a:spcAft>
                <a:spcPts val="0"/>
              </a:spcAft>
              <a:buSzPts val="2400"/>
              <a:buFont typeface="Arial"/>
              <a:buNone/>
            </a:pPr>
            <a:r>
              <a:t/>
            </a:r>
            <a:endParaRPr/>
          </a:p>
          <a:p>
            <a:pPr indent="-342900" lvl="0" marL="571500" rtl="0" algn="l">
              <a:lnSpc>
                <a:spcPct val="103333"/>
              </a:lnSpc>
              <a:spcBef>
                <a:spcPts val="0"/>
              </a:spcBef>
              <a:spcAft>
                <a:spcPts val="0"/>
              </a:spcAft>
              <a:buSzPts val="2400"/>
              <a:buFont typeface="Arial"/>
              <a:buChar char="•"/>
            </a:pPr>
            <a:r>
              <a:rPr lang="en-US"/>
              <a:t>Provide certified translations into the official language of the host country. </a:t>
            </a:r>
            <a:endParaRPr/>
          </a:p>
          <a:p>
            <a:pPr indent="-190500" lvl="0" marL="571500" rtl="0" algn="l">
              <a:lnSpc>
                <a:spcPct val="103333"/>
              </a:lnSpc>
              <a:spcBef>
                <a:spcPts val="0"/>
              </a:spcBef>
              <a:spcAft>
                <a:spcPts val="0"/>
              </a:spcAft>
              <a:buSzPts val="2400"/>
              <a:buFont typeface="Arial"/>
              <a:buNone/>
            </a:pPr>
            <a:r>
              <a:t/>
            </a:r>
            <a:endParaRPr/>
          </a:p>
          <a:p>
            <a:pPr indent="-342900" lvl="0" marL="571500" rtl="0" algn="l">
              <a:lnSpc>
                <a:spcPct val="103333"/>
              </a:lnSpc>
              <a:spcBef>
                <a:spcPts val="0"/>
              </a:spcBef>
              <a:spcAft>
                <a:spcPts val="0"/>
              </a:spcAft>
              <a:buSzPts val="2400"/>
              <a:buFont typeface="Arial"/>
              <a:buChar char="•"/>
            </a:pPr>
            <a:r>
              <a:rPr lang="en-US"/>
              <a:t>Pay an application fee. </a:t>
            </a:r>
            <a:endParaRPr/>
          </a:p>
          <a:p>
            <a:pPr indent="-190500" lvl="0" marL="571500" rtl="0" algn="l">
              <a:lnSpc>
                <a:spcPct val="103333"/>
              </a:lnSpc>
              <a:spcBef>
                <a:spcPts val="0"/>
              </a:spcBef>
              <a:spcAft>
                <a:spcPts val="0"/>
              </a:spcAft>
              <a:buSzPts val="2400"/>
              <a:buFont typeface="Arial"/>
              <a:buNone/>
            </a:pPr>
            <a:r>
              <a:t/>
            </a:r>
            <a:endParaRPr/>
          </a:p>
          <a:p>
            <a:pPr indent="-342900" lvl="0" marL="571500" rtl="0" algn="l">
              <a:lnSpc>
                <a:spcPct val="103333"/>
              </a:lnSpc>
              <a:spcBef>
                <a:spcPts val="0"/>
              </a:spcBef>
              <a:spcAft>
                <a:spcPts val="0"/>
              </a:spcAft>
              <a:buSzPts val="2400"/>
              <a:buFont typeface="Arial"/>
              <a:buChar char="•"/>
            </a:pPr>
            <a:r>
              <a:rPr lang="en-US"/>
              <a:t>Wait for assessment—this can take weeks to months.</a:t>
            </a:r>
            <a:endParaRPr/>
          </a:p>
          <a:p>
            <a:pPr indent="0" lvl="0" marL="0" rtl="0" algn="l">
              <a:lnSpc>
                <a:spcPct val="103333"/>
              </a:lnSpc>
              <a:spcBef>
                <a:spcPts val="0"/>
              </a:spcBef>
              <a:spcAft>
                <a:spcPts val="0"/>
              </a:spcAft>
              <a:buClr>
                <a:srgbClr val="633547"/>
              </a:buClr>
              <a:buSzPts val="2400"/>
              <a:buNone/>
            </a:pPr>
            <a:r>
              <a:t/>
            </a:r>
            <a:endParaRPr/>
          </a:p>
          <a:p>
            <a:pPr indent="0" lvl="0" marL="0" rtl="0" algn="l">
              <a:lnSpc>
                <a:spcPct val="103333"/>
              </a:lnSpc>
              <a:spcBef>
                <a:spcPts val="0"/>
              </a:spcBef>
              <a:spcAft>
                <a:spcPts val="0"/>
              </a:spcAft>
              <a:buSzPts val="2400"/>
              <a:buNone/>
            </a:pPr>
            <a:r>
              <a:t/>
            </a:r>
            <a:endParaRPr/>
          </a:p>
          <a:p>
            <a:pPr indent="0" lvl="0" marL="0" rtl="0" algn="l">
              <a:lnSpc>
                <a:spcPct val="103333"/>
              </a:lnSpc>
              <a:spcBef>
                <a:spcPts val="0"/>
              </a:spcBef>
              <a:spcAft>
                <a:spcPts val="0"/>
              </a:spcAft>
              <a:buClr>
                <a:srgbClr val="633547"/>
              </a:buClr>
              <a:buSzPts val="2400"/>
              <a:buNone/>
            </a:pPr>
            <a:r>
              <a:t/>
            </a:r>
            <a:endParaRPr/>
          </a:p>
          <a:p>
            <a:pPr indent="0" lvl="0" marL="0" rtl="0" algn="l">
              <a:lnSpc>
                <a:spcPct val="103333"/>
              </a:lnSpc>
              <a:spcBef>
                <a:spcPts val="0"/>
              </a:spcBef>
              <a:spcAft>
                <a:spcPts val="0"/>
              </a:spcAft>
              <a:buClr>
                <a:srgbClr val="633547"/>
              </a:buClr>
              <a:buSzPts val="240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2"/>
          <p:cNvSpPr txBox="1"/>
          <p:nvPr>
            <p:ph idx="1" type="body"/>
          </p:nvPr>
        </p:nvSpPr>
        <p:spPr>
          <a:xfrm>
            <a:off x="904856" y="826894"/>
            <a:ext cx="10053000" cy="803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36C34"/>
              </a:buClr>
              <a:buSzPts val="3600"/>
              <a:buNone/>
            </a:pPr>
            <a:r>
              <a:rPr lang="en-US"/>
              <a:t>Recognition Systems</a:t>
            </a:r>
            <a:endParaRPr/>
          </a:p>
        </p:txBody>
      </p:sp>
      <p:sp>
        <p:nvSpPr>
          <p:cNvPr id="220" name="Google Shape;220;p2"/>
          <p:cNvSpPr txBox="1"/>
          <p:nvPr>
            <p:ph idx="2" type="body"/>
          </p:nvPr>
        </p:nvSpPr>
        <p:spPr>
          <a:xfrm>
            <a:off x="904856" y="1630594"/>
            <a:ext cx="10053000" cy="4250400"/>
          </a:xfrm>
          <a:prstGeom prst="rect">
            <a:avLst/>
          </a:prstGeom>
          <a:noFill/>
          <a:ln>
            <a:noFill/>
          </a:ln>
        </p:spPr>
        <p:txBody>
          <a:bodyPr anchorCtr="0" anchor="t" bIns="45700" lIns="91425" spcFirstLastPara="1" rIns="91425" wrap="square" tIns="45700">
            <a:noAutofit/>
          </a:bodyPr>
          <a:lstStyle/>
          <a:p>
            <a:pPr indent="-228600" lvl="0" marL="457200" rtl="0" algn="just">
              <a:lnSpc>
                <a:spcPct val="103333"/>
              </a:lnSpc>
              <a:spcBef>
                <a:spcPts val="0"/>
              </a:spcBef>
              <a:spcAft>
                <a:spcPts val="0"/>
              </a:spcAft>
              <a:buSzPts val="2400"/>
              <a:buNone/>
            </a:pPr>
            <a:r>
              <a:rPr b="1" lang="en-US"/>
              <a:t>Practical tips</a:t>
            </a:r>
            <a:endParaRPr/>
          </a:p>
          <a:p>
            <a:pPr indent="-228600" lvl="0" marL="457200" rtl="0" algn="just">
              <a:lnSpc>
                <a:spcPct val="103333"/>
              </a:lnSpc>
              <a:spcBef>
                <a:spcPts val="0"/>
              </a:spcBef>
              <a:spcAft>
                <a:spcPts val="0"/>
              </a:spcAft>
              <a:buSzPts val="2400"/>
              <a:buNone/>
            </a:pPr>
            <a:r>
              <a:t/>
            </a:r>
            <a:endParaRPr/>
          </a:p>
          <a:p>
            <a:pPr indent="-342900" lvl="0" marL="571500" rtl="0" algn="just">
              <a:lnSpc>
                <a:spcPct val="100000"/>
              </a:lnSpc>
              <a:spcBef>
                <a:spcPts val="0"/>
              </a:spcBef>
              <a:spcAft>
                <a:spcPts val="0"/>
              </a:spcAft>
              <a:buSzPts val="2400"/>
              <a:buFont typeface="Arial"/>
              <a:buChar char="•"/>
            </a:pPr>
            <a:r>
              <a:rPr lang="en-US"/>
              <a:t>Start the process early—even before arrival if possible. </a:t>
            </a:r>
            <a:endParaRPr/>
          </a:p>
          <a:p>
            <a:pPr indent="-190500" lvl="0" marL="571500" rtl="0" algn="just">
              <a:lnSpc>
                <a:spcPct val="100000"/>
              </a:lnSpc>
              <a:spcBef>
                <a:spcPts val="0"/>
              </a:spcBef>
              <a:spcAft>
                <a:spcPts val="0"/>
              </a:spcAft>
              <a:buSzPts val="2400"/>
              <a:buFont typeface="Arial"/>
              <a:buNone/>
            </a:pPr>
            <a:r>
              <a:t/>
            </a:r>
            <a:endParaRPr/>
          </a:p>
          <a:p>
            <a:pPr indent="-342900" lvl="0" marL="571500" rtl="0" algn="just">
              <a:lnSpc>
                <a:spcPct val="100000"/>
              </a:lnSpc>
              <a:spcBef>
                <a:spcPts val="0"/>
              </a:spcBef>
              <a:spcAft>
                <a:spcPts val="0"/>
              </a:spcAft>
              <a:buSzPts val="2400"/>
              <a:buFont typeface="Arial"/>
              <a:buChar char="•"/>
            </a:pPr>
            <a:r>
              <a:rPr lang="en-US"/>
              <a:t>Check country-specific requirements, as procedures vary widely. </a:t>
            </a:r>
            <a:endParaRPr/>
          </a:p>
          <a:p>
            <a:pPr indent="-190500" lvl="0" marL="571500" rtl="0" algn="just">
              <a:lnSpc>
                <a:spcPct val="100000"/>
              </a:lnSpc>
              <a:spcBef>
                <a:spcPts val="0"/>
              </a:spcBef>
              <a:spcAft>
                <a:spcPts val="0"/>
              </a:spcAft>
              <a:buSzPts val="2400"/>
              <a:buFont typeface="Arial"/>
              <a:buNone/>
            </a:pPr>
            <a:r>
              <a:t/>
            </a:r>
            <a:endParaRPr/>
          </a:p>
          <a:p>
            <a:pPr indent="-342900" lvl="0" marL="571500" rtl="0" algn="just">
              <a:lnSpc>
                <a:spcPct val="100000"/>
              </a:lnSpc>
              <a:spcBef>
                <a:spcPts val="0"/>
              </a:spcBef>
              <a:spcAft>
                <a:spcPts val="0"/>
              </a:spcAft>
              <a:buSzPts val="2400"/>
              <a:buFont typeface="Arial"/>
              <a:buChar char="•"/>
            </a:pPr>
            <a:r>
              <a:rPr lang="en-US"/>
              <a:t>Keep digital and physical copies of all documents. </a:t>
            </a:r>
            <a:endParaRPr/>
          </a:p>
          <a:p>
            <a:pPr indent="-190500" lvl="0" marL="571500" rtl="0" algn="just">
              <a:lnSpc>
                <a:spcPct val="100000"/>
              </a:lnSpc>
              <a:spcBef>
                <a:spcPts val="0"/>
              </a:spcBef>
              <a:spcAft>
                <a:spcPts val="0"/>
              </a:spcAft>
              <a:buSzPts val="2400"/>
              <a:buFont typeface="Arial"/>
              <a:buNone/>
            </a:pPr>
            <a:r>
              <a:t/>
            </a:r>
            <a:endParaRPr/>
          </a:p>
          <a:p>
            <a:pPr indent="-342900" lvl="0" marL="571500" rtl="0" algn="just">
              <a:lnSpc>
                <a:spcPct val="100000"/>
              </a:lnSpc>
              <a:spcBef>
                <a:spcPts val="0"/>
              </a:spcBef>
              <a:spcAft>
                <a:spcPts val="0"/>
              </a:spcAft>
              <a:buSzPts val="2400"/>
              <a:buFont typeface="Arial"/>
              <a:buChar char="•"/>
            </a:pPr>
            <a:r>
              <a:rPr lang="en-US"/>
              <a:t>If your profession is in high demand, some countries offer fast-track procedures.</a:t>
            </a:r>
            <a:endParaRPr/>
          </a:p>
          <a:p>
            <a:pPr indent="-190500" lvl="0" marL="342900" rtl="0" algn="just">
              <a:lnSpc>
                <a:spcPct val="150000"/>
              </a:lnSpc>
              <a:spcBef>
                <a:spcPts val="0"/>
              </a:spcBef>
              <a:spcAft>
                <a:spcPts val="0"/>
              </a:spcAft>
              <a:buClr>
                <a:srgbClr val="633547"/>
              </a:buClr>
              <a:buSzPts val="2400"/>
              <a:buFont typeface="Arial"/>
              <a:buNone/>
            </a:pPr>
            <a:r>
              <a:t/>
            </a:r>
            <a:endParaRPr/>
          </a:p>
          <a:p>
            <a:pPr indent="-190500" lvl="0" marL="342900" rtl="0" algn="l">
              <a:lnSpc>
                <a:spcPct val="103333"/>
              </a:lnSpc>
              <a:spcBef>
                <a:spcPts val="0"/>
              </a:spcBef>
              <a:spcAft>
                <a:spcPts val="0"/>
              </a:spcAft>
              <a:buSzPts val="2400"/>
              <a:buFont typeface="Arial"/>
              <a:buNone/>
            </a:pPr>
            <a:r>
              <a:t/>
            </a:r>
            <a:endParaRPr/>
          </a:p>
          <a:p>
            <a:pPr indent="0" lvl="0" marL="0" rtl="0" algn="l">
              <a:lnSpc>
                <a:spcPct val="103333"/>
              </a:lnSpc>
              <a:spcBef>
                <a:spcPts val="0"/>
              </a:spcBef>
              <a:spcAft>
                <a:spcPts val="0"/>
              </a:spcAft>
              <a:buClr>
                <a:srgbClr val="633547"/>
              </a:buClr>
              <a:buSzPts val="2400"/>
              <a:buNone/>
            </a:pPr>
            <a:r>
              <a:t/>
            </a:r>
            <a:endParaRPr/>
          </a:p>
          <a:p>
            <a:pPr indent="0" lvl="0" marL="0" rtl="0" algn="l">
              <a:lnSpc>
                <a:spcPct val="103333"/>
              </a:lnSpc>
              <a:spcBef>
                <a:spcPts val="0"/>
              </a:spcBef>
              <a:spcAft>
                <a:spcPts val="0"/>
              </a:spcAft>
              <a:buClr>
                <a:srgbClr val="633547"/>
              </a:buClr>
              <a:buSzPts val="240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2020-10-14T13:32:04Z</dcterms:created>
  <dc:creator>Gillian Keane</dc:creator>
</cp:coreProperties>
</file>