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9"/>
  </p:notesMasterIdLst>
  <p:handoutMasterIdLst>
    <p:handoutMasterId r:id="rId20"/>
  </p:handoutMasterIdLst>
  <p:sldIdLst>
    <p:sldId id="720" r:id="rId2"/>
    <p:sldId id="725" r:id="rId3"/>
    <p:sldId id="696" r:id="rId4"/>
    <p:sldId id="716" r:id="rId5"/>
    <p:sldId id="724" r:id="rId6"/>
    <p:sldId id="738" r:id="rId7"/>
    <p:sldId id="726" r:id="rId8"/>
    <p:sldId id="727" r:id="rId9"/>
    <p:sldId id="728" r:id="rId10"/>
    <p:sldId id="745" r:id="rId11"/>
    <p:sldId id="731" r:id="rId12"/>
    <p:sldId id="732" r:id="rId13"/>
    <p:sldId id="734" r:id="rId14"/>
    <p:sldId id="751" r:id="rId15"/>
    <p:sldId id="737" r:id="rId16"/>
    <p:sldId id="752" r:id="rId17"/>
    <p:sldId id="715" r:id="rId1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 id="2" name="aine hamill" initials="ah" lastIdx="1" clrIdx="1">
    <p:extLst>
      <p:ext uri="{19B8F6BF-5375-455C-9EA6-DF929625EA0E}">
        <p15:presenceInfo xmlns:p15="http://schemas.microsoft.com/office/powerpoint/2012/main" userId="505fde40218565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3547"/>
    <a:srgbClr val="E36C34"/>
    <a:srgbClr val="E1A44A"/>
    <a:srgbClr val="C9636E"/>
    <a:srgbClr val="5CC0C6"/>
    <a:srgbClr val="4F57A3"/>
    <a:srgbClr val="AD5B9F"/>
    <a:srgbClr val="0B3A5B"/>
    <a:srgbClr val="3A3953"/>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71" autoAdjust="0"/>
    <p:restoredTop sz="93443"/>
  </p:normalViewPr>
  <p:slideViewPr>
    <p:cSldViewPr snapToGrid="0">
      <p:cViewPr varScale="1">
        <p:scale>
          <a:sx n="40" d="100"/>
          <a:sy n="40" d="100"/>
        </p:scale>
        <p:origin x="1724" y="64"/>
      </p:cViewPr>
      <p:guideLst/>
    </p:cSldViewPr>
  </p:slideViewPr>
  <p:notesTextViewPr>
    <p:cViewPr>
      <p:scale>
        <a:sx n="1" d="1"/>
        <a:sy n="1" d="1"/>
      </p:scale>
      <p:origin x="0" y="0"/>
    </p:cViewPr>
  </p:notesTextViewPr>
  <p:sorterViewPr>
    <p:cViewPr>
      <p:scale>
        <a:sx n="53" d="100"/>
        <a:sy n="53" d="100"/>
      </p:scale>
      <p:origin x="0" y="-3084"/>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8/1/2025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01/08/2025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1" y="7533638"/>
            <a:ext cx="7154779" cy="304905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E36C34"/>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1874224"/>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1"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1"/>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2"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5"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7611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737937"/>
            <a:ext cx="4912688" cy="970547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7"/>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6" y="4014177"/>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6" y="4489545"/>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3"/>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6" y="4990553"/>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6" y="549150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6" y="599329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0" y="6522494"/>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6" y="6522494"/>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0" y="7012726"/>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6" y="7012726"/>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7"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4"/>
            <a:ext cx="285369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GB" sz="50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IE" sz="50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89" y="8030998"/>
            <a:ext cx="1529269" cy="340525"/>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5" name="Picture 4">
            <a:extLst>
              <a:ext uri="{FF2B5EF4-FFF2-40B4-BE49-F238E27FC236}">
                <a16:creationId xmlns:a16="http://schemas.microsoft.com/office/drawing/2014/main" id="{79A4AFC7-BBEA-36AC-A049-B27C9682CD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0189" y="8521230"/>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C89FF5FD-D949-511C-B39D-9376837CF6D5}"/>
              </a:ext>
            </a:extLst>
          </p:cNvPr>
          <p:cNvSpPr/>
          <p:nvPr userDrawn="1"/>
        </p:nvSpPr>
        <p:spPr>
          <a:xfrm>
            <a:off x="3779837" y="8566883"/>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700" b="0" i="0" dirty="0">
                <a:solidFill>
                  <a:srgbClr val="633547"/>
                </a:solidFill>
                <a:latin typeface="Calibri"/>
                <a:ea typeface="Calibri"/>
                <a:cs typeface="Calibri"/>
                <a:sym typeface="Calibri"/>
              </a:rPr>
              <a:t>© 2024. PROMOTE Project. This work is openly licensed via </a:t>
            </a:r>
            <a:r>
              <a:rPr lang="en-GB" sz="700" b="0" i="0"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53073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0" y="-1"/>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1" y="224287"/>
            <a:ext cx="6874689" cy="1024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chemeClr val="bg1"/>
                </a:solidFill>
              </a:rPr>
              <a:t>highly skilled migrant women</a:t>
            </a:r>
          </a:p>
        </p:txBody>
      </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rgbClr val="633547"/>
                </a:solidFill>
              </a:rPr>
              <a:t>highly skilled migrant women</a:t>
            </a:r>
          </a:p>
        </p:txBody>
      </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805" r:id="rId2"/>
    <p:sldLayoutId id="2147483760" r:id="rId3"/>
    <p:sldLayoutId id="2147483798" r:id="rId4"/>
    <p:sldLayoutId id="2147483800" r:id="rId5"/>
    <p:sldLayoutId id="2147483782" r:id="rId6"/>
    <p:sldLayoutId id="2147483752" r:id="rId7"/>
    <p:sldLayoutId id="2147483786" r:id="rId8"/>
    <p:sldLayoutId id="2147483758" r:id="rId9"/>
    <p:sldLayoutId id="2147483787" r:id="rId10"/>
    <p:sldLayoutId id="2147483751" r:id="rId11"/>
    <p:sldLayoutId id="2147483802" r:id="rId12"/>
    <p:sldLayoutId id="2147483791" r:id="rId13"/>
    <p:sldLayoutId id="2147483804" r:id="rId14"/>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hyperlink" Target="https://www.instagram.com/cie.gateway?igsh=dzNxYnl3OGpnbmp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F809DD2-950E-9A24-F3AA-C072ECED586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1337" b="6280"/>
          <a:stretch/>
        </p:blipFill>
        <p:spPr>
          <a:xfrm>
            <a:off x="-21689" y="1759739"/>
            <a:ext cx="7581364" cy="7094438"/>
          </a:xfrm>
        </p:spPr>
      </p:pic>
      <p:sp>
        <p:nvSpPr>
          <p:cNvPr id="84" name="Text Placeholder 83">
            <a:extLst>
              <a:ext uri="{FF2B5EF4-FFF2-40B4-BE49-F238E27FC236}">
                <a16:creationId xmlns:a16="http://schemas.microsoft.com/office/drawing/2014/main" id="{677F1B75-EA65-8A84-2C9B-948E55496C6E}"/>
              </a:ext>
            </a:extLst>
          </p:cNvPr>
          <p:cNvSpPr>
            <a:spLocks noGrp="1"/>
          </p:cNvSpPr>
          <p:nvPr>
            <p:ph type="body" sz="quarter" idx="17"/>
          </p:nvPr>
        </p:nvSpPr>
        <p:spPr/>
        <p:txBody>
          <a:bodyPr/>
          <a:lstStyle/>
          <a:p>
            <a:pPr lvl="0"/>
            <a:r>
              <a:rPr lang="en-US" dirty="0"/>
              <a:t>2025</a:t>
            </a:r>
          </a:p>
          <a:p>
            <a:pPr lvl="0"/>
            <a:r>
              <a:rPr lang="en-US" dirty="0" err="1"/>
              <a:t>Labour</a:t>
            </a:r>
            <a:r>
              <a:rPr lang="en-US" dirty="0"/>
              <a:t> Market Report</a:t>
            </a:r>
          </a:p>
          <a:p>
            <a:endParaRPr lang="en-US" dirty="0"/>
          </a:p>
        </p:txBody>
      </p:sp>
      <p:sp>
        <p:nvSpPr>
          <p:cNvPr id="78" name="Text Placeholder 77">
            <a:extLst>
              <a:ext uri="{FF2B5EF4-FFF2-40B4-BE49-F238E27FC236}">
                <a16:creationId xmlns:a16="http://schemas.microsoft.com/office/drawing/2014/main" id="{8E2BDE9E-5561-5F8C-BFD7-CE5A863137A5}"/>
              </a:ext>
            </a:extLst>
          </p:cNvPr>
          <p:cNvSpPr>
            <a:spLocks noGrp="1"/>
          </p:cNvSpPr>
          <p:nvPr>
            <p:ph type="body" sz="quarter" idx="18"/>
          </p:nvPr>
        </p:nvSpPr>
        <p:spPr/>
        <p:txBody>
          <a:bodyPr/>
          <a:lstStyle/>
          <a:p>
            <a:pPr lvl="0"/>
            <a:r>
              <a:rPr lang="en-US" dirty="0"/>
              <a:t>By</a:t>
            </a:r>
          </a:p>
          <a:p>
            <a:pPr lvl="0"/>
            <a:r>
              <a:rPr lang="en-US" dirty="0"/>
              <a:t>PROMOTE </a:t>
            </a:r>
          </a:p>
          <a:p>
            <a:endParaRPr lang="en-US" dirty="0"/>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97799" y="6436143"/>
            <a:ext cx="54395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581822" y="6488441"/>
            <a:ext cx="5255541" cy="646331"/>
          </a:xfrm>
          <a:prstGeom prst="rect">
            <a:avLst/>
          </a:prstGeom>
          <a:noFill/>
        </p:spPr>
        <p:txBody>
          <a:bodyPr wrap="none" rtlCol="0">
            <a:spAutoFit/>
          </a:bodyPr>
          <a:lstStyle/>
          <a:p>
            <a:r>
              <a:rPr lang="en-US" sz="3600" b="1" spc="324" dirty="0" err="1">
                <a:solidFill>
                  <a:srgbClr val="E36C34"/>
                </a:solidFill>
                <a:latin typeface="Calibri" panose="020F0502020204030204" pitchFamily="34" charset="0"/>
                <a:cs typeface="Calibri" panose="020F0502020204030204" pitchFamily="34" charset="0"/>
              </a:rPr>
              <a:t>Labour</a:t>
            </a:r>
            <a:r>
              <a:rPr lang="en-US" sz="3600" b="1" spc="324" dirty="0">
                <a:solidFill>
                  <a:srgbClr val="E36C34"/>
                </a:solidFill>
                <a:latin typeface="Calibri" panose="020F0502020204030204" pitchFamily="34" charset="0"/>
                <a:cs typeface="Calibri" panose="020F0502020204030204" pitchFamily="34" charset="0"/>
              </a:rPr>
              <a:t> Market Report</a:t>
            </a:r>
          </a:p>
        </p:txBody>
      </p:sp>
      <p:sp>
        <p:nvSpPr>
          <p:cNvPr id="2" name="Rectangle 1">
            <a:extLst>
              <a:ext uri="{FF2B5EF4-FFF2-40B4-BE49-F238E27FC236}">
                <a16:creationId xmlns:a16="http://schemas.microsoft.com/office/drawing/2014/main" id="{D7AB0971-14CA-36DB-D01B-B520399C17A4}"/>
              </a:ext>
            </a:extLst>
          </p:cNvPr>
          <p:cNvSpPr/>
          <p:nvPr/>
        </p:nvSpPr>
        <p:spPr>
          <a:xfrm>
            <a:off x="1354312" y="7295313"/>
            <a:ext cx="349032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B008AA2F-867E-7B78-7F38-264E68701320}"/>
              </a:ext>
            </a:extLst>
          </p:cNvPr>
          <p:cNvSpPr txBox="1"/>
          <p:nvPr/>
        </p:nvSpPr>
        <p:spPr>
          <a:xfrm>
            <a:off x="1538335" y="7347611"/>
            <a:ext cx="2155462" cy="646331"/>
          </a:xfrm>
          <a:prstGeom prst="rect">
            <a:avLst/>
          </a:prstGeom>
          <a:noFill/>
        </p:spPr>
        <p:txBody>
          <a:bodyPr wrap="square" rtlCol="0">
            <a:spAutoFit/>
          </a:bodyPr>
          <a:lstStyle/>
          <a:p>
            <a:r>
              <a:rPr lang="en-US" sz="3600" b="1" spc="324" dirty="0">
                <a:solidFill>
                  <a:srgbClr val="E36C34"/>
                </a:solidFill>
                <a:latin typeface="Calibri" panose="020F0502020204030204" pitchFamily="34" charset="0"/>
                <a:cs typeface="Calibri" panose="020F0502020204030204" pitchFamily="34" charset="0"/>
              </a:rPr>
              <a:t>SWEDAN</a:t>
            </a:r>
          </a:p>
        </p:txBody>
      </p:sp>
      <p:pic>
        <p:nvPicPr>
          <p:cNvPr id="4" name="Picture 3">
            <a:extLst>
              <a:ext uri="{FF2B5EF4-FFF2-40B4-BE49-F238E27FC236}">
                <a16:creationId xmlns:a16="http://schemas.microsoft.com/office/drawing/2014/main" id="{A4084B1F-ED96-A805-DE9B-D98446E32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153" y="9908052"/>
            <a:ext cx="1256757" cy="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18F0-9D45-6E3A-8042-CEEB5B5B8FF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C04CA6-D5BD-E4B2-0672-11FFD2B847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376" r="26376"/>
          <a:stretch>
            <a:fillRect/>
          </a:stretch>
        </p:blipFill>
        <p:spPr>
          <a:xfrm>
            <a:off x="3057464" y="-29289"/>
            <a:ext cx="3803114" cy="5375195"/>
          </a:xfrm>
        </p:spPr>
      </p:pic>
      <p:sp>
        <p:nvSpPr>
          <p:cNvPr id="3" name="Text Placeholder 2">
            <a:extLst>
              <a:ext uri="{FF2B5EF4-FFF2-40B4-BE49-F238E27FC236}">
                <a16:creationId xmlns:a16="http://schemas.microsoft.com/office/drawing/2014/main" id="{058B975B-7F00-9516-DC8D-B5B7578949F0}"/>
              </a:ext>
            </a:extLst>
          </p:cNvPr>
          <p:cNvSpPr>
            <a:spLocks noGrp="1"/>
          </p:cNvSpPr>
          <p:nvPr>
            <p:ph type="body" sz="quarter" idx="47"/>
          </p:nvPr>
        </p:nvSpPr>
        <p:spPr>
          <a:xfrm>
            <a:off x="0" y="2045913"/>
            <a:ext cx="4601576" cy="1804192"/>
          </a:xfrm>
          <a:solidFill>
            <a:schemeClr val="bg1"/>
          </a:solidFill>
          <a:ln>
            <a:solidFill>
              <a:schemeClr val="bg1"/>
            </a:solidFill>
          </a:ln>
        </p:spPr>
        <p:txBody>
          <a:bodyPr/>
          <a:lstStyle/>
          <a:p>
            <a:endParaRPr lang="en-GB" sz="3000" dirty="0">
              <a:solidFill>
                <a:srgbClr val="E36C34"/>
              </a:solidFill>
            </a:endParaRPr>
          </a:p>
          <a:p>
            <a:r>
              <a:rPr lang="en-GB" sz="3000" dirty="0">
                <a:solidFill>
                  <a:srgbClr val="E36C34"/>
                </a:solidFill>
              </a:rPr>
              <a:t>KEY FINDINGS IN TRAINING AND DEVELOPMENT</a:t>
            </a:r>
          </a:p>
        </p:txBody>
      </p:sp>
      <p:sp>
        <p:nvSpPr>
          <p:cNvPr id="4" name="Text Placeholder 3">
            <a:extLst>
              <a:ext uri="{FF2B5EF4-FFF2-40B4-BE49-F238E27FC236}">
                <a16:creationId xmlns:a16="http://schemas.microsoft.com/office/drawing/2014/main" id="{13898A68-0CF7-B83E-78D4-835B5AAEEC64}"/>
              </a:ext>
            </a:extLst>
          </p:cNvPr>
          <p:cNvSpPr>
            <a:spLocks noGrp="1"/>
          </p:cNvSpPr>
          <p:nvPr>
            <p:ph type="body" sz="quarter" idx="48"/>
          </p:nvPr>
        </p:nvSpPr>
        <p:spPr>
          <a:xfrm>
            <a:off x="756676" y="5427967"/>
            <a:ext cx="4601576" cy="3938957"/>
          </a:xfrm>
        </p:spPr>
        <p:txBody>
          <a:bodyPr/>
          <a:lstStyle/>
          <a:p>
            <a:endParaRPr lang="en-GB" sz="1800" dirty="0"/>
          </a:p>
          <a:p>
            <a:r>
              <a:rPr lang="en-GB" sz="1800" dirty="0"/>
              <a:t>Companies generally have existing onboarding and internal training programs, with some offering mentorship and structured learning for new employees. Training formats preferred by employers tend to be flexible and adapted to individual needs, including online courses, on-the-job learning, and in-house workshops. However, specific training programs or career development paths tailored to migrant women are rare. Most companies apply the same development opportunities to all staff, indicating a need for more targeted support to help migrant women advance in their careers.</a:t>
            </a:r>
          </a:p>
        </p:txBody>
      </p:sp>
      <p:sp>
        <p:nvSpPr>
          <p:cNvPr id="5" name="Slide Number Placeholder 4">
            <a:extLst>
              <a:ext uri="{FF2B5EF4-FFF2-40B4-BE49-F238E27FC236}">
                <a16:creationId xmlns:a16="http://schemas.microsoft.com/office/drawing/2014/main" id="{AAF72616-4D42-CA95-4F2E-BA9F065CF773}"/>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282039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74A2-A902-47AB-8352-43B6565FBE0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59E303-65BB-DD4D-1BBC-E00127BA1B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57F9F634-6E99-F81B-6E22-C9179F2AF111}"/>
              </a:ext>
            </a:extLst>
          </p:cNvPr>
          <p:cNvSpPr>
            <a:spLocks noGrp="1"/>
          </p:cNvSpPr>
          <p:nvPr>
            <p:ph type="body" sz="quarter" idx="14"/>
          </p:nvPr>
        </p:nvSpPr>
        <p:spPr/>
        <p:txBody>
          <a:bodyPr/>
          <a:lstStyle/>
          <a:p>
            <a:r>
              <a:rPr lang="en-US" dirty="0"/>
              <a:t>05</a:t>
            </a:r>
          </a:p>
        </p:txBody>
      </p:sp>
      <p:sp>
        <p:nvSpPr>
          <p:cNvPr id="3" name="Rectangle 2">
            <a:extLst>
              <a:ext uri="{FF2B5EF4-FFF2-40B4-BE49-F238E27FC236}">
                <a16:creationId xmlns:a16="http://schemas.microsoft.com/office/drawing/2014/main" id="{2233D2F5-2386-9ABD-EAA7-4FFFAF93B94D}"/>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568694D-8537-919A-4962-AF3A4DFEF56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Future trends </a:t>
            </a:r>
          </a:p>
          <a:p>
            <a:r>
              <a:rPr lang="en-US" sz="3000" b="1" spc="324" dirty="0">
                <a:solidFill>
                  <a:srgbClr val="E36C34"/>
                </a:solidFill>
                <a:latin typeface="Calibri" panose="020F0502020204030204" pitchFamily="34" charset="0"/>
                <a:cs typeface="Calibri" panose="020F0502020204030204" pitchFamily="34" charset="0"/>
              </a:rPr>
              <a:t>and Industry </a:t>
            </a:r>
          </a:p>
          <a:p>
            <a:r>
              <a:rPr lang="en-US" sz="3000" b="1" spc="324" dirty="0">
                <a:solidFill>
                  <a:srgbClr val="E36C34"/>
                </a:solidFill>
                <a:latin typeface="Calibri" panose="020F0502020204030204" pitchFamily="34" charset="0"/>
                <a:cs typeface="Calibri" panose="020F0502020204030204" pitchFamily="34" charset="0"/>
              </a:rPr>
              <a:t>needs</a:t>
            </a:r>
          </a:p>
        </p:txBody>
      </p:sp>
      <p:sp>
        <p:nvSpPr>
          <p:cNvPr id="12" name="Slide Number Placeholder 3">
            <a:extLst>
              <a:ext uri="{FF2B5EF4-FFF2-40B4-BE49-F238E27FC236}">
                <a16:creationId xmlns:a16="http://schemas.microsoft.com/office/drawing/2014/main" id="{B35A03FE-9F67-C99B-D93B-9839E9A685A4}"/>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11</a:t>
            </a:fld>
            <a:endParaRPr lang="fr-CA" dirty="0">
              <a:solidFill>
                <a:srgbClr val="633547"/>
              </a:solidFill>
            </a:endParaRPr>
          </a:p>
        </p:txBody>
      </p:sp>
    </p:spTree>
    <p:extLst>
      <p:ext uri="{BB962C8B-B14F-4D97-AF65-F5344CB8AC3E}">
        <p14:creationId xmlns:p14="http://schemas.microsoft.com/office/powerpoint/2010/main" val="78113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F504-B116-BF02-2E28-0717A09071A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C8D1CFD-5B98-D11B-5E67-A63E44CEEF45}"/>
              </a:ext>
            </a:extLst>
          </p:cNvPr>
          <p:cNvSpPr>
            <a:spLocks noGrp="1"/>
          </p:cNvSpPr>
          <p:nvPr>
            <p:ph type="body" sz="quarter" idx="30"/>
          </p:nvPr>
        </p:nvSpPr>
        <p:spPr>
          <a:xfrm>
            <a:off x="479842" y="376991"/>
            <a:ext cx="6599989" cy="747096"/>
          </a:xfrm>
        </p:spPr>
        <p:txBody>
          <a:bodyPr/>
          <a:lstStyle/>
          <a:p>
            <a:r>
              <a:rPr lang="en-GB" dirty="0"/>
              <a:t>FUTURE TRENDS AND INDUSTRY NEEDS</a:t>
            </a:r>
            <a:endParaRPr lang="en-US" dirty="0"/>
          </a:p>
        </p:txBody>
      </p:sp>
      <p:sp>
        <p:nvSpPr>
          <p:cNvPr id="7" name="Text Placeholder 6">
            <a:extLst>
              <a:ext uri="{FF2B5EF4-FFF2-40B4-BE49-F238E27FC236}">
                <a16:creationId xmlns:a16="http://schemas.microsoft.com/office/drawing/2014/main" id="{C51E4654-BC9C-56E4-2140-218DC8540219}"/>
              </a:ext>
            </a:extLst>
          </p:cNvPr>
          <p:cNvSpPr>
            <a:spLocks noGrp="1"/>
          </p:cNvSpPr>
          <p:nvPr>
            <p:ph type="body" sz="quarter" idx="47"/>
          </p:nvPr>
        </p:nvSpPr>
        <p:spPr>
          <a:xfrm>
            <a:off x="591948" y="1167455"/>
            <a:ext cx="6599989" cy="1301761"/>
          </a:xfrm>
        </p:spPr>
        <p:txBody>
          <a:bodyPr/>
          <a:lstStyle/>
          <a:p>
            <a:pPr>
              <a:lnSpc>
                <a:spcPct val="100000"/>
              </a:lnSpc>
            </a:pPr>
            <a:r>
              <a:rPr lang="en-GB" dirty="0"/>
              <a:t>Emerging trends such as digitalisation, automation, artificial intelligence, and sustainability are significantly shaping skill needs across industries. Companies report a growing demand for expertise in AI, data analytics, and digital tools, along with soft skills that complement technological change. </a:t>
            </a:r>
            <a:endParaRPr lang="en-US" dirty="0"/>
          </a:p>
        </p:txBody>
      </p:sp>
      <p:sp>
        <p:nvSpPr>
          <p:cNvPr id="8" name="Text Placeholder 7">
            <a:extLst>
              <a:ext uri="{FF2B5EF4-FFF2-40B4-BE49-F238E27FC236}">
                <a16:creationId xmlns:a16="http://schemas.microsoft.com/office/drawing/2014/main" id="{24235B04-E8EC-9262-C0F9-A2D945AA2843}"/>
              </a:ext>
            </a:extLst>
          </p:cNvPr>
          <p:cNvSpPr>
            <a:spLocks noGrp="1"/>
          </p:cNvSpPr>
          <p:nvPr>
            <p:ph type="body" sz="quarter" idx="48"/>
          </p:nvPr>
        </p:nvSpPr>
        <p:spPr>
          <a:xfrm>
            <a:off x="591949" y="4077643"/>
            <a:ext cx="6599988" cy="1301761"/>
          </a:xfrm>
        </p:spPr>
        <p:txBody>
          <a:bodyPr numCol="1"/>
          <a:lstStyle/>
          <a:p>
            <a:r>
              <a:rPr lang="en-GB" sz="1800" dirty="0"/>
              <a:t>These trends are also leading to the development of new roles and the evolution of departments, particularly in tech and compliance-related areas, as organizations adapt to changing market and regulatory environments.</a:t>
            </a:r>
          </a:p>
        </p:txBody>
      </p:sp>
      <p:sp>
        <p:nvSpPr>
          <p:cNvPr id="4" name="Slide Number Placeholder 3">
            <a:extLst>
              <a:ext uri="{FF2B5EF4-FFF2-40B4-BE49-F238E27FC236}">
                <a16:creationId xmlns:a16="http://schemas.microsoft.com/office/drawing/2014/main" id="{2E4EA05C-98F1-9B4D-9201-E7C65E6519A2}"/>
              </a:ext>
            </a:extLst>
          </p:cNvPr>
          <p:cNvSpPr>
            <a:spLocks noGrp="1"/>
          </p:cNvSpPr>
          <p:nvPr>
            <p:ph type="sldNum" sz="quarter" idx="4"/>
          </p:nvPr>
        </p:nvSpPr>
        <p:spPr/>
        <p:txBody>
          <a:bodyPr/>
          <a:lstStyle/>
          <a:p>
            <a:fld id="{9C527BFA-2C0E-4CEC-B6A5-913A56FEF4B4}" type="slidenum">
              <a:rPr lang="fr-CA" smtClean="0"/>
              <a:pPr/>
              <a:t>12</a:t>
            </a:fld>
            <a:endParaRPr lang="fr-CA" dirty="0"/>
          </a:p>
        </p:txBody>
      </p:sp>
      <p:pic>
        <p:nvPicPr>
          <p:cNvPr id="2" name="Picture 1">
            <a:extLst>
              <a:ext uri="{FF2B5EF4-FFF2-40B4-BE49-F238E27FC236}">
                <a16:creationId xmlns:a16="http://schemas.microsoft.com/office/drawing/2014/main" id="{1A057D02-7F92-81F4-5E7C-D8E247A4D06E}"/>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4772E65-6C78-E822-BA6F-EB650D848672}"/>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2278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8994-2428-3BDE-E89C-D3F7C89CDE4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3E58F-E706-D9E7-46CB-C713032AC7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75891873-1DC7-4B6E-186A-4446DDE12DD6}"/>
              </a:ext>
            </a:extLst>
          </p:cNvPr>
          <p:cNvSpPr>
            <a:spLocks noGrp="1"/>
          </p:cNvSpPr>
          <p:nvPr>
            <p:ph type="body" sz="quarter" idx="14"/>
          </p:nvPr>
        </p:nvSpPr>
        <p:spPr/>
        <p:txBody>
          <a:bodyPr/>
          <a:lstStyle/>
          <a:p>
            <a:r>
              <a:rPr lang="en-US" dirty="0"/>
              <a:t>06</a:t>
            </a:r>
          </a:p>
        </p:txBody>
      </p:sp>
      <p:sp>
        <p:nvSpPr>
          <p:cNvPr id="3" name="Rectangle 2">
            <a:extLst>
              <a:ext uri="{FF2B5EF4-FFF2-40B4-BE49-F238E27FC236}">
                <a16:creationId xmlns:a16="http://schemas.microsoft.com/office/drawing/2014/main" id="{3005DFEF-A0CF-C0D3-A136-49A0DA481D7B}"/>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05075C8-A552-409D-15D1-068E36B8FD5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Workplace </a:t>
            </a:r>
          </a:p>
          <a:p>
            <a:r>
              <a:rPr lang="en-US" sz="3000" b="1" spc="324" dirty="0">
                <a:solidFill>
                  <a:srgbClr val="E36C34"/>
                </a:solidFill>
                <a:latin typeface="Calibri" panose="020F0502020204030204" pitchFamily="34" charset="0"/>
                <a:cs typeface="Calibri" panose="020F0502020204030204" pitchFamily="34" charset="0"/>
              </a:rPr>
              <a:t>Culture and </a:t>
            </a:r>
          </a:p>
          <a:p>
            <a:r>
              <a:rPr lang="en-US" sz="3000" b="1" spc="324" dirty="0">
                <a:solidFill>
                  <a:srgbClr val="E36C34"/>
                </a:solidFill>
                <a:latin typeface="Calibri" panose="020F0502020204030204" pitchFamily="34" charset="0"/>
                <a:cs typeface="Calibri" panose="020F0502020204030204" pitchFamily="34" charset="0"/>
              </a:rPr>
              <a:t>Diversity</a:t>
            </a:r>
          </a:p>
        </p:txBody>
      </p:sp>
      <p:sp>
        <p:nvSpPr>
          <p:cNvPr id="12" name="Slide Number Placeholder 3">
            <a:extLst>
              <a:ext uri="{FF2B5EF4-FFF2-40B4-BE49-F238E27FC236}">
                <a16:creationId xmlns:a16="http://schemas.microsoft.com/office/drawing/2014/main" id="{74759AC2-6656-1DCD-EBCF-0CF8C0C163AE}"/>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13</a:t>
            </a:fld>
            <a:endParaRPr lang="fr-CA" dirty="0">
              <a:solidFill>
                <a:srgbClr val="633547"/>
              </a:solidFill>
            </a:endParaRPr>
          </a:p>
        </p:txBody>
      </p:sp>
    </p:spTree>
    <p:extLst>
      <p:ext uri="{BB962C8B-B14F-4D97-AF65-F5344CB8AC3E}">
        <p14:creationId xmlns:p14="http://schemas.microsoft.com/office/powerpoint/2010/main" val="87473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0C91-DB69-EF16-2A9E-5AC916D2D56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B449D4-8BBE-1871-1095-0310C016362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C57337AD-4EAF-D72E-787B-DE02E26DE7EF}"/>
              </a:ext>
            </a:extLst>
          </p:cNvPr>
          <p:cNvSpPr>
            <a:spLocks noGrp="1"/>
          </p:cNvSpPr>
          <p:nvPr>
            <p:ph type="body" sz="quarter" idx="61"/>
          </p:nvPr>
        </p:nvSpPr>
        <p:spPr>
          <a:xfrm>
            <a:off x="1715359" y="144381"/>
            <a:ext cx="5070452" cy="1391080"/>
          </a:xfrm>
        </p:spPr>
        <p:txBody>
          <a:bodyPr/>
          <a:lstStyle/>
          <a:p>
            <a:r>
              <a:rPr lang="en-GB" dirty="0"/>
              <a:t>WORKPLACE CULTURE AND DIVERSITY</a:t>
            </a:r>
          </a:p>
        </p:txBody>
      </p:sp>
      <p:sp>
        <p:nvSpPr>
          <p:cNvPr id="4" name="Text Placeholder 3">
            <a:extLst>
              <a:ext uri="{FF2B5EF4-FFF2-40B4-BE49-F238E27FC236}">
                <a16:creationId xmlns:a16="http://schemas.microsoft.com/office/drawing/2014/main" id="{95AB87D5-04D0-6D13-F38E-63D1A2CBA122}"/>
              </a:ext>
            </a:extLst>
          </p:cNvPr>
          <p:cNvSpPr>
            <a:spLocks noGrp="1"/>
          </p:cNvSpPr>
          <p:nvPr>
            <p:ph type="body" sz="quarter" idx="48"/>
          </p:nvPr>
        </p:nvSpPr>
        <p:spPr>
          <a:xfrm>
            <a:off x="3641560" y="1904726"/>
            <a:ext cx="3144252" cy="5426389"/>
          </a:xfrm>
        </p:spPr>
        <p:txBody>
          <a:bodyPr/>
          <a:lstStyle/>
          <a:p>
            <a:r>
              <a:rPr lang="en-GB" sz="1800" dirty="0"/>
              <a:t>Companies vary in their approaches to diversity, equality, and inclusion (DEI). Some have formal DEI policies and actively promote inclusive hiring, while others lack structured initiatives. Support structures for diverse employees also differ: certain organizations offer mentorship, onboarding programs, and flexible or hybrid work options, especially in larger or more internationally oriented companies. </a:t>
            </a:r>
          </a:p>
        </p:txBody>
      </p:sp>
      <p:sp>
        <p:nvSpPr>
          <p:cNvPr id="6" name="Text Placeholder 5">
            <a:extLst>
              <a:ext uri="{FF2B5EF4-FFF2-40B4-BE49-F238E27FC236}">
                <a16:creationId xmlns:a16="http://schemas.microsoft.com/office/drawing/2014/main" id="{67807F49-44C5-E421-DCCF-BF32B657AC3A}"/>
              </a:ext>
            </a:extLst>
          </p:cNvPr>
          <p:cNvSpPr>
            <a:spLocks noGrp="1"/>
          </p:cNvSpPr>
          <p:nvPr>
            <p:ph type="body" sz="quarter" idx="63"/>
          </p:nvPr>
        </p:nvSpPr>
        <p:spPr>
          <a:xfrm>
            <a:off x="182075" y="8133518"/>
            <a:ext cx="6918968" cy="1074652"/>
          </a:xfrm>
        </p:spPr>
        <p:txBody>
          <a:bodyPr/>
          <a:lstStyle/>
          <a:p>
            <a:r>
              <a:rPr lang="en-GB" sz="1800" dirty="0"/>
              <a:t>However, many smaller firms or those in technical fields report limited resources or systems in place to specifically support employees from diverse backgrounds.</a:t>
            </a:r>
          </a:p>
        </p:txBody>
      </p:sp>
      <p:sp>
        <p:nvSpPr>
          <p:cNvPr id="7" name="Slide Number Placeholder 6">
            <a:extLst>
              <a:ext uri="{FF2B5EF4-FFF2-40B4-BE49-F238E27FC236}">
                <a16:creationId xmlns:a16="http://schemas.microsoft.com/office/drawing/2014/main" id="{570AB493-0176-55FC-4E4F-B74CB513E037}"/>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279765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FD0C-C76B-EAB2-A7C5-EAC64C040F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B0BF904-098B-04A9-5754-D1CDC1F6BC61}"/>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16734E3B-97B8-0D7F-BFE5-3A3FB7539960}"/>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3D60329F-20E0-8182-B919-B21BA1055DC7}"/>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5710BBB6-3A1E-5EE1-435E-0EFED54292E6}"/>
              </a:ext>
            </a:extLst>
          </p:cNvPr>
          <p:cNvSpPr>
            <a:spLocks noGrp="1"/>
          </p:cNvSpPr>
          <p:nvPr>
            <p:ph type="body" sz="quarter" idx="64"/>
          </p:nvPr>
        </p:nvSpPr>
        <p:spPr>
          <a:xfrm>
            <a:off x="422536" y="1721878"/>
            <a:ext cx="6980974" cy="4967680"/>
          </a:xfrm>
        </p:spPr>
        <p:txBody>
          <a:bodyPr/>
          <a:lstStyle/>
          <a:p>
            <a:r>
              <a:rPr lang="en-GB" sz="1800" dirty="0"/>
              <a:t>The interviews with employers from diverse sectors—logistics, manufacturing, and finance—offer valuable insights into current workforce needs, recruitment practices, and the integration of highly skilled migrant women.</a:t>
            </a:r>
          </a:p>
          <a:p>
            <a:endParaRPr lang="en-GB" sz="1800" dirty="0"/>
          </a:p>
          <a:p>
            <a:r>
              <a:rPr lang="en-GB" sz="1800" dirty="0"/>
              <a:t>Employers report varied skills shortages depending on the sector. Manufacturing highlights a need for technical roles like CNC operators, while finance and technology-driven sectors emphasize digital competencies such as AI, data analytics, and cybersecurity. Across all industries, there is a growing demand for soft skills like problem-solving and adaptability, especially as automation and digitalization reshape job requirements. </a:t>
            </a:r>
          </a:p>
          <a:p>
            <a:endParaRPr lang="en-GB" sz="1800" dirty="0"/>
          </a:p>
          <a:p>
            <a:r>
              <a:rPr lang="en-GB" sz="1800" dirty="0"/>
              <a:t>While most employers express openness to hiring highly skilled migrant women, actual recruitment is limited due to internal capacity or role specificity. The willingness to diversify exists, but practical barriers—especially language proficiency and cultural integration—hinder progress. Larger or international companies tend to be more prepared for diverse recruitment.</a:t>
            </a:r>
          </a:p>
        </p:txBody>
      </p:sp>
      <p:sp>
        <p:nvSpPr>
          <p:cNvPr id="29" name="Slide Number Placeholder 3">
            <a:extLst>
              <a:ext uri="{FF2B5EF4-FFF2-40B4-BE49-F238E27FC236}">
                <a16:creationId xmlns:a16="http://schemas.microsoft.com/office/drawing/2014/main" id="{F51C844A-851C-56AC-B74A-FE41F107EBAD}"/>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15</a:t>
            </a:fld>
            <a:endParaRPr lang="fr-CA" dirty="0">
              <a:solidFill>
                <a:srgbClr val="633547"/>
              </a:solidFill>
            </a:endParaRPr>
          </a:p>
        </p:txBody>
      </p:sp>
      <p:pic>
        <p:nvPicPr>
          <p:cNvPr id="11" name="Picture 10">
            <a:extLst>
              <a:ext uri="{FF2B5EF4-FFF2-40B4-BE49-F238E27FC236}">
                <a16:creationId xmlns:a16="http://schemas.microsoft.com/office/drawing/2014/main" id="{4BD6852F-215E-4B50-DDA6-6404B1E89253}"/>
              </a:ext>
            </a:extLst>
          </p:cNvPr>
          <p:cNvPicPr>
            <a:picLocks noChangeAspect="1"/>
          </p:cNvPicPr>
          <p:nvPr/>
        </p:nvPicPr>
        <p:blipFill>
          <a:blip r:embed="rId2">
            <a:extLst>
              <a:ext uri="{28A0092B-C50C-407E-A947-70E740481C1C}">
                <a14:useLocalDpi xmlns:a14="http://schemas.microsoft.com/office/drawing/2010/main" val="0"/>
              </a:ext>
            </a:extLst>
          </a:blip>
          <a:srcRect t="25244" b="34581"/>
          <a:stretch>
            <a:fillRect/>
          </a:stretch>
        </p:blipFill>
        <p:spPr>
          <a:xfrm>
            <a:off x="0" y="7066675"/>
            <a:ext cx="7559675" cy="2169611"/>
          </a:xfrm>
          <a:prstGeom prst="rect">
            <a:avLst/>
          </a:prstGeom>
        </p:spPr>
      </p:pic>
    </p:spTree>
    <p:extLst>
      <p:ext uri="{BB962C8B-B14F-4D97-AF65-F5344CB8AC3E}">
        <p14:creationId xmlns:p14="http://schemas.microsoft.com/office/powerpoint/2010/main" val="940289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3B28-4FB7-06EA-1437-E058A9A58CB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E17F180-5C68-5982-C77B-0767A1557DC3}"/>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53649F59-5377-4E7F-9F6E-B3DD2C8E4600}"/>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9FC00E87-8F07-4244-5E69-6C643114855D}"/>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C64C6EB9-7552-7EBF-0685-532512C9B20E}"/>
              </a:ext>
            </a:extLst>
          </p:cNvPr>
          <p:cNvSpPr>
            <a:spLocks noGrp="1"/>
          </p:cNvSpPr>
          <p:nvPr>
            <p:ph type="body" sz="quarter" idx="64"/>
          </p:nvPr>
        </p:nvSpPr>
        <p:spPr>
          <a:xfrm>
            <a:off x="422536" y="1721878"/>
            <a:ext cx="6980974" cy="4967680"/>
          </a:xfrm>
        </p:spPr>
        <p:txBody>
          <a:bodyPr/>
          <a:lstStyle/>
          <a:p>
            <a:r>
              <a:rPr lang="en-GB" sz="1800" dirty="0"/>
              <a:t>Employers show openness to hiring highly skilled migrant women, but actual recruitment is often limited by language requirements, difficulties validating foreign qualifications, and specific role demands. Larger, international companies tend to be better equipped for diverse hiring. While most offer onboarding, internal training, and flexible learning formats, few provide tailored support or career pathways for migrant women. Diversity and inclusion practices vary—some organizations have structured policies and flexible work models, while others lack formal initiatives. Emerging trends such as AI, automation, and sustainability are reshaping skills needs, prompting a growing focus on upskilling and adapting to future workforce demands.</a:t>
            </a:r>
          </a:p>
          <a:p>
            <a:endParaRPr lang="en-GB" sz="1800" dirty="0"/>
          </a:p>
          <a:p>
            <a:r>
              <a:rPr lang="en-GB" sz="1800" dirty="0"/>
              <a:t>The integration of highly skilled migrant women holds potential benefits for employers facing evolving skill demands. However, meaningful inclusion requires targeted support—especially in language, credential recognition, and flexible training. Bridging these gaps will be essential to unlocking the full potential of migrant talent in the Swedish labour market.</a:t>
            </a:r>
          </a:p>
          <a:p>
            <a:endParaRPr lang="en-GB" sz="1800" dirty="0"/>
          </a:p>
        </p:txBody>
      </p:sp>
      <p:sp>
        <p:nvSpPr>
          <p:cNvPr id="29" name="Slide Number Placeholder 3">
            <a:extLst>
              <a:ext uri="{FF2B5EF4-FFF2-40B4-BE49-F238E27FC236}">
                <a16:creationId xmlns:a16="http://schemas.microsoft.com/office/drawing/2014/main" id="{8C09BAEA-FED7-F71E-9F33-073BB01E0D2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16</a:t>
            </a:fld>
            <a:endParaRPr lang="fr-CA" dirty="0">
              <a:solidFill>
                <a:srgbClr val="633547"/>
              </a:solidFill>
            </a:endParaRPr>
          </a:p>
        </p:txBody>
      </p:sp>
      <p:pic>
        <p:nvPicPr>
          <p:cNvPr id="11" name="Picture 10">
            <a:extLst>
              <a:ext uri="{FF2B5EF4-FFF2-40B4-BE49-F238E27FC236}">
                <a16:creationId xmlns:a16="http://schemas.microsoft.com/office/drawing/2014/main" id="{086D64B6-ECF3-6EBB-F197-09076B21ADA8}"/>
              </a:ext>
            </a:extLst>
          </p:cNvPr>
          <p:cNvPicPr>
            <a:picLocks noChangeAspect="1"/>
          </p:cNvPicPr>
          <p:nvPr/>
        </p:nvPicPr>
        <p:blipFill>
          <a:blip r:embed="rId2"/>
          <a:srcRect t="28475" b="28475"/>
          <a:stretch/>
        </p:blipFill>
        <p:spPr>
          <a:xfrm>
            <a:off x="0" y="7369521"/>
            <a:ext cx="7559675" cy="2169611"/>
          </a:xfrm>
          <a:prstGeom prst="rect">
            <a:avLst/>
          </a:prstGeom>
        </p:spPr>
      </p:pic>
    </p:spTree>
    <p:extLst>
      <p:ext uri="{BB962C8B-B14F-4D97-AF65-F5344CB8AC3E}">
        <p14:creationId xmlns:p14="http://schemas.microsoft.com/office/powerpoint/2010/main" val="184974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C3C0CFB-CCB6-62C6-F320-EA665532A1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29" r="17129"/>
          <a:stretch>
            <a:fillRect/>
          </a:stretch>
        </p:blipFill>
        <p:spPr>
          <a:xfrm flipH="1">
            <a:off x="-1" y="1874224"/>
            <a:ext cx="7559675" cy="7666642"/>
          </a:xfrm>
        </p:spPr>
      </p:pic>
      <p:sp>
        <p:nvSpPr>
          <p:cNvPr id="19" name="Freeform 18">
            <a:extLst>
              <a:ext uri="{FF2B5EF4-FFF2-40B4-BE49-F238E27FC236}">
                <a16:creationId xmlns:a16="http://schemas.microsoft.com/office/drawing/2014/main" id="{1A937C2D-CCD2-D12B-F780-CCE57DD3A27B}"/>
              </a:ext>
            </a:extLst>
          </p:cNvPr>
          <p:cNvSpPr/>
          <p:nvPr/>
        </p:nvSpPr>
        <p:spPr>
          <a:xfrm>
            <a:off x="-1" y="4635794"/>
            <a:ext cx="7559675" cy="4921943"/>
          </a:xfrm>
          <a:custGeom>
            <a:avLst/>
            <a:gdLst>
              <a:gd name="connsiteX0" fmla="*/ 0 w 6005748"/>
              <a:gd name="connsiteY0" fmla="*/ 0 h 9170292"/>
              <a:gd name="connsiteX1" fmla="*/ 6005748 w 6005748"/>
              <a:gd name="connsiteY1" fmla="*/ 0 h 9170292"/>
              <a:gd name="connsiteX2" fmla="*/ 6005748 w 6005748"/>
              <a:gd name="connsiteY2" fmla="*/ 9170292 h 9170292"/>
              <a:gd name="connsiteX3" fmla="*/ 0 w 6005748"/>
              <a:gd name="connsiteY3" fmla="*/ 9170292 h 9170292"/>
            </a:gdLst>
            <a:ahLst/>
            <a:cxnLst>
              <a:cxn ang="0">
                <a:pos x="connsiteX0" y="connsiteY0"/>
              </a:cxn>
              <a:cxn ang="0">
                <a:pos x="connsiteX1" y="connsiteY1"/>
              </a:cxn>
              <a:cxn ang="0">
                <a:pos x="connsiteX2" y="connsiteY2"/>
              </a:cxn>
              <a:cxn ang="0">
                <a:pos x="connsiteX3" y="connsiteY3"/>
              </a:cxn>
            </a:cxnLst>
            <a:rect l="l" t="t" r="r" b="b"/>
            <a:pathLst>
              <a:path w="6005748" h="9170292">
                <a:moveTo>
                  <a:pt x="0" y="0"/>
                </a:moveTo>
                <a:lnTo>
                  <a:pt x="6005748" y="0"/>
                </a:lnTo>
                <a:lnTo>
                  <a:pt x="6005748" y="9170292"/>
                </a:lnTo>
                <a:lnTo>
                  <a:pt x="0" y="9170292"/>
                </a:lnTo>
                <a:close/>
              </a:path>
            </a:pathLst>
          </a:custGeom>
          <a:gradFill>
            <a:gsLst>
              <a:gs pos="81000">
                <a:srgbClr val="633547"/>
              </a:gs>
              <a:gs pos="33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497241" y="8269140"/>
            <a:ext cx="3282596" cy="781609"/>
          </a:xfrm>
        </p:spPr>
        <p:txBody>
          <a:bodyPr/>
          <a:lstStyle/>
          <a:p>
            <a:pPr algn="l"/>
            <a:r>
              <a:rPr lang="en-US" sz="2000" b="1" dirty="0"/>
              <a:t>Follow Our Journey</a:t>
            </a:r>
          </a:p>
        </p:txBody>
      </p:sp>
      <p:sp>
        <p:nvSpPr>
          <p:cNvPr id="52" name="Text Placeholder 2">
            <a:extLst>
              <a:ext uri="{FF2B5EF4-FFF2-40B4-BE49-F238E27FC236}">
                <a16:creationId xmlns:a16="http://schemas.microsoft.com/office/drawing/2014/main" id="{A60BDF63-C96A-CA89-7127-3882BC413159}"/>
              </a:ext>
            </a:extLst>
          </p:cNvPr>
          <p:cNvSpPr txBox="1">
            <a:spLocks/>
          </p:cNvSpPr>
          <p:nvPr/>
        </p:nvSpPr>
        <p:spPr>
          <a:xfrm rot="16200000">
            <a:off x="4718050" y="7831147"/>
            <a:ext cx="3842030" cy="536162"/>
          </a:xfrm>
          <a:prstGeom prst="rect">
            <a:avLst/>
          </a:prstGeom>
          <a:solidFill>
            <a:srgbClr val="C9636E"/>
          </a:solidFill>
        </p:spPr>
        <p:txBody>
          <a:bodyPr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sz="2400" dirty="0" err="1">
                <a:solidFill>
                  <a:schemeClr val="bg1"/>
                </a:solidFill>
              </a:rPr>
              <a:t>www.</a:t>
            </a:r>
            <a:r>
              <a:rPr lang="en-US" sz="2400" b="1" dirty="0" err="1">
                <a:solidFill>
                  <a:schemeClr val="bg1"/>
                </a:solidFill>
              </a:rPr>
              <a:t>promoteproject.</a:t>
            </a:r>
            <a:r>
              <a:rPr lang="en-US" sz="2400" dirty="0" err="1">
                <a:solidFill>
                  <a:schemeClr val="bg1"/>
                </a:solidFill>
              </a:rPr>
              <a:t>eu</a:t>
            </a:r>
            <a:endParaRPr lang="en-US" sz="2400" dirty="0">
              <a:solidFill>
                <a:schemeClr val="bg1"/>
              </a:solidFill>
            </a:endParaRPr>
          </a:p>
        </p:txBody>
      </p:sp>
      <p:grpSp>
        <p:nvGrpSpPr>
          <p:cNvPr id="15" name="Group 14">
            <a:extLst>
              <a:ext uri="{FF2B5EF4-FFF2-40B4-BE49-F238E27FC236}">
                <a16:creationId xmlns:a16="http://schemas.microsoft.com/office/drawing/2014/main" id="{B4173165-74D8-1B5B-6F4D-08F74BBD272B}"/>
              </a:ext>
            </a:extLst>
          </p:cNvPr>
          <p:cNvGrpSpPr/>
          <p:nvPr/>
        </p:nvGrpSpPr>
        <p:grpSpPr>
          <a:xfrm>
            <a:off x="571793" y="8689925"/>
            <a:ext cx="398945" cy="398945"/>
            <a:chOff x="511833" y="8294185"/>
            <a:chExt cx="398945" cy="398945"/>
          </a:xfrm>
        </p:grpSpPr>
        <p:sp>
          <p:nvSpPr>
            <p:cNvPr id="2" name="TextBox 1">
              <a:extLst>
                <a:ext uri="{FF2B5EF4-FFF2-40B4-BE49-F238E27FC236}">
                  <a16:creationId xmlns:a16="http://schemas.microsoft.com/office/drawing/2014/main" id="{789D8119-9357-3099-7D29-30A99B93A82E}"/>
                </a:ext>
              </a:extLst>
            </p:cNvPr>
            <p:cNvSpPr txBox="1"/>
            <p:nvPr/>
          </p:nvSpPr>
          <p:spPr>
            <a:xfrm>
              <a:off x="528461" y="8312781"/>
              <a:ext cx="382317" cy="369332"/>
            </a:xfrm>
            <a:prstGeom prst="rect">
              <a:avLst/>
            </a:prstGeom>
            <a:noFill/>
          </p:spPr>
          <p:txBody>
            <a:bodyPr wrap="square" rtlCol="0">
              <a:spAutoFit/>
            </a:bodyPr>
            <a:lstStyle/>
            <a:p>
              <a:r>
                <a:rPr lang="en-US" dirty="0">
                  <a:solidFill>
                    <a:srgbClr val="0B3A5B"/>
                  </a:solidFill>
                  <a:hlinkClick r:id="rId3">
                    <a:extLst>
                      <a:ext uri="{A12FA001-AC4F-418D-AE19-62706E023703}">
                        <ahyp:hlinkClr xmlns:ahyp="http://schemas.microsoft.com/office/drawing/2018/hyperlinkcolor" val="tx"/>
                      </a:ext>
                    </a:extLst>
                  </a:hlinkClick>
                </a:rPr>
                <a:t>li</a:t>
              </a:r>
              <a:endParaRPr lang="en-US" dirty="0">
                <a:solidFill>
                  <a:srgbClr val="0B3A5B"/>
                </a:solidFill>
              </a:endParaRPr>
            </a:p>
          </p:txBody>
        </p:sp>
        <p:grpSp>
          <p:nvGrpSpPr>
            <p:cNvPr id="40" name="Group 39">
              <a:extLst>
                <a:ext uri="{FF2B5EF4-FFF2-40B4-BE49-F238E27FC236}">
                  <a16:creationId xmlns:a16="http://schemas.microsoft.com/office/drawing/2014/main" id="{262D6E10-2338-B852-0732-98C8CDA3329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FAD37693-D123-3B08-1136-78DCD3DD9447}"/>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21787DC-0218-3440-A477-7B8BAE309067}"/>
                  </a:ext>
                </a:extLst>
              </p:cNvPr>
              <p:cNvGrpSpPr/>
              <p:nvPr/>
            </p:nvGrpSpPr>
            <p:grpSpPr>
              <a:xfrm>
                <a:off x="3303016" y="4946695"/>
                <a:ext cx="685138" cy="655839"/>
                <a:chOff x="3303016" y="4946695"/>
                <a:chExt cx="685138" cy="655839"/>
              </a:xfrm>
            </p:grpSpPr>
            <p:sp>
              <p:nvSpPr>
                <p:cNvPr id="43" name="Freeform 42">
                  <a:extLst>
                    <a:ext uri="{FF2B5EF4-FFF2-40B4-BE49-F238E27FC236}">
                      <a16:creationId xmlns:a16="http://schemas.microsoft.com/office/drawing/2014/main" id="{D1C9CE2E-04D6-A541-BD4D-0A0119E1CF76}"/>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B3A0AA9-8A2B-9891-7F7A-BBD5C99E41E6}"/>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9800D2E-540F-1636-10A7-39693C2CF98D}"/>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grpSp>
        <p:nvGrpSpPr>
          <p:cNvPr id="14" name="Group 13">
            <a:extLst>
              <a:ext uri="{FF2B5EF4-FFF2-40B4-BE49-F238E27FC236}">
                <a16:creationId xmlns:a16="http://schemas.microsoft.com/office/drawing/2014/main" id="{2F77EE4F-EDA6-D49F-7338-FDD10744A439}"/>
              </a:ext>
            </a:extLst>
          </p:cNvPr>
          <p:cNvGrpSpPr/>
          <p:nvPr/>
        </p:nvGrpSpPr>
        <p:grpSpPr>
          <a:xfrm>
            <a:off x="1063322" y="8689923"/>
            <a:ext cx="398945" cy="398945"/>
            <a:chOff x="1003362" y="8294183"/>
            <a:chExt cx="398945" cy="398945"/>
          </a:xfrm>
        </p:grpSpPr>
        <p:sp>
          <p:nvSpPr>
            <p:cNvPr id="3" name="TextBox 2">
              <a:extLst>
                <a:ext uri="{FF2B5EF4-FFF2-40B4-BE49-F238E27FC236}">
                  <a16:creationId xmlns:a16="http://schemas.microsoft.com/office/drawing/2014/main" id="{935165A4-B797-2977-2204-24E34A24F9FE}"/>
                </a:ext>
              </a:extLst>
            </p:cNvPr>
            <p:cNvSpPr txBox="1"/>
            <p:nvPr/>
          </p:nvSpPr>
          <p:spPr>
            <a:xfrm>
              <a:off x="1030599" y="8313350"/>
              <a:ext cx="358844" cy="369332"/>
            </a:xfrm>
            <a:prstGeom prst="rect">
              <a:avLst/>
            </a:prstGeom>
            <a:noFill/>
          </p:spPr>
          <p:txBody>
            <a:bodyPr wrap="square" rtlCol="0">
              <a:spAutoFit/>
            </a:bodyPr>
            <a:lstStyle/>
            <a:p>
              <a:r>
                <a:rPr lang="en-US" dirty="0">
                  <a:solidFill>
                    <a:srgbClr val="0B3A5B"/>
                  </a:solidFill>
                  <a:hlinkClick r:id="rId4">
                    <a:extLst>
                      <a:ext uri="{A12FA001-AC4F-418D-AE19-62706E023703}">
                        <ahyp:hlinkClr xmlns:ahyp="http://schemas.microsoft.com/office/drawing/2018/hyperlinkcolor" val="tx"/>
                      </a:ext>
                    </a:extLst>
                  </a:hlinkClick>
                </a:rPr>
                <a:t>in</a:t>
              </a:r>
              <a:endParaRPr lang="en-US" dirty="0">
                <a:solidFill>
                  <a:srgbClr val="0B3A5B"/>
                </a:solidFill>
              </a:endParaRPr>
            </a:p>
          </p:txBody>
        </p:sp>
        <p:grpSp>
          <p:nvGrpSpPr>
            <p:cNvPr id="7" name="Graphic 3">
              <a:extLst>
                <a:ext uri="{FF2B5EF4-FFF2-40B4-BE49-F238E27FC236}">
                  <a16:creationId xmlns:a16="http://schemas.microsoft.com/office/drawing/2014/main" id="{B0DA437D-1BC0-8638-CCD2-B61A261E7C38}"/>
                </a:ext>
              </a:extLst>
            </p:cNvPr>
            <p:cNvGrpSpPr/>
            <p:nvPr/>
          </p:nvGrpSpPr>
          <p:grpSpPr>
            <a:xfrm>
              <a:off x="1003362" y="8294183"/>
              <a:ext cx="398945" cy="398945"/>
              <a:chOff x="1950027" y="2499888"/>
              <a:chExt cx="850463" cy="850463"/>
            </a:xfrm>
          </p:grpSpPr>
          <p:sp>
            <p:nvSpPr>
              <p:cNvPr id="8" name="Freeform 7">
                <a:extLst>
                  <a:ext uri="{FF2B5EF4-FFF2-40B4-BE49-F238E27FC236}">
                    <a16:creationId xmlns:a16="http://schemas.microsoft.com/office/drawing/2014/main" id="{2F882C94-1035-2A93-5DD9-C9A7847FB71E}"/>
                  </a:ext>
                </a:extLst>
              </p:cNvPr>
              <p:cNvSpPr/>
              <p:nvPr/>
            </p:nvSpPr>
            <p:spPr>
              <a:xfrm>
                <a:off x="1950027" y="2499888"/>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EE1D07-742B-F188-82FC-FEF2B3D00591}"/>
                  </a:ext>
                </a:extLst>
              </p:cNvPr>
              <p:cNvGrpSpPr/>
              <p:nvPr/>
            </p:nvGrpSpPr>
            <p:grpSpPr>
              <a:xfrm>
                <a:off x="2107521" y="2657384"/>
                <a:ext cx="535476" cy="535477"/>
                <a:chOff x="2107521" y="2657384"/>
                <a:chExt cx="535476" cy="535477"/>
              </a:xfrm>
              <a:solidFill>
                <a:srgbClr val="FFFFFF"/>
              </a:solidFill>
            </p:grpSpPr>
            <p:sp>
              <p:nvSpPr>
                <p:cNvPr id="10" name="Freeform 9">
                  <a:extLst>
                    <a:ext uri="{FF2B5EF4-FFF2-40B4-BE49-F238E27FC236}">
                      <a16:creationId xmlns:a16="http://schemas.microsoft.com/office/drawing/2014/main" id="{134D5E3C-B958-8517-E694-0471CAB5B101}"/>
                    </a:ext>
                  </a:extLst>
                </p:cNvPr>
                <p:cNvSpPr/>
                <p:nvPr/>
              </p:nvSpPr>
              <p:spPr>
                <a:xfrm>
                  <a:off x="2107521" y="2657384"/>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269CFA11-7438-59A3-17A8-0B4DB6882A2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3E234F6-5DC7-1F36-01A5-42669C67B25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531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3499-9CF0-125D-39F4-AF5BD57B216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26B4D4B7-778A-7C81-D45E-1E7F2E0ED571}"/>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19489" b="19489"/>
          <a:stretch>
            <a:fillRect/>
          </a:stretch>
        </p:blipFill>
        <p:spPr/>
      </p:pic>
      <p:sp>
        <p:nvSpPr>
          <p:cNvPr id="6" name="Text Placeholder 5">
            <a:extLst>
              <a:ext uri="{FF2B5EF4-FFF2-40B4-BE49-F238E27FC236}">
                <a16:creationId xmlns:a16="http://schemas.microsoft.com/office/drawing/2014/main" id="{12516C92-1B89-6A2B-BA29-7A17BDC70537}"/>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09272AB4-A4DD-A1B6-4910-E450001BD6E7}"/>
              </a:ext>
            </a:extLst>
          </p:cNvPr>
          <p:cNvSpPr>
            <a:spLocks noGrp="1"/>
          </p:cNvSpPr>
          <p:nvPr>
            <p:ph type="body" sz="quarter" idx="49"/>
          </p:nvPr>
        </p:nvSpPr>
        <p:spPr/>
        <p:txBody>
          <a:bodyPr/>
          <a:lstStyle/>
          <a:p>
            <a:r>
              <a:rPr lang="en-US" dirty="0"/>
              <a:t>Introduction into </a:t>
            </a:r>
            <a:r>
              <a:rPr lang="en-US" dirty="0" err="1"/>
              <a:t>Labour</a:t>
            </a:r>
            <a:r>
              <a:rPr lang="en-US" dirty="0"/>
              <a:t> Market research</a:t>
            </a:r>
          </a:p>
        </p:txBody>
      </p:sp>
      <p:sp>
        <p:nvSpPr>
          <p:cNvPr id="7" name="Text Placeholder 6">
            <a:extLst>
              <a:ext uri="{FF2B5EF4-FFF2-40B4-BE49-F238E27FC236}">
                <a16:creationId xmlns:a16="http://schemas.microsoft.com/office/drawing/2014/main" id="{7CDB91F9-9AEB-2ED5-BA68-C58FB58313F6}"/>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D0158127-D42B-2C4F-56AC-740C9E924271}"/>
              </a:ext>
            </a:extLst>
          </p:cNvPr>
          <p:cNvSpPr>
            <a:spLocks noGrp="1"/>
          </p:cNvSpPr>
          <p:nvPr>
            <p:ph type="body" sz="quarter" idx="14"/>
          </p:nvPr>
        </p:nvSpPr>
        <p:spPr/>
        <p:txBody>
          <a:bodyPr/>
          <a:lstStyle/>
          <a:p>
            <a:r>
              <a:rPr lang="en-US" dirty="0"/>
              <a:t>Key Findings in Skills Development</a:t>
            </a:r>
          </a:p>
        </p:txBody>
      </p:sp>
      <p:sp>
        <p:nvSpPr>
          <p:cNvPr id="9" name="Text Placeholder 8">
            <a:extLst>
              <a:ext uri="{FF2B5EF4-FFF2-40B4-BE49-F238E27FC236}">
                <a16:creationId xmlns:a16="http://schemas.microsoft.com/office/drawing/2014/main" id="{C2FEAA71-F681-AD15-DA9C-FCAAE08FC24B}"/>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52A453E0-F94D-2505-4674-C6D00EAFE02E}"/>
              </a:ext>
            </a:extLst>
          </p:cNvPr>
          <p:cNvSpPr>
            <a:spLocks noGrp="1"/>
          </p:cNvSpPr>
          <p:nvPr>
            <p:ph type="body" sz="quarter" idx="19"/>
          </p:nvPr>
        </p:nvSpPr>
        <p:spPr/>
        <p:txBody>
          <a:bodyPr/>
          <a:lstStyle/>
          <a:p>
            <a:r>
              <a:rPr lang="en-US" dirty="0"/>
              <a:t>Key findings in </a:t>
            </a:r>
            <a:r>
              <a:rPr lang="en-GB" dirty="0"/>
              <a:t> Employment of Highly Skilled Migrant Women</a:t>
            </a:r>
            <a:endParaRPr lang="en-US" dirty="0"/>
          </a:p>
        </p:txBody>
      </p:sp>
      <p:sp>
        <p:nvSpPr>
          <p:cNvPr id="10" name="Text Placeholder 9">
            <a:extLst>
              <a:ext uri="{FF2B5EF4-FFF2-40B4-BE49-F238E27FC236}">
                <a16:creationId xmlns:a16="http://schemas.microsoft.com/office/drawing/2014/main" id="{32C5791E-7FFE-A1F6-2A7F-6F7D269D6C39}"/>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67D19B37-54D6-8E90-7639-F217AD72FFDC}"/>
              </a:ext>
            </a:extLst>
          </p:cNvPr>
          <p:cNvSpPr>
            <a:spLocks noGrp="1"/>
          </p:cNvSpPr>
          <p:nvPr>
            <p:ph type="body" sz="quarter" idx="20"/>
          </p:nvPr>
        </p:nvSpPr>
        <p:spPr/>
        <p:txBody>
          <a:bodyPr/>
          <a:lstStyle/>
          <a:p>
            <a:r>
              <a:rPr lang="en-US" dirty="0"/>
              <a:t>Key findings in Training and Development </a:t>
            </a:r>
          </a:p>
        </p:txBody>
      </p:sp>
      <p:sp>
        <p:nvSpPr>
          <p:cNvPr id="13" name="Text Placeholder 12">
            <a:extLst>
              <a:ext uri="{FF2B5EF4-FFF2-40B4-BE49-F238E27FC236}">
                <a16:creationId xmlns:a16="http://schemas.microsoft.com/office/drawing/2014/main" id="{98785DE4-37E6-EB55-DFBE-A4E3EE41D869}"/>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C9474895-6049-D883-9037-C1E2AF84302D}"/>
              </a:ext>
            </a:extLst>
          </p:cNvPr>
          <p:cNvSpPr>
            <a:spLocks noGrp="1"/>
          </p:cNvSpPr>
          <p:nvPr>
            <p:ph type="body" sz="quarter" idx="22"/>
          </p:nvPr>
        </p:nvSpPr>
        <p:spPr/>
        <p:txBody>
          <a:bodyPr/>
          <a:lstStyle/>
          <a:p>
            <a:r>
              <a:rPr lang="en-US" dirty="0"/>
              <a:t>Key findings in Future trends and Industry Needs</a:t>
            </a:r>
          </a:p>
        </p:txBody>
      </p:sp>
      <p:sp>
        <p:nvSpPr>
          <p:cNvPr id="16" name="Text Placeholder 15">
            <a:extLst>
              <a:ext uri="{FF2B5EF4-FFF2-40B4-BE49-F238E27FC236}">
                <a16:creationId xmlns:a16="http://schemas.microsoft.com/office/drawing/2014/main" id="{8884A92A-78C4-BF49-362F-BAE2D3D96E9D}"/>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2AD4845B-2BEE-9403-877A-B557298BE3A8}"/>
              </a:ext>
            </a:extLst>
          </p:cNvPr>
          <p:cNvSpPr>
            <a:spLocks noGrp="1"/>
          </p:cNvSpPr>
          <p:nvPr>
            <p:ph type="body" sz="quarter" idx="52"/>
          </p:nvPr>
        </p:nvSpPr>
        <p:spPr/>
        <p:txBody>
          <a:bodyPr/>
          <a:lstStyle/>
          <a:p>
            <a:r>
              <a:rPr lang="en-US" dirty="0"/>
              <a:t>Key findings in Workplace culture and diversity</a:t>
            </a:r>
          </a:p>
        </p:txBody>
      </p:sp>
      <p:sp>
        <p:nvSpPr>
          <p:cNvPr id="18" name="Text Placeholder 17">
            <a:extLst>
              <a:ext uri="{FF2B5EF4-FFF2-40B4-BE49-F238E27FC236}">
                <a16:creationId xmlns:a16="http://schemas.microsoft.com/office/drawing/2014/main" id="{57E80D45-4E31-4982-0002-E0A437D53070}"/>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3A234288-A9A3-34D0-21F2-22EC100F11C7}"/>
              </a:ext>
            </a:extLst>
          </p:cNvPr>
          <p:cNvSpPr>
            <a:spLocks noGrp="1"/>
          </p:cNvSpPr>
          <p:nvPr>
            <p:ph type="body" sz="quarter" idx="54"/>
          </p:nvPr>
        </p:nvSpPr>
        <p:spPr/>
        <p:txBody>
          <a:bodyPr/>
          <a:lstStyle/>
          <a:p>
            <a:r>
              <a:rPr lang="en-US" dirty="0"/>
              <a:t>Conclusion and recommendations</a:t>
            </a:r>
          </a:p>
        </p:txBody>
      </p:sp>
      <p:sp>
        <p:nvSpPr>
          <p:cNvPr id="26" name="Rectangle 25">
            <a:extLst>
              <a:ext uri="{FF2B5EF4-FFF2-40B4-BE49-F238E27FC236}">
                <a16:creationId xmlns:a16="http://schemas.microsoft.com/office/drawing/2014/main" id="{DA9B6B83-BB37-D76E-C8E1-137C7A6CB309}"/>
              </a:ext>
            </a:extLst>
          </p:cNvPr>
          <p:cNvSpPr/>
          <p:nvPr/>
        </p:nvSpPr>
        <p:spPr>
          <a:xfrm>
            <a:off x="472449" y="1394442"/>
            <a:ext cx="2348696"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E5446E3E-15AA-343F-C46C-E395F07F5677}"/>
              </a:ext>
            </a:extLst>
          </p:cNvPr>
          <p:cNvSpPr txBox="1"/>
          <p:nvPr/>
        </p:nvSpPr>
        <p:spPr>
          <a:xfrm>
            <a:off x="588738" y="1446739"/>
            <a:ext cx="223240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CONTENTS</a:t>
            </a:r>
          </a:p>
        </p:txBody>
      </p:sp>
      <p:cxnSp>
        <p:nvCxnSpPr>
          <p:cNvPr id="28" name="Straight Connector 27">
            <a:extLst>
              <a:ext uri="{FF2B5EF4-FFF2-40B4-BE49-F238E27FC236}">
                <a16:creationId xmlns:a16="http://schemas.microsoft.com/office/drawing/2014/main" id="{96855EE2-35CC-98FD-6FF6-D4D4884FFE00}"/>
              </a:ext>
            </a:extLst>
          </p:cNvPr>
          <p:cNvCxnSpPr>
            <a:cxnSpLocks/>
          </p:cNvCxnSpPr>
          <p:nvPr/>
        </p:nvCxnSpPr>
        <p:spPr>
          <a:xfrm>
            <a:off x="2012232" y="4370117"/>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443B61-F962-9A46-9E9D-E2E5E8D1F10B}"/>
              </a:ext>
            </a:extLst>
          </p:cNvPr>
          <p:cNvCxnSpPr>
            <a:cxnSpLocks/>
          </p:cNvCxnSpPr>
          <p:nvPr/>
        </p:nvCxnSpPr>
        <p:spPr>
          <a:xfrm>
            <a:off x="2012232" y="4878519"/>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4600D0-3A80-55FA-9B32-ADA78EB36F0C}"/>
              </a:ext>
            </a:extLst>
          </p:cNvPr>
          <p:cNvCxnSpPr>
            <a:cxnSpLocks/>
          </p:cNvCxnSpPr>
          <p:nvPr/>
        </p:nvCxnSpPr>
        <p:spPr>
          <a:xfrm>
            <a:off x="2012232" y="5386921"/>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AA24F5-7398-E508-DD93-E05059BBF188}"/>
              </a:ext>
            </a:extLst>
          </p:cNvPr>
          <p:cNvCxnSpPr>
            <a:cxnSpLocks/>
          </p:cNvCxnSpPr>
          <p:nvPr/>
        </p:nvCxnSpPr>
        <p:spPr>
          <a:xfrm>
            <a:off x="2012232" y="5895323"/>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ADE589-6795-0589-01E3-77AD5095D5B1}"/>
              </a:ext>
            </a:extLst>
          </p:cNvPr>
          <p:cNvCxnSpPr>
            <a:cxnSpLocks/>
          </p:cNvCxnSpPr>
          <p:nvPr/>
        </p:nvCxnSpPr>
        <p:spPr>
          <a:xfrm>
            <a:off x="2012232" y="6403725"/>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C27FE0-C48D-F5DE-4B7A-34DC447A02C8}"/>
              </a:ext>
            </a:extLst>
          </p:cNvPr>
          <p:cNvCxnSpPr>
            <a:cxnSpLocks/>
          </p:cNvCxnSpPr>
          <p:nvPr/>
        </p:nvCxnSpPr>
        <p:spPr>
          <a:xfrm>
            <a:off x="2012232" y="6912126"/>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C5E505AE-CDDD-1D0E-4FFE-7260DDEEE9A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a:t>
            </a:fld>
            <a:endParaRPr lang="fr-CA" dirty="0">
              <a:solidFill>
                <a:srgbClr val="633547"/>
              </a:solidFill>
            </a:endParaRPr>
          </a:p>
        </p:txBody>
      </p:sp>
    </p:spTree>
    <p:extLst>
      <p:ext uri="{BB962C8B-B14F-4D97-AF65-F5344CB8AC3E}">
        <p14:creationId xmlns:p14="http://schemas.microsoft.com/office/powerpoint/2010/main" val="195617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3ED3FD-2BDD-5550-5ADC-A1A0BE4F2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6" r="7946"/>
          <a:stretch>
            <a:fillRect/>
          </a:stretch>
        </p:blipFill>
        <p:spPr>
          <a:xfrm flipH="1">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3</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943750" y="5269001"/>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3060040" y="5321298"/>
            <a:ext cx="3207673"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22414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256674"/>
            <a:ext cx="6249714" cy="974284"/>
          </a:xfrm>
        </p:spPr>
        <p:txBody>
          <a:bodyPr/>
          <a:lstStyle/>
          <a:p>
            <a:r>
              <a:rPr lang="en-US" dirty="0"/>
              <a:t>Overview of the </a:t>
            </a:r>
            <a:r>
              <a:rPr lang="en-US" dirty="0" err="1"/>
              <a:t>Labour</a:t>
            </a:r>
            <a:r>
              <a:rPr lang="en-US" dirty="0"/>
              <a:t> Market Analysis and Methodology</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a:xfrm>
            <a:off x="741470" y="1292983"/>
            <a:ext cx="6076734" cy="8105845"/>
          </a:xfrm>
        </p:spPr>
        <p:txBody>
          <a:bodyPr numCol="1"/>
          <a:lstStyle/>
          <a:p>
            <a:r>
              <a:rPr lang="en-GB" sz="2000" dirty="0"/>
              <a:t>This Labour Market Report presents the findings of field research which was conducted with </a:t>
            </a:r>
            <a:r>
              <a:rPr lang="en-GB" sz="2000" b="1" dirty="0"/>
              <a:t>four companies </a:t>
            </a:r>
            <a:r>
              <a:rPr lang="en-GB" sz="2000" dirty="0"/>
              <a:t>operating in </a:t>
            </a:r>
            <a:r>
              <a:rPr lang="en-GB" sz="2000" b="1" dirty="0" err="1"/>
              <a:t>Swedan</a:t>
            </a:r>
            <a:r>
              <a:rPr lang="en-GB" sz="2000" b="1" dirty="0"/>
              <a:t> </a:t>
            </a:r>
            <a:r>
              <a:rPr lang="en-GB" sz="2000" dirty="0"/>
              <a:t>across a range of sectors: </a:t>
            </a:r>
          </a:p>
          <a:p>
            <a:pPr marL="342900" indent="-342900">
              <a:buFont typeface="Arial" panose="020B0604020202020204" pitchFamily="34" charset="0"/>
              <a:buChar char="•"/>
            </a:pPr>
            <a:r>
              <a:rPr lang="en-GB" sz="2000" dirty="0"/>
              <a:t>Logistics</a:t>
            </a:r>
          </a:p>
          <a:p>
            <a:pPr marL="342900" indent="-342900">
              <a:buFont typeface="Arial" panose="020B0604020202020204" pitchFamily="34" charset="0"/>
              <a:buChar char="•"/>
            </a:pPr>
            <a:r>
              <a:rPr lang="en-GB" sz="2000" dirty="0"/>
              <a:t>Manufacturing </a:t>
            </a:r>
          </a:p>
          <a:p>
            <a:pPr marL="342900" indent="-342900">
              <a:buFont typeface="Arial" panose="020B0604020202020204" pitchFamily="34" charset="0"/>
              <a:buChar char="•"/>
            </a:pPr>
            <a:r>
              <a:rPr lang="en-GB" sz="2000" dirty="0"/>
              <a:t>Finance</a:t>
            </a:r>
          </a:p>
          <a:p>
            <a:endParaRPr lang="en-GB" sz="2000" dirty="0"/>
          </a:p>
          <a:p>
            <a:r>
              <a:rPr lang="en-GB" sz="2000" dirty="0"/>
              <a:t>The research explored employers’ experiences and insights in five key areas; skills gaps, employment of highly skilled migrant women, training practices, emerging industry trends, and inclusive workplace culture.</a:t>
            </a:r>
          </a:p>
          <a:p>
            <a:endParaRPr lang="en-GB" sz="2000" dirty="0"/>
          </a:p>
          <a:p>
            <a:r>
              <a:rPr lang="en-GB" sz="2000" dirty="0"/>
              <a:t>Interviews with companies across differing sectors highlight differing skills gaps and readiness to integrate highly skilled migrant women. While some organisations report minimal immediate hiring needs, others face shortages in technical roles or emerging demands in areas like AI, cybersecurity, and data analytics.</a:t>
            </a:r>
          </a:p>
          <a:p>
            <a:endParaRPr lang="en-GB" sz="2000" dirty="0"/>
          </a:p>
          <a:p>
            <a:r>
              <a:rPr lang="en-GB" sz="2000" dirty="0"/>
              <a:t>Integration opportunities vary, with some companies actively supporting inclusion through targeted programs, while others cite language barriers, recognition of foreign qualifications, and cultural fit as key challenges. Overall, sectors with more international work environments and flexible language requirements tend to offer better conditions for integrating migrant talent. Support in language training, credential validation, and adaptable training formats is seen as essential for successful inclusion.</a:t>
            </a:r>
          </a:p>
        </p:txBody>
      </p:sp>
      <p:sp>
        <p:nvSpPr>
          <p:cNvPr id="2" name="Slide Number Placeholder 3">
            <a:extLst>
              <a:ext uri="{FF2B5EF4-FFF2-40B4-BE49-F238E27FC236}">
                <a16:creationId xmlns:a16="http://schemas.microsoft.com/office/drawing/2014/main" id="{A127795B-25CD-6A10-609A-BB74888C85C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4</a:t>
            </a:fld>
            <a:endParaRPr lang="fr-CA" dirty="0">
              <a:solidFill>
                <a:srgbClr val="633547"/>
              </a:solidFill>
            </a:endParaRPr>
          </a:p>
        </p:txBody>
      </p:sp>
    </p:spTree>
    <p:extLst>
      <p:ext uri="{BB962C8B-B14F-4D97-AF65-F5344CB8AC3E}">
        <p14:creationId xmlns:p14="http://schemas.microsoft.com/office/powerpoint/2010/main" val="258036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2FAA-9C0D-23FE-EAD8-6B78B8F1229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13040B-DA97-D50F-B08D-FEB3E304874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C18E142B-5EA7-8229-1012-6B0C4B2D1DF5}"/>
              </a:ext>
            </a:extLst>
          </p:cNvPr>
          <p:cNvSpPr>
            <a:spLocks noGrp="1"/>
          </p:cNvSpPr>
          <p:nvPr>
            <p:ph type="body" sz="quarter" idx="14"/>
          </p:nvPr>
        </p:nvSpPr>
        <p:spPr/>
        <p:txBody>
          <a:bodyPr/>
          <a:lstStyle/>
          <a:p>
            <a:r>
              <a:rPr lang="en-US" dirty="0"/>
              <a:t>02</a:t>
            </a:r>
          </a:p>
        </p:txBody>
      </p:sp>
      <p:sp>
        <p:nvSpPr>
          <p:cNvPr id="3" name="Rectangle 2">
            <a:extLst>
              <a:ext uri="{FF2B5EF4-FFF2-40B4-BE49-F238E27FC236}">
                <a16:creationId xmlns:a16="http://schemas.microsoft.com/office/drawing/2014/main" id="{B4EED0E9-AF0F-D0C8-BA63-52F9DF64F6A2}"/>
              </a:ext>
            </a:extLst>
          </p:cNvPr>
          <p:cNvSpPr/>
          <p:nvPr/>
        </p:nvSpPr>
        <p:spPr>
          <a:xfrm>
            <a:off x="3499450" y="4344732"/>
            <a:ext cx="3649555" cy="135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28445718-B1A0-F929-33C9-78300F2388FB}"/>
              </a:ext>
            </a:extLst>
          </p:cNvPr>
          <p:cNvSpPr txBox="1"/>
          <p:nvPr/>
        </p:nvSpPr>
        <p:spPr>
          <a:xfrm>
            <a:off x="3669639" y="4502353"/>
            <a:ext cx="3309176" cy="1015663"/>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Skills Gap</a:t>
            </a:r>
          </a:p>
        </p:txBody>
      </p:sp>
      <p:sp>
        <p:nvSpPr>
          <p:cNvPr id="12" name="Slide Number Placeholder 3">
            <a:extLst>
              <a:ext uri="{FF2B5EF4-FFF2-40B4-BE49-F238E27FC236}">
                <a16:creationId xmlns:a16="http://schemas.microsoft.com/office/drawing/2014/main" id="{1FB45E3F-04D1-FEF9-5CEF-3248742AA67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5</a:t>
            </a:fld>
            <a:endParaRPr lang="fr-CA" dirty="0">
              <a:solidFill>
                <a:srgbClr val="633547"/>
              </a:solidFill>
            </a:endParaRPr>
          </a:p>
        </p:txBody>
      </p:sp>
    </p:spTree>
    <p:extLst>
      <p:ext uri="{BB962C8B-B14F-4D97-AF65-F5344CB8AC3E}">
        <p14:creationId xmlns:p14="http://schemas.microsoft.com/office/powerpoint/2010/main" val="19564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084A09-7240-615F-449F-6DB7C6DB0F5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52" r="18852"/>
          <a:stretch>
            <a:fillRect/>
          </a:stretch>
        </p:blipFill>
        <p:spPr/>
      </p:pic>
      <p:sp>
        <p:nvSpPr>
          <p:cNvPr id="3" name="Text Placeholder 2">
            <a:extLst>
              <a:ext uri="{FF2B5EF4-FFF2-40B4-BE49-F238E27FC236}">
                <a16:creationId xmlns:a16="http://schemas.microsoft.com/office/drawing/2014/main" id="{BA68FE1D-8579-D22B-24F7-D464249FC652}"/>
              </a:ext>
            </a:extLst>
          </p:cNvPr>
          <p:cNvSpPr>
            <a:spLocks noGrp="1"/>
          </p:cNvSpPr>
          <p:nvPr>
            <p:ph type="body" sz="quarter" idx="61"/>
          </p:nvPr>
        </p:nvSpPr>
        <p:spPr>
          <a:xfrm>
            <a:off x="1715359" y="288759"/>
            <a:ext cx="4797736" cy="1391080"/>
          </a:xfrm>
        </p:spPr>
        <p:txBody>
          <a:bodyPr/>
          <a:lstStyle/>
          <a:p>
            <a:endParaRPr lang="en-GB" dirty="0"/>
          </a:p>
          <a:p>
            <a:r>
              <a:rPr lang="en-GB" dirty="0"/>
              <a:t>Key Findings in Skills Development</a:t>
            </a:r>
          </a:p>
          <a:p>
            <a:endParaRPr lang="en-GB" dirty="0"/>
          </a:p>
        </p:txBody>
      </p:sp>
      <p:sp>
        <p:nvSpPr>
          <p:cNvPr id="4" name="Text Placeholder 3">
            <a:extLst>
              <a:ext uri="{FF2B5EF4-FFF2-40B4-BE49-F238E27FC236}">
                <a16:creationId xmlns:a16="http://schemas.microsoft.com/office/drawing/2014/main" id="{A06ED716-4F61-DBAB-643D-191C2ED27193}"/>
              </a:ext>
            </a:extLst>
          </p:cNvPr>
          <p:cNvSpPr>
            <a:spLocks noGrp="1"/>
          </p:cNvSpPr>
          <p:nvPr>
            <p:ph type="body" sz="quarter" idx="48"/>
          </p:nvPr>
        </p:nvSpPr>
        <p:spPr>
          <a:xfrm>
            <a:off x="3490546" y="1932354"/>
            <a:ext cx="3327349" cy="5426389"/>
          </a:xfrm>
        </p:spPr>
        <p:txBody>
          <a:bodyPr/>
          <a:lstStyle/>
          <a:p>
            <a:r>
              <a:rPr lang="en-GB" sz="1800" dirty="0"/>
              <a:t>The interviews revealed that key skills lacking in the workforce include technical competencies specific to certain industries, such as CNC operation and programming skills in specialized systems like Pega and Cobol.</a:t>
            </a:r>
          </a:p>
          <a:p>
            <a:r>
              <a:rPr lang="en-GB" sz="1800" dirty="0"/>
              <a:t>There is also a growing need for digital skills, particularly in areas like AI, automation, big data, and cybersecurity. </a:t>
            </a:r>
          </a:p>
          <a:p>
            <a:endParaRPr lang="en-GB" sz="1800" dirty="0"/>
          </a:p>
          <a:p>
            <a:r>
              <a:rPr lang="en-GB" sz="1800" dirty="0"/>
              <a:t>Regarding green and sustainable practices, most companies do not require prior expertise but offer internal training when relevant, indicating that sustainability knowledge is currently a lower hiring priority unless tied to specific roles. </a:t>
            </a:r>
          </a:p>
        </p:txBody>
      </p:sp>
      <p:sp>
        <p:nvSpPr>
          <p:cNvPr id="6" name="Text Placeholder 5">
            <a:extLst>
              <a:ext uri="{FF2B5EF4-FFF2-40B4-BE49-F238E27FC236}">
                <a16:creationId xmlns:a16="http://schemas.microsoft.com/office/drawing/2014/main" id="{70E4CEC4-1767-CBCB-DC7D-E511CD2B4C4B}"/>
              </a:ext>
            </a:extLst>
          </p:cNvPr>
          <p:cNvSpPr>
            <a:spLocks noGrp="1"/>
          </p:cNvSpPr>
          <p:nvPr>
            <p:ph type="body" sz="quarter" idx="63"/>
          </p:nvPr>
        </p:nvSpPr>
        <p:spPr>
          <a:xfrm>
            <a:off x="684174" y="8168575"/>
            <a:ext cx="6191325" cy="1911895"/>
          </a:xfrm>
        </p:spPr>
        <p:txBody>
          <a:bodyPr/>
          <a:lstStyle/>
          <a:p>
            <a:r>
              <a:rPr lang="en-GB" sz="1800" b="1" dirty="0"/>
              <a:t>“To stay relevant, employees must adapt to the new norms by acquiring soft skills that complement these technologies, such as creativity, problem-solving, and emotional intelligence. In addition, technology-related skills and new roles will be in high demand, including AI, big data, and cybersecurity.”​ </a:t>
            </a:r>
          </a:p>
          <a:p>
            <a:endParaRPr lang="en-GB" sz="1800" b="1" dirty="0"/>
          </a:p>
          <a:p>
            <a:r>
              <a:rPr lang="en-GB" sz="1800" dirty="0"/>
              <a:t>- Swedbank, Sweden. </a:t>
            </a:r>
          </a:p>
        </p:txBody>
      </p:sp>
      <p:sp>
        <p:nvSpPr>
          <p:cNvPr id="7" name="Slide Number Placeholder 6">
            <a:extLst>
              <a:ext uri="{FF2B5EF4-FFF2-40B4-BE49-F238E27FC236}">
                <a16:creationId xmlns:a16="http://schemas.microsoft.com/office/drawing/2014/main" id="{9505BA10-173D-ABBF-7B9C-00628D384E63}"/>
              </a:ext>
            </a:extLst>
          </p:cNvPr>
          <p:cNvSpPr>
            <a:spLocks noGrp="1"/>
          </p:cNvSpPr>
          <p:nvPr>
            <p:ph type="sldNum" sz="quarter" idx="4"/>
          </p:nvPr>
        </p:nvSpPr>
        <p:spPr/>
        <p:txBody>
          <a:bodyPr/>
          <a:lstStyle/>
          <a:p>
            <a:fld id="{9C527BFA-2C0E-4CEC-B6A5-913A56FEF4B4}" type="slidenum">
              <a:rPr lang="fr-CA" smtClean="0"/>
              <a:pPr/>
              <a:t>6</a:t>
            </a:fld>
            <a:endParaRPr lang="fr-CA" dirty="0"/>
          </a:p>
        </p:txBody>
      </p:sp>
    </p:spTree>
    <p:extLst>
      <p:ext uri="{BB962C8B-B14F-4D97-AF65-F5344CB8AC3E}">
        <p14:creationId xmlns:p14="http://schemas.microsoft.com/office/powerpoint/2010/main" val="2114811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F3A4-3DC0-9C4D-EB2C-A1C4142CACE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1388413-7947-5201-2C50-71CC0E53F74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A0190A1C-9B82-6481-6BDF-DAFCEF15B871}"/>
              </a:ext>
            </a:extLst>
          </p:cNvPr>
          <p:cNvSpPr>
            <a:spLocks noGrp="1"/>
          </p:cNvSpPr>
          <p:nvPr>
            <p:ph type="body" sz="quarter" idx="14"/>
          </p:nvPr>
        </p:nvSpPr>
        <p:spPr/>
        <p:txBody>
          <a:bodyPr/>
          <a:lstStyle/>
          <a:p>
            <a:r>
              <a:rPr lang="en-US" dirty="0"/>
              <a:t>03</a:t>
            </a:r>
          </a:p>
        </p:txBody>
      </p:sp>
      <p:sp>
        <p:nvSpPr>
          <p:cNvPr id="3" name="Rectangle 2">
            <a:extLst>
              <a:ext uri="{FF2B5EF4-FFF2-40B4-BE49-F238E27FC236}">
                <a16:creationId xmlns:a16="http://schemas.microsoft.com/office/drawing/2014/main" id="{641A16FE-9940-6D05-2B4C-93AAF0835FB6}"/>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88CFB377-3DB7-F017-EA4F-DA11D6AFE65F}"/>
              </a:ext>
            </a:extLst>
          </p:cNvPr>
          <p:cNvSpPr txBox="1"/>
          <p:nvPr/>
        </p:nvSpPr>
        <p:spPr>
          <a:xfrm>
            <a:off x="3656713" y="3170859"/>
            <a:ext cx="3574312"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a:t>
            </a:r>
            <a:r>
              <a:rPr lang="en-GB" sz="3000" b="1" spc="324" dirty="0">
                <a:solidFill>
                  <a:srgbClr val="E36C34"/>
                </a:solidFill>
                <a:latin typeface="Calibri" panose="020F0502020204030204" pitchFamily="34" charset="0"/>
                <a:cs typeface="Calibri" panose="020F0502020204030204" pitchFamily="34" charset="0"/>
              </a:rPr>
              <a:t>Employment </a:t>
            </a:r>
          </a:p>
          <a:p>
            <a:r>
              <a:rPr lang="en-GB" sz="3000" b="1" spc="324" dirty="0">
                <a:solidFill>
                  <a:srgbClr val="E36C34"/>
                </a:solidFill>
                <a:latin typeface="Calibri" panose="020F0502020204030204" pitchFamily="34" charset="0"/>
                <a:cs typeface="Calibri" panose="020F0502020204030204" pitchFamily="34" charset="0"/>
              </a:rPr>
              <a:t>of Highly Skilled </a:t>
            </a:r>
          </a:p>
          <a:p>
            <a:r>
              <a:rPr lang="en-GB" sz="3000" b="1" spc="324" dirty="0">
                <a:solidFill>
                  <a:srgbClr val="E36C34"/>
                </a:solidFill>
                <a:latin typeface="Calibri" panose="020F0502020204030204" pitchFamily="34" charset="0"/>
                <a:cs typeface="Calibri" panose="020F0502020204030204" pitchFamily="34" charset="0"/>
              </a:rPr>
              <a:t>Migrant Women</a:t>
            </a:r>
            <a:endParaRPr lang="en-US" sz="3000" b="1" spc="324" dirty="0">
              <a:solidFill>
                <a:srgbClr val="E36C34"/>
              </a:solidFill>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DBDF31AB-7014-FDEF-DA80-279C7A83126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7</a:t>
            </a:fld>
            <a:endParaRPr lang="fr-CA" dirty="0">
              <a:solidFill>
                <a:srgbClr val="633547"/>
              </a:solidFill>
            </a:endParaRPr>
          </a:p>
        </p:txBody>
      </p:sp>
    </p:spTree>
    <p:extLst>
      <p:ext uri="{BB962C8B-B14F-4D97-AF65-F5344CB8AC3E}">
        <p14:creationId xmlns:p14="http://schemas.microsoft.com/office/powerpoint/2010/main" val="159491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CB1D-EB86-5831-4F98-02F9B198A60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32B2C4-7A85-0A73-48F2-55912706292A}"/>
              </a:ext>
            </a:extLst>
          </p:cNvPr>
          <p:cNvSpPr>
            <a:spLocks noGrp="1"/>
          </p:cNvSpPr>
          <p:nvPr>
            <p:ph type="body" sz="quarter" idx="30"/>
          </p:nvPr>
        </p:nvSpPr>
        <p:spPr>
          <a:xfrm>
            <a:off x="479842" y="1047595"/>
            <a:ext cx="6599989" cy="747096"/>
          </a:xfrm>
        </p:spPr>
        <p:txBody>
          <a:bodyPr/>
          <a:lstStyle/>
          <a:p>
            <a:r>
              <a:rPr lang="en-GB" dirty="0"/>
              <a:t>EMPLOYMENT OF HIGHLY SKILLED MIGRANT WOMEN</a:t>
            </a:r>
            <a:endParaRPr lang="en-US" dirty="0"/>
          </a:p>
        </p:txBody>
      </p:sp>
      <p:sp>
        <p:nvSpPr>
          <p:cNvPr id="8" name="Text Placeholder 7">
            <a:extLst>
              <a:ext uri="{FF2B5EF4-FFF2-40B4-BE49-F238E27FC236}">
                <a16:creationId xmlns:a16="http://schemas.microsoft.com/office/drawing/2014/main" id="{CDF3A8BC-F6F1-1E82-5C7E-71839B25E479}"/>
              </a:ext>
            </a:extLst>
          </p:cNvPr>
          <p:cNvSpPr>
            <a:spLocks noGrp="1"/>
          </p:cNvSpPr>
          <p:nvPr>
            <p:ph type="body" sz="quarter" idx="48"/>
          </p:nvPr>
        </p:nvSpPr>
        <p:spPr>
          <a:xfrm>
            <a:off x="479843" y="3033354"/>
            <a:ext cx="6599988" cy="2973539"/>
          </a:xfrm>
        </p:spPr>
        <p:txBody>
          <a:bodyPr numCol="1"/>
          <a:lstStyle/>
          <a:p>
            <a:endParaRPr lang="en-GB" sz="1800" dirty="0"/>
          </a:p>
          <a:p>
            <a:r>
              <a:rPr lang="en-GB" sz="1800" dirty="0"/>
              <a:t>Employers generally express openness to hiring highly skilled migrant women, though actual experience varies. The main challenges lie in recognizing foreign qualifications and ensuring cultural and linguistic integration, especially where Swedish is required for safety or team cohesion. Some employers highlight potential biases and the need for clearer validation processes for degrees and certifications. While a few organizations offer structured onboarding or diversity initiatives, many lack dedicated support systems. </a:t>
            </a:r>
          </a:p>
          <a:p>
            <a:endParaRPr lang="en-GB" sz="1800" dirty="0"/>
          </a:p>
          <a:p>
            <a:r>
              <a:rPr lang="en-GB" sz="1800" dirty="0"/>
              <a:t>There is a clear need for external assistance, such as language training, credential recognition services, and integration support to ease the hiring and inclusion of migrant women into the workforce.</a:t>
            </a:r>
          </a:p>
        </p:txBody>
      </p:sp>
      <p:sp>
        <p:nvSpPr>
          <p:cNvPr id="4" name="Slide Number Placeholder 3">
            <a:extLst>
              <a:ext uri="{FF2B5EF4-FFF2-40B4-BE49-F238E27FC236}">
                <a16:creationId xmlns:a16="http://schemas.microsoft.com/office/drawing/2014/main" id="{B0CA321A-3736-E86C-73FE-C18865F02089}"/>
              </a:ext>
            </a:extLst>
          </p:cNvPr>
          <p:cNvSpPr>
            <a:spLocks noGrp="1"/>
          </p:cNvSpPr>
          <p:nvPr>
            <p:ph type="sldNum" sz="quarter" idx="4"/>
          </p:nvPr>
        </p:nvSpPr>
        <p:spPr/>
        <p:txBody>
          <a:bodyPr/>
          <a:lstStyle/>
          <a:p>
            <a:fld id="{9C527BFA-2C0E-4CEC-B6A5-913A56FEF4B4}" type="slidenum">
              <a:rPr lang="fr-CA" smtClean="0"/>
              <a:pPr/>
              <a:t>8</a:t>
            </a:fld>
            <a:endParaRPr lang="fr-CA" dirty="0"/>
          </a:p>
        </p:txBody>
      </p:sp>
      <p:pic>
        <p:nvPicPr>
          <p:cNvPr id="2" name="Picture 1">
            <a:extLst>
              <a:ext uri="{FF2B5EF4-FFF2-40B4-BE49-F238E27FC236}">
                <a16:creationId xmlns:a16="http://schemas.microsoft.com/office/drawing/2014/main" id="{3B16AAAA-A964-D60C-A755-1CA747FBB364}"/>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339ED7C-C5A6-CEBE-2ECC-8DB629F63724}"/>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8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79B-E55A-B34B-992C-992DA99EA11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280218-52C7-0EEA-F000-219F38B0E8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141F4E17-F80D-C8CE-11BF-B97870F0848C}"/>
              </a:ext>
            </a:extLst>
          </p:cNvPr>
          <p:cNvSpPr>
            <a:spLocks noGrp="1"/>
          </p:cNvSpPr>
          <p:nvPr>
            <p:ph type="body" sz="quarter" idx="14"/>
          </p:nvPr>
        </p:nvSpPr>
        <p:spPr/>
        <p:txBody>
          <a:bodyPr/>
          <a:lstStyle/>
          <a:p>
            <a:r>
              <a:rPr lang="en-US" dirty="0"/>
              <a:t>04</a:t>
            </a:r>
          </a:p>
        </p:txBody>
      </p:sp>
      <p:sp>
        <p:nvSpPr>
          <p:cNvPr id="3" name="Rectangle 2">
            <a:extLst>
              <a:ext uri="{FF2B5EF4-FFF2-40B4-BE49-F238E27FC236}">
                <a16:creationId xmlns:a16="http://schemas.microsoft.com/office/drawing/2014/main" id="{C92795D6-758D-7872-4584-A44C015F7C25}"/>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4F1239C-7D3E-A486-4699-58AA30F65298}"/>
              </a:ext>
            </a:extLst>
          </p:cNvPr>
          <p:cNvSpPr txBox="1"/>
          <p:nvPr/>
        </p:nvSpPr>
        <p:spPr>
          <a:xfrm>
            <a:off x="3656713" y="3170859"/>
            <a:ext cx="3309176" cy="147732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Training and </a:t>
            </a:r>
          </a:p>
          <a:p>
            <a:r>
              <a:rPr lang="en-US" sz="3000" b="1" spc="324" dirty="0">
                <a:solidFill>
                  <a:srgbClr val="E36C34"/>
                </a:solidFill>
                <a:latin typeface="Calibri" panose="020F0502020204030204" pitchFamily="34" charset="0"/>
                <a:cs typeface="Calibri" panose="020F0502020204030204" pitchFamily="34" charset="0"/>
              </a:rPr>
              <a:t>Development</a:t>
            </a:r>
          </a:p>
        </p:txBody>
      </p:sp>
      <p:sp>
        <p:nvSpPr>
          <p:cNvPr id="12" name="Slide Number Placeholder 3">
            <a:extLst>
              <a:ext uri="{FF2B5EF4-FFF2-40B4-BE49-F238E27FC236}">
                <a16:creationId xmlns:a16="http://schemas.microsoft.com/office/drawing/2014/main" id="{13114819-890F-0F84-866F-4E2BD01CB27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9</a:t>
            </a:fld>
            <a:endParaRPr lang="fr-CA" dirty="0">
              <a:solidFill>
                <a:srgbClr val="633547"/>
              </a:solidFill>
            </a:endParaRPr>
          </a:p>
        </p:txBody>
      </p:sp>
    </p:spTree>
    <p:extLst>
      <p:ext uri="{BB962C8B-B14F-4D97-AF65-F5344CB8AC3E}">
        <p14:creationId xmlns:p14="http://schemas.microsoft.com/office/powerpoint/2010/main" val="11965027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7039</TotalTime>
  <Words>1218</Words>
  <Application>Microsoft Office PowerPoint</Application>
  <PresentationFormat>Custom</PresentationFormat>
  <Paragraphs>113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aine hamill</cp:lastModifiedBy>
  <cp:revision>375</cp:revision>
  <dcterms:created xsi:type="dcterms:W3CDTF">2018-08-04T19:06:08Z</dcterms:created>
  <dcterms:modified xsi:type="dcterms:W3CDTF">2025-08-01T08:59:31Z</dcterms:modified>
</cp:coreProperties>
</file>