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0"/>
  </p:notesMasterIdLst>
  <p:handoutMasterIdLst>
    <p:handoutMasterId r:id="rId21"/>
  </p:handoutMasterIdLst>
  <p:sldIdLst>
    <p:sldId id="720" r:id="rId2"/>
    <p:sldId id="725" r:id="rId3"/>
    <p:sldId id="696" r:id="rId4"/>
    <p:sldId id="716" r:id="rId5"/>
    <p:sldId id="724" r:id="rId6"/>
    <p:sldId id="753" r:id="rId7"/>
    <p:sldId id="738" r:id="rId8"/>
    <p:sldId id="726" r:id="rId9"/>
    <p:sldId id="741" r:id="rId10"/>
    <p:sldId id="728" r:id="rId11"/>
    <p:sldId id="743" r:id="rId12"/>
    <p:sldId id="731" r:id="rId13"/>
    <p:sldId id="749" r:id="rId14"/>
    <p:sldId id="734" r:id="rId15"/>
    <p:sldId id="752" r:id="rId16"/>
    <p:sldId id="737" r:id="rId17"/>
    <p:sldId id="755" r:id="rId18"/>
    <p:sldId id="715" r:id="rId1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 id="2" name="aine hamill" initials="ah" lastIdx="1" clrIdx="1">
    <p:extLst>
      <p:ext uri="{19B8F6BF-5375-455C-9EA6-DF929625EA0E}">
        <p15:presenceInfo xmlns:p15="http://schemas.microsoft.com/office/powerpoint/2012/main" userId="505fde40218565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6C34"/>
    <a:srgbClr val="633547"/>
    <a:srgbClr val="E1A44A"/>
    <a:srgbClr val="C9636E"/>
    <a:srgbClr val="5CC0C6"/>
    <a:srgbClr val="4F57A3"/>
    <a:srgbClr val="AD5B9F"/>
    <a:srgbClr val="0B3A5B"/>
    <a:srgbClr val="3A3953"/>
    <a:srgbClr val="3CB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71" autoAdjust="0"/>
    <p:restoredTop sz="93443"/>
  </p:normalViewPr>
  <p:slideViewPr>
    <p:cSldViewPr snapToGrid="0">
      <p:cViewPr varScale="1">
        <p:scale>
          <a:sx n="40" d="100"/>
          <a:sy n="40" d="100"/>
        </p:scale>
        <p:origin x="1724" y="64"/>
      </p:cViewPr>
      <p:guideLst/>
    </p:cSldViewPr>
  </p:slideViewPr>
  <p:notesTextViewPr>
    <p:cViewPr>
      <p:scale>
        <a:sx n="1" d="1"/>
        <a:sy n="1" d="1"/>
      </p:scale>
      <p:origin x="0" y="0"/>
    </p:cViewPr>
  </p:notesTextViewPr>
  <p:sorterViewPr>
    <p:cViewPr>
      <p:scale>
        <a:sx n="53" d="100"/>
        <a:sy n="53" d="100"/>
      </p:scale>
      <p:origin x="0" y="-3084"/>
    </p:cViewPr>
  </p:sorterViewPr>
  <p:notesViewPr>
    <p:cSldViewPr snapToGrid="0">
      <p:cViewPr varScale="1">
        <p:scale>
          <a:sx n="71" d="100"/>
          <a:sy n="71" d="100"/>
        </p:scale>
        <p:origin x="23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8/1/2025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01/08/2025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1" y="7533638"/>
            <a:ext cx="7154779" cy="304905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solidFill>
            <a:srgbClr val="E36C34"/>
          </a:soli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4392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1874224"/>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1"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1"/>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2"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5"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7611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737937"/>
            <a:ext cx="4912688" cy="970547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015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7"/>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6" y="4014177"/>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6" y="4489545"/>
            <a:ext cx="3544003"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3"/>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6" y="4990553"/>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6" y="549150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6" y="599329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0" y="6522494"/>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6" y="6522494"/>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0" y="7012726"/>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6" y="7012726"/>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7"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4"/>
            <a:ext cx="2853695"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50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IE" sz="50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89" y="8030998"/>
            <a:ext cx="1529269" cy="340525"/>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5" name="Picture 4">
            <a:extLst>
              <a:ext uri="{FF2B5EF4-FFF2-40B4-BE49-F238E27FC236}">
                <a16:creationId xmlns:a16="http://schemas.microsoft.com/office/drawing/2014/main" id="{D697305F-B46D-4E57-C59F-74F1B294E28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10189" y="8521230"/>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BE2F5652-5655-9360-40FE-F32DA5C91E4B}"/>
              </a:ext>
            </a:extLst>
          </p:cNvPr>
          <p:cNvSpPr/>
          <p:nvPr userDrawn="1"/>
        </p:nvSpPr>
        <p:spPr>
          <a:xfrm>
            <a:off x="3779837" y="8566883"/>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700" b="0" i="0" dirty="0">
                <a:solidFill>
                  <a:srgbClr val="633547"/>
                </a:solidFill>
                <a:latin typeface="Calibri"/>
                <a:ea typeface="Calibri"/>
                <a:cs typeface="Calibri"/>
                <a:sym typeface="Calibri"/>
              </a:rPr>
              <a:t>© 2024. PROMOTE Project. This work is openly licensed via </a:t>
            </a:r>
            <a:r>
              <a:rPr lang="en-GB" sz="700" b="0" i="0" dirty="0">
                <a:solidFill>
                  <a:srgbClr val="6335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53073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0" y="-1"/>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1" y="224287"/>
            <a:ext cx="6874689" cy="1024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chemeClr val="bg1"/>
                </a:solidFill>
              </a:rPr>
              <a:t>highly skilled migrant women</a:t>
            </a:r>
          </a:p>
        </p:txBody>
      </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rgbClr val="633547"/>
                </a:solidFill>
              </a:rPr>
              <a:t>highly skilled migrant women</a:t>
            </a:r>
          </a:p>
        </p:txBody>
      </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805" r:id="rId2"/>
    <p:sldLayoutId id="2147483760" r:id="rId3"/>
    <p:sldLayoutId id="2147483798" r:id="rId4"/>
    <p:sldLayoutId id="2147483800" r:id="rId5"/>
    <p:sldLayoutId id="2147483782" r:id="rId6"/>
    <p:sldLayoutId id="2147483752" r:id="rId7"/>
    <p:sldLayoutId id="2147483786" r:id="rId8"/>
    <p:sldLayoutId id="2147483758" r:id="rId9"/>
    <p:sldLayoutId id="2147483787" r:id="rId10"/>
    <p:sldLayoutId id="2147483751" r:id="rId11"/>
    <p:sldLayoutId id="2147483802" r:id="rId12"/>
    <p:sldLayoutId id="2147483791" r:id="rId13"/>
    <p:sldLayoutId id="2147483804" r:id="rId14"/>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16.jpg"/><Relationship Id="rId1" Type="http://schemas.openxmlformats.org/officeDocument/2006/relationships/slideLayout" Target="../slideLayouts/slideLayout14.xml"/><Relationship Id="rId4" Type="http://schemas.openxmlformats.org/officeDocument/2006/relationships/hyperlink" Target="https://www.instagram.com/cie.gateway?igsh=dzNxYnl3OGpnbmp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F809DD2-950E-9A24-F3AA-C072ECED586C}"/>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31337" b="6280"/>
          <a:stretch/>
        </p:blipFill>
        <p:spPr>
          <a:xfrm>
            <a:off x="-21689" y="1759739"/>
            <a:ext cx="7581364" cy="7094438"/>
          </a:xfrm>
        </p:spPr>
      </p:pic>
      <p:sp>
        <p:nvSpPr>
          <p:cNvPr id="84" name="Text Placeholder 83">
            <a:extLst>
              <a:ext uri="{FF2B5EF4-FFF2-40B4-BE49-F238E27FC236}">
                <a16:creationId xmlns:a16="http://schemas.microsoft.com/office/drawing/2014/main" id="{677F1B75-EA65-8A84-2C9B-948E55496C6E}"/>
              </a:ext>
            </a:extLst>
          </p:cNvPr>
          <p:cNvSpPr>
            <a:spLocks noGrp="1"/>
          </p:cNvSpPr>
          <p:nvPr>
            <p:ph type="body" sz="quarter" idx="17"/>
          </p:nvPr>
        </p:nvSpPr>
        <p:spPr/>
        <p:txBody>
          <a:bodyPr/>
          <a:lstStyle/>
          <a:p>
            <a:pPr lvl="0"/>
            <a:r>
              <a:rPr lang="en-US" dirty="0"/>
              <a:t>2025</a:t>
            </a:r>
          </a:p>
          <a:p>
            <a:pPr lvl="0"/>
            <a:r>
              <a:rPr lang="en-US" dirty="0" err="1"/>
              <a:t>Labour</a:t>
            </a:r>
            <a:r>
              <a:rPr lang="en-US" dirty="0"/>
              <a:t> Market Report</a:t>
            </a:r>
          </a:p>
          <a:p>
            <a:endParaRPr lang="en-US" dirty="0"/>
          </a:p>
        </p:txBody>
      </p:sp>
      <p:sp>
        <p:nvSpPr>
          <p:cNvPr id="78" name="Text Placeholder 77">
            <a:extLst>
              <a:ext uri="{FF2B5EF4-FFF2-40B4-BE49-F238E27FC236}">
                <a16:creationId xmlns:a16="http://schemas.microsoft.com/office/drawing/2014/main" id="{8E2BDE9E-5561-5F8C-BFD7-CE5A863137A5}"/>
              </a:ext>
            </a:extLst>
          </p:cNvPr>
          <p:cNvSpPr>
            <a:spLocks noGrp="1"/>
          </p:cNvSpPr>
          <p:nvPr>
            <p:ph type="body" sz="quarter" idx="18"/>
          </p:nvPr>
        </p:nvSpPr>
        <p:spPr/>
        <p:txBody>
          <a:bodyPr/>
          <a:lstStyle/>
          <a:p>
            <a:pPr lvl="0"/>
            <a:r>
              <a:rPr lang="en-US" dirty="0"/>
              <a:t>By</a:t>
            </a:r>
          </a:p>
          <a:p>
            <a:pPr lvl="0"/>
            <a:r>
              <a:rPr lang="en-US" dirty="0"/>
              <a:t>PROMOTE </a:t>
            </a:r>
          </a:p>
          <a:p>
            <a:endParaRPr lang="en-US" dirty="0"/>
          </a:p>
          <a:p>
            <a:endParaRPr lang="en-US" dirty="0"/>
          </a:p>
        </p:txBody>
      </p:sp>
      <p:sp>
        <p:nvSpPr>
          <p:cNvPr id="5" name="Rectangle 4">
            <a:extLst>
              <a:ext uri="{FF2B5EF4-FFF2-40B4-BE49-F238E27FC236}">
                <a16:creationId xmlns:a16="http://schemas.microsoft.com/office/drawing/2014/main" id="{97BA8D93-ABBE-5B05-7721-822BFB4E2D01}"/>
              </a:ext>
            </a:extLst>
          </p:cNvPr>
          <p:cNvSpPr/>
          <p:nvPr/>
        </p:nvSpPr>
        <p:spPr>
          <a:xfrm>
            <a:off x="1397799" y="6436143"/>
            <a:ext cx="543956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84DDAAEB-8B27-AAA1-9681-A6E46AD08CFE}"/>
              </a:ext>
            </a:extLst>
          </p:cNvPr>
          <p:cNvSpPr txBox="1"/>
          <p:nvPr/>
        </p:nvSpPr>
        <p:spPr>
          <a:xfrm>
            <a:off x="1581822" y="6488441"/>
            <a:ext cx="5255541" cy="646331"/>
          </a:xfrm>
          <a:prstGeom prst="rect">
            <a:avLst/>
          </a:prstGeom>
          <a:noFill/>
        </p:spPr>
        <p:txBody>
          <a:bodyPr wrap="none" rtlCol="0">
            <a:spAutoFit/>
          </a:bodyPr>
          <a:lstStyle/>
          <a:p>
            <a:r>
              <a:rPr lang="en-US" sz="3600" b="1" spc="324" dirty="0" err="1">
                <a:solidFill>
                  <a:srgbClr val="E36C34"/>
                </a:solidFill>
                <a:latin typeface="Calibri" panose="020F0502020204030204" pitchFamily="34" charset="0"/>
                <a:cs typeface="Calibri" panose="020F0502020204030204" pitchFamily="34" charset="0"/>
              </a:rPr>
              <a:t>Labour</a:t>
            </a:r>
            <a:r>
              <a:rPr lang="en-US" sz="3600" b="1" spc="324" dirty="0">
                <a:solidFill>
                  <a:srgbClr val="E36C34"/>
                </a:solidFill>
                <a:latin typeface="Calibri" panose="020F0502020204030204" pitchFamily="34" charset="0"/>
                <a:cs typeface="Calibri" panose="020F0502020204030204" pitchFamily="34" charset="0"/>
              </a:rPr>
              <a:t> Market Report</a:t>
            </a:r>
          </a:p>
        </p:txBody>
      </p:sp>
      <p:sp>
        <p:nvSpPr>
          <p:cNvPr id="2" name="Rectangle 1">
            <a:extLst>
              <a:ext uri="{FF2B5EF4-FFF2-40B4-BE49-F238E27FC236}">
                <a16:creationId xmlns:a16="http://schemas.microsoft.com/office/drawing/2014/main" id="{D7AB0971-14CA-36DB-D01B-B520399C17A4}"/>
              </a:ext>
            </a:extLst>
          </p:cNvPr>
          <p:cNvSpPr/>
          <p:nvPr/>
        </p:nvSpPr>
        <p:spPr>
          <a:xfrm>
            <a:off x="1354312" y="7295313"/>
            <a:ext cx="3490321"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B008AA2F-867E-7B78-7F38-264E68701320}"/>
              </a:ext>
            </a:extLst>
          </p:cNvPr>
          <p:cNvSpPr txBox="1"/>
          <p:nvPr/>
        </p:nvSpPr>
        <p:spPr>
          <a:xfrm>
            <a:off x="1538335" y="7347611"/>
            <a:ext cx="1532856" cy="646331"/>
          </a:xfrm>
          <a:prstGeom prst="rect">
            <a:avLst/>
          </a:prstGeom>
          <a:noFill/>
        </p:spPr>
        <p:txBody>
          <a:bodyPr wrap="none" rtlCol="0">
            <a:spAutoFit/>
          </a:bodyPr>
          <a:lstStyle/>
          <a:p>
            <a:r>
              <a:rPr lang="en-US" sz="3600" b="1" spc="324">
                <a:solidFill>
                  <a:srgbClr val="E36C34"/>
                </a:solidFill>
                <a:latin typeface="Calibri" panose="020F0502020204030204" pitchFamily="34" charset="0"/>
                <a:cs typeface="Calibri" panose="020F0502020204030204" pitchFamily="34" charset="0"/>
              </a:rPr>
              <a:t>SPAIN</a:t>
            </a:r>
            <a:endParaRPr lang="en-US" sz="3600" b="1" spc="324" dirty="0">
              <a:solidFill>
                <a:srgbClr val="E36C34"/>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E174954-6261-4BD8-9EB8-75DC09671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482" y="9998809"/>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B79B-E55A-B34B-992C-992DA99EA110}"/>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280218-52C7-0EEA-F000-219F38B0E8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141F4E17-F80D-C8CE-11BF-B97870F0848C}"/>
              </a:ext>
            </a:extLst>
          </p:cNvPr>
          <p:cNvSpPr>
            <a:spLocks noGrp="1"/>
          </p:cNvSpPr>
          <p:nvPr>
            <p:ph type="body" sz="quarter" idx="14"/>
          </p:nvPr>
        </p:nvSpPr>
        <p:spPr/>
        <p:txBody>
          <a:bodyPr/>
          <a:lstStyle/>
          <a:p>
            <a:r>
              <a:rPr lang="en-US" dirty="0"/>
              <a:t>04</a:t>
            </a:r>
          </a:p>
        </p:txBody>
      </p:sp>
      <p:sp>
        <p:nvSpPr>
          <p:cNvPr id="3" name="Rectangle 2">
            <a:extLst>
              <a:ext uri="{FF2B5EF4-FFF2-40B4-BE49-F238E27FC236}">
                <a16:creationId xmlns:a16="http://schemas.microsoft.com/office/drawing/2014/main" id="{C92795D6-758D-7872-4584-A44C015F7C25}"/>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4F1239C-7D3E-A486-4699-58AA30F65298}"/>
              </a:ext>
            </a:extLst>
          </p:cNvPr>
          <p:cNvSpPr txBox="1"/>
          <p:nvPr/>
        </p:nvSpPr>
        <p:spPr>
          <a:xfrm>
            <a:off x="3656713" y="3170859"/>
            <a:ext cx="3309176" cy="147732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Training and </a:t>
            </a:r>
          </a:p>
          <a:p>
            <a:r>
              <a:rPr lang="en-US" sz="3000" b="1" spc="324" dirty="0">
                <a:solidFill>
                  <a:srgbClr val="E36C34"/>
                </a:solidFill>
                <a:latin typeface="Calibri" panose="020F0502020204030204" pitchFamily="34" charset="0"/>
                <a:cs typeface="Calibri" panose="020F0502020204030204" pitchFamily="34" charset="0"/>
              </a:rPr>
              <a:t>Development</a:t>
            </a:r>
          </a:p>
        </p:txBody>
      </p:sp>
      <p:sp>
        <p:nvSpPr>
          <p:cNvPr id="12" name="Slide Number Placeholder 3">
            <a:extLst>
              <a:ext uri="{FF2B5EF4-FFF2-40B4-BE49-F238E27FC236}">
                <a16:creationId xmlns:a16="http://schemas.microsoft.com/office/drawing/2014/main" id="{13114819-890F-0F84-866F-4E2BD01CB270}"/>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10</a:t>
            </a:fld>
            <a:endParaRPr lang="fr-CA" dirty="0">
              <a:solidFill>
                <a:srgbClr val="633547"/>
              </a:solidFill>
            </a:endParaRPr>
          </a:p>
        </p:txBody>
      </p:sp>
    </p:spTree>
    <p:extLst>
      <p:ext uri="{BB962C8B-B14F-4D97-AF65-F5344CB8AC3E}">
        <p14:creationId xmlns:p14="http://schemas.microsoft.com/office/powerpoint/2010/main" val="1196502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82452-CA17-9EEC-3C80-B170913AA113}"/>
              </a:ext>
            </a:extLst>
          </p:cNvPr>
          <p:cNvSpPr>
            <a:spLocks noGrp="1"/>
          </p:cNvSpPr>
          <p:nvPr>
            <p:ph type="body" sz="quarter" idx="61"/>
          </p:nvPr>
        </p:nvSpPr>
        <p:spPr>
          <a:xfrm>
            <a:off x="22126" y="818246"/>
            <a:ext cx="5502442" cy="1018109"/>
          </a:xfrm>
        </p:spPr>
        <p:txBody>
          <a:bodyPr/>
          <a:lstStyle/>
          <a:p>
            <a:r>
              <a:rPr lang="en-GB" dirty="0"/>
              <a:t>Key Findings in Training and Development</a:t>
            </a:r>
          </a:p>
        </p:txBody>
      </p:sp>
      <p:sp>
        <p:nvSpPr>
          <p:cNvPr id="5" name="Text Placeholder 4">
            <a:extLst>
              <a:ext uri="{FF2B5EF4-FFF2-40B4-BE49-F238E27FC236}">
                <a16:creationId xmlns:a16="http://schemas.microsoft.com/office/drawing/2014/main" id="{A5244DB3-844F-B470-ED5D-2DFC817356C6}"/>
              </a:ext>
            </a:extLst>
          </p:cNvPr>
          <p:cNvSpPr>
            <a:spLocks noGrp="1"/>
          </p:cNvSpPr>
          <p:nvPr>
            <p:ph type="body" sz="quarter" idx="48"/>
          </p:nvPr>
        </p:nvSpPr>
        <p:spPr>
          <a:xfrm>
            <a:off x="631932" y="5147617"/>
            <a:ext cx="6398990" cy="4223848"/>
          </a:xfrm>
        </p:spPr>
        <p:txBody>
          <a:bodyPr numCol="1"/>
          <a:lstStyle/>
          <a:p>
            <a:endParaRPr lang="en-GB" sz="1800" dirty="0"/>
          </a:p>
          <a:p>
            <a:r>
              <a:rPr lang="en-GB" sz="1800" dirty="0"/>
              <a:t>The preference for training format pretty much depend on the organization. In some cases, they count on their own training platforms, open to any worker. In others, the nature of the job requires learning on the spot.</a:t>
            </a:r>
          </a:p>
          <a:p>
            <a:endParaRPr lang="en-GB" sz="1800" dirty="0"/>
          </a:p>
          <a:p>
            <a:r>
              <a:rPr lang="en-GB" sz="1800" dirty="0"/>
              <a:t>Regarding career progression for migrant women, they are the same as for any other worker, based on performance and/or seniority. </a:t>
            </a:r>
          </a:p>
        </p:txBody>
      </p:sp>
      <p:sp>
        <p:nvSpPr>
          <p:cNvPr id="6" name="Slide Number Placeholder 5">
            <a:extLst>
              <a:ext uri="{FF2B5EF4-FFF2-40B4-BE49-F238E27FC236}">
                <a16:creationId xmlns:a16="http://schemas.microsoft.com/office/drawing/2014/main" id="{7F013439-77A0-CB3E-B2D6-EFB6F533650B}"/>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10" name="TextBox 9">
            <a:extLst>
              <a:ext uri="{FF2B5EF4-FFF2-40B4-BE49-F238E27FC236}">
                <a16:creationId xmlns:a16="http://schemas.microsoft.com/office/drawing/2014/main" id="{B01F1657-22CF-4456-101B-F26C808E4603}"/>
              </a:ext>
            </a:extLst>
          </p:cNvPr>
          <p:cNvSpPr txBox="1"/>
          <p:nvPr/>
        </p:nvSpPr>
        <p:spPr>
          <a:xfrm>
            <a:off x="631932" y="2469520"/>
            <a:ext cx="6153338" cy="2308324"/>
          </a:xfrm>
          <a:prstGeom prst="rect">
            <a:avLst/>
          </a:prstGeom>
          <a:noFill/>
        </p:spPr>
        <p:txBody>
          <a:bodyPr wrap="square">
            <a:spAutoFit/>
          </a:bodyPr>
          <a:lstStyle/>
          <a:p>
            <a:r>
              <a:rPr lang="en-GB" dirty="0">
                <a:solidFill>
                  <a:schemeClr val="bg1"/>
                </a:solidFill>
              </a:rPr>
              <a:t>There are no differences in training and development opportunities offered to migrant women and national workers.</a:t>
            </a:r>
          </a:p>
          <a:p>
            <a:endParaRPr lang="en-GB" dirty="0">
              <a:solidFill>
                <a:schemeClr val="bg1"/>
              </a:solidFill>
            </a:endParaRPr>
          </a:p>
          <a:p>
            <a:r>
              <a:rPr lang="en-GB" dirty="0">
                <a:solidFill>
                  <a:schemeClr val="bg1"/>
                </a:solidFill>
              </a:rPr>
              <a:t>Training initiatives in the companies interviewed are independent of the origin of the worker. There are not specific training programmes for migrant women, except for one organisation, which offers language training.</a:t>
            </a:r>
          </a:p>
          <a:p>
            <a:endParaRPr lang="en-GB" dirty="0">
              <a:solidFill>
                <a:schemeClr val="bg1"/>
              </a:solidFill>
            </a:endParaRPr>
          </a:p>
        </p:txBody>
      </p:sp>
      <p:sp>
        <p:nvSpPr>
          <p:cNvPr id="12" name="Freeform 9">
            <a:extLst>
              <a:ext uri="{FF2B5EF4-FFF2-40B4-BE49-F238E27FC236}">
                <a16:creationId xmlns:a16="http://schemas.microsoft.com/office/drawing/2014/main" id="{516F1285-244F-4777-7B8C-453BF37D1B2F}"/>
              </a:ext>
            </a:extLst>
          </p:cNvPr>
          <p:cNvSpPr/>
          <p:nvPr/>
        </p:nvSpPr>
        <p:spPr>
          <a:xfrm>
            <a:off x="22126" y="7988968"/>
            <a:ext cx="5047179" cy="2702846"/>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2"/>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79865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74A2-A902-47AB-8352-43B6565FBE08}"/>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759E303-65BB-DD4D-1BBC-E00127BA1B1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57F9F634-6E99-F81B-6E22-C9179F2AF111}"/>
              </a:ext>
            </a:extLst>
          </p:cNvPr>
          <p:cNvSpPr>
            <a:spLocks noGrp="1"/>
          </p:cNvSpPr>
          <p:nvPr>
            <p:ph type="body" sz="quarter" idx="14"/>
          </p:nvPr>
        </p:nvSpPr>
        <p:spPr/>
        <p:txBody>
          <a:bodyPr/>
          <a:lstStyle/>
          <a:p>
            <a:r>
              <a:rPr lang="en-US" dirty="0"/>
              <a:t>05</a:t>
            </a:r>
          </a:p>
        </p:txBody>
      </p:sp>
      <p:sp>
        <p:nvSpPr>
          <p:cNvPr id="3" name="Rectangle 2">
            <a:extLst>
              <a:ext uri="{FF2B5EF4-FFF2-40B4-BE49-F238E27FC236}">
                <a16:creationId xmlns:a16="http://schemas.microsoft.com/office/drawing/2014/main" id="{2233D2F5-2386-9ABD-EAA7-4FFFAF93B94D}"/>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568694D-8537-919A-4962-AF3A4DFEF56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Future trends </a:t>
            </a:r>
          </a:p>
          <a:p>
            <a:r>
              <a:rPr lang="en-US" sz="3000" b="1" spc="324" dirty="0">
                <a:solidFill>
                  <a:srgbClr val="E36C34"/>
                </a:solidFill>
                <a:latin typeface="Calibri" panose="020F0502020204030204" pitchFamily="34" charset="0"/>
                <a:cs typeface="Calibri" panose="020F0502020204030204" pitchFamily="34" charset="0"/>
              </a:rPr>
              <a:t>and Industry </a:t>
            </a:r>
          </a:p>
          <a:p>
            <a:r>
              <a:rPr lang="en-US" sz="3000" b="1" spc="324" dirty="0">
                <a:solidFill>
                  <a:srgbClr val="E36C34"/>
                </a:solidFill>
                <a:latin typeface="Calibri" panose="020F0502020204030204" pitchFamily="34" charset="0"/>
                <a:cs typeface="Calibri" panose="020F0502020204030204" pitchFamily="34" charset="0"/>
              </a:rPr>
              <a:t>needs</a:t>
            </a:r>
          </a:p>
        </p:txBody>
      </p:sp>
      <p:sp>
        <p:nvSpPr>
          <p:cNvPr id="12" name="Slide Number Placeholder 3">
            <a:extLst>
              <a:ext uri="{FF2B5EF4-FFF2-40B4-BE49-F238E27FC236}">
                <a16:creationId xmlns:a16="http://schemas.microsoft.com/office/drawing/2014/main" id="{B35A03FE-9F67-C99B-D93B-9839E9A685A4}"/>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12</a:t>
            </a:fld>
            <a:endParaRPr lang="fr-CA" dirty="0">
              <a:solidFill>
                <a:srgbClr val="633547"/>
              </a:solidFill>
            </a:endParaRPr>
          </a:p>
        </p:txBody>
      </p:sp>
    </p:spTree>
    <p:extLst>
      <p:ext uri="{BB962C8B-B14F-4D97-AF65-F5344CB8AC3E}">
        <p14:creationId xmlns:p14="http://schemas.microsoft.com/office/powerpoint/2010/main" val="78113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E0F0-683E-BB44-C689-94FCB897D70D}"/>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2358DCB-5A2C-B325-0F3B-BCCDB768E62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90094033-094D-95F9-B733-8CAA8F573544}"/>
              </a:ext>
            </a:extLst>
          </p:cNvPr>
          <p:cNvSpPr>
            <a:spLocks noGrp="1"/>
          </p:cNvSpPr>
          <p:nvPr>
            <p:ph type="body" sz="quarter" idx="61"/>
          </p:nvPr>
        </p:nvSpPr>
        <p:spPr>
          <a:xfrm>
            <a:off x="1715359" y="144381"/>
            <a:ext cx="5070452" cy="1391080"/>
          </a:xfrm>
        </p:spPr>
        <p:txBody>
          <a:bodyPr/>
          <a:lstStyle/>
          <a:p>
            <a:r>
              <a:rPr lang="en-GB" dirty="0"/>
              <a:t>Key Findings in Future Trends and Industry Needs</a:t>
            </a:r>
          </a:p>
        </p:txBody>
      </p:sp>
      <p:sp>
        <p:nvSpPr>
          <p:cNvPr id="4" name="Text Placeholder 3">
            <a:extLst>
              <a:ext uri="{FF2B5EF4-FFF2-40B4-BE49-F238E27FC236}">
                <a16:creationId xmlns:a16="http://schemas.microsoft.com/office/drawing/2014/main" id="{3564DA52-FE0C-A338-3FEA-C563340E0450}"/>
              </a:ext>
            </a:extLst>
          </p:cNvPr>
          <p:cNvSpPr>
            <a:spLocks noGrp="1"/>
          </p:cNvSpPr>
          <p:nvPr>
            <p:ph type="body" sz="quarter" idx="48"/>
          </p:nvPr>
        </p:nvSpPr>
        <p:spPr>
          <a:xfrm>
            <a:off x="3779838" y="2584138"/>
            <a:ext cx="3005974" cy="3126851"/>
          </a:xfrm>
        </p:spPr>
        <p:txBody>
          <a:bodyPr/>
          <a:lstStyle/>
          <a:p>
            <a:r>
              <a:rPr lang="en-GB" sz="1800" dirty="0"/>
              <a:t>Digital skills are the most in demand across all sectors interviewed. Cybersecurity and artificial intelligence are transversal while specific skills are demanded depending on the sector: materials, simulation, embedded software.</a:t>
            </a:r>
          </a:p>
          <a:p>
            <a:endParaRPr lang="en-GB" sz="1800" dirty="0"/>
          </a:p>
          <a:p>
            <a:r>
              <a:rPr lang="en-GB" sz="1800" dirty="0"/>
              <a:t>Sustainability skills are also highly in demand, especially in manufacturing.</a:t>
            </a:r>
          </a:p>
          <a:p>
            <a:endParaRPr lang="en-GB" sz="1800" dirty="0"/>
          </a:p>
        </p:txBody>
      </p:sp>
      <p:sp>
        <p:nvSpPr>
          <p:cNvPr id="6" name="Text Placeholder 5">
            <a:extLst>
              <a:ext uri="{FF2B5EF4-FFF2-40B4-BE49-F238E27FC236}">
                <a16:creationId xmlns:a16="http://schemas.microsoft.com/office/drawing/2014/main" id="{6E254A2F-5632-1759-4F33-24D114ADBD03}"/>
              </a:ext>
            </a:extLst>
          </p:cNvPr>
          <p:cNvSpPr>
            <a:spLocks noGrp="1"/>
          </p:cNvSpPr>
          <p:nvPr>
            <p:ph type="body" sz="quarter" idx="63"/>
          </p:nvPr>
        </p:nvSpPr>
        <p:spPr>
          <a:xfrm>
            <a:off x="689811" y="8107675"/>
            <a:ext cx="5817091" cy="1182691"/>
          </a:xfrm>
        </p:spPr>
        <p:txBody>
          <a:bodyPr/>
          <a:lstStyle/>
          <a:p>
            <a:r>
              <a:rPr lang="en-GB" sz="1800" dirty="0"/>
              <a:t>In some cases, the emerging trends and skill needs are leading to the creation of new roles or departments in organisation or to rethinking the existing ones.</a:t>
            </a:r>
          </a:p>
        </p:txBody>
      </p:sp>
      <p:sp>
        <p:nvSpPr>
          <p:cNvPr id="7" name="Slide Number Placeholder 6">
            <a:extLst>
              <a:ext uri="{FF2B5EF4-FFF2-40B4-BE49-F238E27FC236}">
                <a16:creationId xmlns:a16="http://schemas.microsoft.com/office/drawing/2014/main" id="{7E7EF9E0-6D5F-5B4B-77CC-28CACDEA42C5}"/>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Tree>
    <p:extLst>
      <p:ext uri="{BB962C8B-B14F-4D97-AF65-F5344CB8AC3E}">
        <p14:creationId xmlns:p14="http://schemas.microsoft.com/office/powerpoint/2010/main" val="81850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98994-2428-3BDE-E89C-D3F7C89CDE4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63E58F-E706-D9E7-46CB-C713032AC7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75891873-1DC7-4B6E-186A-4446DDE12DD6}"/>
              </a:ext>
            </a:extLst>
          </p:cNvPr>
          <p:cNvSpPr>
            <a:spLocks noGrp="1"/>
          </p:cNvSpPr>
          <p:nvPr>
            <p:ph type="body" sz="quarter" idx="14"/>
          </p:nvPr>
        </p:nvSpPr>
        <p:spPr/>
        <p:txBody>
          <a:bodyPr/>
          <a:lstStyle/>
          <a:p>
            <a:r>
              <a:rPr lang="en-US" dirty="0"/>
              <a:t>06</a:t>
            </a:r>
          </a:p>
        </p:txBody>
      </p:sp>
      <p:sp>
        <p:nvSpPr>
          <p:cNvPr id="3" name="Rectangle 2">
            <a:extLst>
              <a:ext uri="{FF2B5EF4-FFF2-40B4-BE49-F238E27FC236}">
                <a16:creationId xmlns:a16="http://schemas.microsoft.com/office/drawing/2014/main" id="{3005DFEF-A0CF-C0D3-A136-49A0DA481D7B}"/>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05075C8-A552-409D-15D1-068E36B8FD5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Workplace </a:t>
            </a:r>
          </a:p>
          <a:p>
            <a:r>
              <a:rPr lang="en-US" sz="3000" b="1" spc="324" dirty="0">
                <a:solidFill>
                  <a:srgbClr val="E36C34"/>
                </a:solidFill>
                <a:latin typeface="Calibri" panose="020F0502020204030204" pitchFamily="34" charset="0"/>
                <a:cs typeface="Calibri" panose="020F0502020204030204" pitchFamily="34" charset="0"/>
              </a:rPr>
              <a:t>Culture and </a:t>
            </a:r>
          </a:p>
          <a:p>
            <a:r>
              <a:rPr lang="en-US" sz="3000" b="1" spc="324" dirty="0">
                <a:solidFill>
                  <a:srgbClr val="E36C34"/>
                </a:solidFill>
                <a:latin typeface="Calibri" panose="020F0502020204030204" pitchFamily="34" charset="0"/>
                <a:cs typeface="Calibri" panose="020F0502020204030204" pitchFamily="34" charset="0"/>
              </a:rPr>
              <a:t>Diversity</a:t>
            </a:r>
          </a:p>
        </p:txBody>
      </p:sp>
      <p:sp>
        <p:nvSpPr>
          <p:cNvPr id="12" name="Slide Number Placeholder 3">
            <a:extLst>
              <a:ext uri="{FF2B5EF4-FFF2-40B4-BE49-F238E27FC236}">
                <a16:creationId xmlns:a16="http://schemas.microsoft.com/office/drawing/2014/main" id="{74759AC2-6656-1DCD-EBCF-0CF8C0C163AE}"/>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14</a:t>
            </a:fld>
            <a:endParaRPr lang="fr-CA" dirty="0">
              <a:solidFill>
                <a:srgbClr val="633547"/>
              </a:solidFill>
            </a:endParaRPr>
          </a:p>
        </p:txBody>
      </p:sp>
    </p:spTree>
    <p:extLst>
      <p:ext uri="{BB962C8B-B14F-4D97-AF65-F5344CB8AC3E}">
        <p14:creationId xmlns:p14="http://schemas.microsoft.com/office/powerpoint/2010/main" val="87473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6080-65B7-9052-01E4-1287AE8D7A9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053A5-8C81-335C-8837-F741879A0C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26" b="2926"/>
          <a:stretch/>
        </p:blipFill>
        <p:spPr>
          <a:xfrm>
            <a:off x="3808200" y="733346"/>
            <a:ext cx="3617452" cy="5112786"/>
          </a:xfrm>
        </p:spPr>
      </p:pic>
      <p:sp>
        <p:nvSpPr>
          <p:cNvPr id="4" name="Text Placeholder 3">
            <a:extLst>
              <a:ext uri="{FF2B5EF4-FFF2-40B4-BE49-F238E27FC236}">
                <a16:creationId xmlns:a16="http://schemas.microsoft.com/office/drawing/2014/main" id="{A719F037-6041-528E-0CE9-D14F9E9D7BB2}"/>
              </a:ext>
            </a:extLst>
          </p:cNvPr>
          <p:cNvSpPr>
            <a:spLocks noGrp="1"/>
          </p:cNvSpPr>
          <p:nvPr>
            <p:ph type="body" sz="quarter" idx="48"/>
          </p:nvPr>
        </p:nvSpPr>
        <p:spPr>
          <a:xfrm>
            <a:off x="819071" y="3526833"/>
            <a:ext cx="2954546" cy="4766935"/>
          </a:xfrm>
        </p:spPr>
        <p:txBody>
          <a:bodyPr/>
          <a:lstStyle/>
          <a:p>
            <a:r>
              <a:rPr lang="en-GB" sz="1800" dirty="0"/>
              <a:t>The companies interviewed have a gender equality plan, which is mandatory by law, but don´t rely on any another kind of diversity policy.</a:t>
            </a:r>
          </a:p>
          <a:p>
            <a:endParaRPr lang="en-GB" sz="1800" dirty="0"/>
          </a:p>
          <a:p>
            <a:r>
              <a:rPr lang="en-GB" sz="1800" dirty="0"/>
              <a:t>The existence of support structures depend on the organisation. In the cases where these do exist, they refer to schedule flexibility and the possibility to telework. </a:t>
            </a:r>
          </a:p>
          <a:p>
            <a:endParaRPr lang="en-GB" sz="1800" dirty="0"/>
          </a:p>
          <a:p>
            <a:r>
              <a:rPr lang="en-GB" sz="1800" dirty="0"/>
              <a:t>Some also offer mentoring programmes to new workers.</a:t>
            </a:r>
          </a:p>
        </p:txBody>
      </p:sp>
      <p:sp>
        <p:nvSpPr>
          <p:cNvPr id="5" name="Slide Number Placeholder 4">
            <a:extLst>
              <a:ext uri="{FF2B5EF4-FFF2-40B4-BE49-F238E27FC236}">
                <a16:creationId xmlns:a16="http://schemas.microsoft.com/office/drawing/2014/main" id="{6D4066EC-9983-F4ED-0B4A-CE302426547A}"/>
              </a:ext>
            </a:extLst>
          </p:cNvPr>
          <p:cNvSpPr>
            <a:spLocks noGrp="1"/>
          </p:cNvSpPr>
          <p:nvPr>
            <p:ph type="sldNum" sz="quarter" idx="4"/>
          </p:nvPr>
        </p:nvSpPr>
        <p:spPr/>
        <p:txBody>
          <a:bodyPr/>
          <a:lstStyle/>
          <a:p>
            <a:fld id="{9C527BFA-2C0E-4CEC-B6A5-913A56FEF4B4}" type="slidenum">
              <a:rPr lang="fr-CA" smtClean="0"/>
              <a:pPr/>
              <a:t>15</a:t>
            </a:fld>
            <a:endParaRPr lang="fr-CA" dirty="0"/>
          </a:p>
        </p:txBody>
      </p:sp>
      <p:sp>
        <p:nvSpPr>
          <p:cNvPr id="2" name="Text Placeholder 2">
            <a:extLst>
              <a:ext uri="{FF2B5EF4-FFF2-40B4-BE49-F238E27FC236}">
                <a16:creationId xmlns:a16="http://schemas.microsoft.com/office/drawing/2014/main" id="{BF08A258-8B3E-CFD6-42C8-3235B60E6516}"/>
              </a:ext>
            </a:extLst>
          </p:cNvPr>
          <p:cNvSpPr txBox="1">
            <a:spLocks/>
          </p:cNvSpPr>
          <p:nvPr/>
        </p:nvSpPr>
        <p:spPr>
          <a:xfrm>
            <a:off x="53813" y="1141141"/>
            <a:ext cx="4940968" cy="1714353"/>
          </a:xfrm>
          <a:prstGeom prst="rect">
            <a:avLst/>
          </a:prstGeom>
          <a:solidFill>
            <a:schemeClr val="bg1"/>
          </a:solidFill>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endParaRPr lang="en-GB" b="1" dirty="0">
              <a:solidFill>
                <a:srgbClr val="E36C34"/>
              </a:solidFill>
            </a:endParaRPr>
          </a:p>
          <a:p>
            <a:pPr marL="0" indent="0">
              <a:buNone/>
            </a:pPr>
            <a:r>
              <a:rPr lang="en-GB" sz="3000" b="1" dirty="0">
                <a:solidFill>
                  <a:srgbClr val="E36C34"/>
                </a:solidFill>
              </a:rPr>
              <a:t>WORKPLACE CULTURE AND DIVERSITY</a:t>
            </a:r>
          </a:p>
          <a:p>
            <a:pPr marL="0" indent="0">
              <a:buNone/>
            </a:pPr>
            <a:endParaRPr lang="en-GB" sz="3000" b="1" dirty="0">
              <a:solidFill>
                <a:srgbClr val="E36C34"/>
              </a:solidFill>
            </a:endParaRPr>
          </a:p>
        </p:txBody>
      </p:sp>
    </p:spTree>
    <p:extLst>
      <p:ext uri="{BB962C8B-B14F-4D97-AF65-F5344CB8AC3E}">
        <p14:creationId xmlns:p14="http://schemas.microsoft.com/office/powerpoint/2010/main" val="383474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FD0C-C76B-EAB2-A7C5-EAC64C040F5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B0BF904-098B-04A9-5754-D1CDC1F6BC61}"/>
              </a:ext>
            </a:extLst>
          </p:cNvPr>
          <p:cNvSpPr>
            <a:spLocks noGrp="1"/>
          </p:cNvSpPr>
          <p:nvPr>
            <p:ph type="body" sz="quarter" idx="62"/>
          </p:nvPr>
        </p:nvSpPr>
        <p:spPr/>
        <p:txBody>
          <a:bodyPr/>
          <a:lstStyle/>
          <a:p>
            <a:r>
              <a:rPr lang="en-US" dirty="0"/>
              <a:t>HEADING</a:t>
            </a:r>
          </a:p>
          <a:p>
            <a:endParaRPr lang="en-US" dirty="0"/>
          </a:p>
        </p:txBody>
      </p:sp>
      <p:sp>
        <p:nvSpPr>
          <p:cNvPr id="9" name="Text Placeholder 8">
            <a:extLst>
              <a:ext uri="{FF2B5EF4-FFF2-40B4-BE49-F238E27FC236}">
                <a16:creationId xmlns:a16="http://schemas.microsoft.com/office/drawing/2014/main" id="{16734E3B-97B8-0D7F-BFE5-3A3FB7539960}"/>
              </a:ext>
            </a:extLst>
          </p:cNvPr>
          <p:cNvSpPr>
            <a:spLocks noGrp="1"/>
          </p:cNvSpPr>
          <p:nvPr>
            <p:ph type="body" sz="quarter" idx="63"/>
          </p:nvPr>
        </p:nvSpPr>
        <p:spPr/>
        <p:txBody>
          <a:bodyPr/>
          <a:lstStyle/>
          <a:p>
            <a:r>
              <a:rPr lang="en-US" dirty="0"/>
              <a:t>Click to type..</a:t>
            </a:r>
          </a:p>
          <a:p>
            <a:endParaRPr lang="en-US" dirty="0"/>
          </a:p>
        </p:txBody>
      </p:sp>
      <p:sp>
        <p:nvSpPr>
          <p:cNvPr id="7" name="Text Placeholder 6">
            <a:extLst>
              <a:ext uri="{FF2B5EF4-FFF2-40B4-BE49-F238E27FC236}">
                <a16:creationId xmlns:a16="http://schemas.microsoft.com/office/drawing/2014/main" id="{3D60329F-20E0-8182-B919-B21BA1055DC7}"/>
              </a:ext>
            </a:extLst>
          </p:cNvPr>
          <p:cNvSpPr>
            <a:spLocks noGrp="1"/>
          </p:cNvSpPr>
          <p:nvPr>
            <p:ph type="body" sz="quarter" idx="61"/>
          </p:nvPr>
        </p:nvSpPr>
        <p:spPr>
          <a:xfrm>
            <a:off x="-9335" y="437144"/>
            <a:ext cx="4854051" cy="1071633"/>
          </a:xfrm>
        </p:spPr>
        <p:txBody>
          <a:bodyPr/>
          <a:lstStyle/>
          <a:p>
            <a:r>
              <a:rPr lang="en-US" dirty="0"/>
              <a:t>CONCLUSION AND RECOMMENDATIONS</a:t>
            </a:r>
          </a:p>
        </p:txBody>
      </p:sp>
      <p:sp>
        <p:nvSpPr>
          <p:cNvPr id="10" name="Text Placeholder 9">
            <a:extLst>
              <a:ext uri="{FF2B5EF4-FFF2-40B4-BE49-F238E27FC236}">
                <a16:creationId xmlns:a16="http://schemas.microsoft.com/office/drawing/2014/main" id="{5710BBB6-3A1E-5EE1-435E-0EFED54292E6}"/>
              </a:ext>
            </a:extLst>
          </p:cNvPr>
          <p:cNvSpPr>
            <a:spLocks noGrp="1"/>
          </p:cNvSpPr>
          <p:nvPr>
            <p:ph type="body" sz="quarter" idx="64"/>
          </p:nvPr>
        </p:nvSpPr>
        <p:spPr>
          <a:xfrm>
            <a:off x="422536" y="1721878"/>
            <a:ext cx="6980974" cy="4759133"/>
          </a:xfrm>
        </p:spPr>
        <p:txBody>
          <a:bodyPr/>
          <a:lstStyle/>
          <a:p>
            <a:r>
              <a:rPr lang="en-GB" sz="1800" dirty="0"/>
              <a:t>The interviews carried out with companies in Spain offer a representative state of the art regarding business policies (or the lack of them) addressed to migrant women.</a:t>
            </a:r>
          </a:p>
          <a:p>
            <a:endParaRPr lang="en-GB" sz="1800" dirty="0"/>
          </a:p>
          <a:p>
            <a:r>
              <a:rPr lang="en-GB" sz="1800" dirty="0"/>
              <a:t>While counting with gender equality plans, as the Spanish law dictates, the organizations interviewed do not count with diversity plans addressed to different target groups, so highly skilled migrant women are not treated differently to any other kind of worker or potential worker, so there are not specific programmes or actions addressed to hire them or support them when they are part of the staff.</a:t>
            </a:r>
          </a:p>
          <a:p>
            <a:endParaRPr lang="en-GB" sz="1800" dirty="0"/>
          </a:p>
          <a:p>
            <a:r>
              <a:rPr lang="en-GB" sz="1800" dirty="0"/>
              <a:t>Barriers to hire migrant women are mainly related to language and, in some cases, to the recognition of certificates and/or skills. Cultural differences in customer care or business culture are also mentioned, but the main barrier to higher migrant women is the mismatch between skill demands and skills availability, as it also happens with national workforce.</a:t>
            </a:r>
          </a:p>
        </p:txBody>
      </p:sp>
      <p:sp>
        <p:nvSpPr>
          <p:cNvPr id="29" name="Slide Number Placeholder 3">
            <a:extLst>
              <a:ext uri="{FF2B5EF4-FFF2-40B4-BE49-F238E27FC236}">
                <a16:creationId xmlns:a16="http://schemas.microsoft.com/office/drawing/2014/main" id="{F51C844A-851C-56AC-B74A-FE41F107EBAD}"/>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16</a:t>
            </a:fld>
            <a:endParaRPr lang="fr-CA" dirty="0">
              <a:solidFill>
                <a:srgbClr val="633547"/>
              </a:solidFill>
            </a:endParaRPr>
          </a:p>
        </p:txBody>
      </p:sp>
      <p:pic>
        <p:nvPicPr>
          <p:cNvPr id="11" name="Picture 10">
            <a:extLst>
              <a:ext uri="{FF2B5EF4-FFF2-40B4-BE49-F238E27FC236}">
                <a16:creationId xmlns:a16="http://schemas.microsoft.com/office/drawing/2014/main" id="{4BD6852F-215E-4B50-DDA6-6404B1E89253}"/>
              </a:ext>
            </a:extLst>
          </p:cNvPr>
          <p:cNvPicPr>
            <a:picLocks noChangeAspect="1"/>
          </p:cNvPicPr>
          <p:nvPr/>
        </p:nvPicPr>
        <p:blipFill>
          <a:blip r:embed="rId2">
            <a:extLst>
              <a:ext uri="{28A0092B-C50C-407E-A947-70E740481C1C}">
                <a14:useLocalDpi xmlns:a14="http://schemas.microsoft.com/office/drawing/2010/main" val="0"/>
              </a:ext>
            </a:extLst>
          </a:blip>
          <a:srcRect t="3078" b="51625"/>
          <a:stretch>
            <a:fillRect/>
          </a:stretch>
        </p:blipFill>
        <p:spPr>
          <a:xfrm>
            <a:off x="-9335" y="6858128"/>
            <a:ext cx="7559675" cy="2446171"/>
          </a:xfrm>
          <a:prstGeom prst="rect">
            <a:avLst/>
          </a:prstGeom>
        </p:spPr>
      </p:pic>
    </p:spTree>
    <p:extLst>
      <p:ext uri="{BB962C8B-B14F-4D97-AF65-F5344CB8AC3E}">
        <p14:creationId xmlns:p14="http://schemas.microsoft.com/office/powerpoint/2010/main" val="940289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DDE6-76C0-FAE8-0A54-005D000979C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E9FE703-9B82-2209-ACCF-0806938BA911}"/>
              </a:ext>
            </a:extLst>
          </p:cNvPr>
          <p:cNvSpPr>
            <a:spLocks noGrp="1"/>
          </p:cNvSpPr>
          <p:nvPr>
            <p:ph type="body" sz="quarter" idx="62"/>
          </p:nvPr>
        </p:nvSpPr>
        <p:spPr/>
        <p:txBody>
          <a:bodyPr/>
          <a:lstStyle/>
          <a:p>
            <a:r>
              <a:rPr lang="en-US" dirty="0"/>
              <a:t>HEADING</a:t>
            </a:r>
          </a:p>
          <a:p>
            <a:endParaRPr lang="en-US" dirty="0"/>
          </a:p>
        </p:txBody>
      </p:sp>
      <p:sp>
        <p:nvSpPr>
          <p:cNvPr id="9" name="Text Placeholder 8">
            <a:extLst>
              <a:ext uri="{FF2B5EF4-FFF2-40B4-BE49-F238E27FC236}">
                <a16:creationId xmlns:a16="http://schemas.microsoft.com/office/drawing/2014/main" id="{A0B53C45-46AF-DB49-7486-F3C6857AE825}"/>
              </a:ext>
            </a:extLst>
          </p:cNvPr>
          <p:cNvSpPr>
            <a:spLocks noGrp="1"/>
          </p:cNvSpPr>
          <p:nvPr>
            <p:ph type="body" sz="quarter" idx="63"/>
          </p:nvPr>
        </p:nvSpPr>
        <p:spPr/>
        <p:txBody>
          <a:bodyPr/>
          <a:lstStyle/>
          <a:p>
            <a:r>
              <a:rPr lang="en-US" dirty="0"/>
              <a:t>Click to type..</a:t>
            </a:r>
          </a:p>
          <a:p>
            <a:endParaRPr lang="en-US" dirty="0"/>
          </a:p>
        </p:txBody>
      </p:sp>
      <p:sp>
        <p:nvSpPr>
          <p:cNvPr id="7" name="Text Placeholder 6">
            <a:extLst>
              <a:ext uri="{FF2B5EF4-FFF2-40B4-BE49-F238E27FC236}">
                <a16:creationId xmlns:a16="http://schemas.microsoft.com/office/drawing/2014/main" id="{C990FE4C-F7E6-B647-0134-46E410DDB408}"/>
              </a:ext>
            </a:extLst>
          </p:cNvPr>
          <p:cNvSpPr>
            <a:spLocks noGrp="1"/>
          </p:cNvSpPr>
          <p:nvPr>
            <p:ph type="body" sz="quarter" idx="61"/>
          </p:nvPr>
        </p:nvSpPr>
        <p:spPr>
          <a:xfrm>
            <a:off x="-9335" y="437144"/>
            <a:ext cx="4854051" cy="1071633"/>
          </a:xfrm>
        </p:spPr>
        <p:txBody>
          <a:bodyPr/>
          <a:lstStyle/>
          <a:p>
            <a:r>
              <a:rPr lang="en-US" dirty="0"/>
              <a:t>CONCLUSION AND RECOMMENDATIONS</a:t>
            </a:r>
          </a:p>
        </p:txBody>
      </p:sp>
      <p:sp>
        <p:nvSpPr>
          <p:cNvPr id="10" name="Text Placeholder 9">
            <a:extLst>
              <a:ext uri="{FF2B5EF4-FFF2-40B4-BE49-F238E27FC236}">
                <a16:creationId xmlns:a16="http://schemas.microsoft.com/office/drawing/2014/main" id="{C66BAA70-AD80-6EBF-FACA-BF0F5300522E}"/>
              </a:ext>
            </a:extLst>
          </p:cNvPr>
          <p:cNvSpPr>
            <a:spLocks noGrp="1"/>
          </p:cNvSpPr>
          <p:nvPr>
            <p:ph type="body" sz="quarter" idx="64"/>
          </p:nvPr>
        </p:nvSpPr>
        <p:spPr>
          <a:xfrm>
            <a:off x="422536" y="1721878"/>
            <a:ext cx="6980974" cy="4221453"/>
          </a:xfrm>
        </p:spPr>
        <p:txBody>
          <a:bodyPr/>
          <a:lstStyle/>
          <a:p>
            <a:r>
              <a:rPr lang="en-GB" sz="1800" dirty="0"/>
              <a:t>In all sectors represented in the interviews (informatics, food production and distribution, mechanical manufacturing, consultancy and electricity/electronics), there is a skill gap mainly related to digitalization, which refers to specific skills depending on the sector. Companies are open to cover this gap by hiring highly skilled migrant women and despite not having much or any experience collaborating with other organizations to do so, they are open to do it, which creates opportunity for the PROMOTE project.</a:t>
            </a:r>
          </a:p>
          <a:p>
            <a:endParaRPr lang="en-GB" sz="1800" dirty="0"/>
          </a:p>
          <a:p>
            <a:r>
              <a:rPr lang="en-GB" sz="1800" dirty="0"/>
              <a:t>Highly skilled migrant women offer potential to cover skill gaps detected in different sectors, normally related to digital skills. </a:t>
            </a:r>
          </a:p>
          <a:p>
            <a:endParaRPr lang="en-GB" sz="1800" dirty="0"/>
          </a:p>
          <a:p>
            <a:r>
              <a:rPr lang="en-GB" sz="1800" dirty="0"/>
              <a:t>However, organizations interviewed in Spain, while open to hire migrant women lack awareness of the need for targeted actions  addressed to this group.</a:t>
            </a:r>
          </a:p>
          <a:p>
            <a:endParaRPr lang="en-GB" sz="1800" dirty="0"/>
          </a:p>
        </p:txBody>
      </p:sp>
      <p:sp>
        <p:nvSpPr>
          <p:cNvPr id="29" name="Slide Number Placeholder 3">
            <a:extLst>
              <a:ext uri="{FF2B5EF4-FFF2-40B4-BE49-F238E27FC236}">
                <a16:creationId xmlns:a16="http://schemas.microsoft.com/office/drawing/2014/main" id="{4D059248-79E2-7F90-40F6-512565E8DA30}"/>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17</a:t>
            </a:fld>
            <a:endParaRPr lang="fr-CA" dirty="0">
              <a:solidFill>
                <a:srgbClr val="633547"/>
              </a:solidFill>
            </a:endParaRPr>
          </a:p>
        </p:txBody>
      </p:sp>
      <p:pic>
        <p:nvPicPr>
          <p:cNvPr id="11" name="Picture 10">
            <a:extLst>
              <a:ext uri="{FF2B5EF4-FFF2-40B4-BE49-F238E27FC236}">
                <a16:creationId xmlns:a16="http://schemas.microsoft.com/office/drawing/2014/main" id="{428F203C-1CFA-DC37-EA9A-4EF4070A8D05}"/>
              </a:ext>
            </a:extLst>
          </p:cNvPr>
          <p:cNvPicPr>
            <a:picLocks noChangeAspect="1"/>
          </p:cNvPicPr>
          <p:nvPr/>
        </p:nvPicPr>
        <p:blipFill>
          <a:blip r:embed="rId2">
            <a:extLst>
              <a:ext uri="{28A0092B-C50C-407E-A947-70E740481C1C}">
                <a14:useLocalDpi xmlns:a14="http://schemas.microsoft.com/office/drawing/2010/main" val="0"/>
              </a:ext>
            </a:extLst>
          </a:blip>
          <a:srcRect t="25738" b="25738"/>
          <a:stretch/>
        </p:blipFill>
        <p:spPr>
          <a:xfrm>
            <a:off x="-9335" y="6858128"/>
            <a:ext cx="7559675" cy="2446171"/>
          </a:xfrm>
          <a:prstGeom prst="rect">
            <a:avLst/>
          </a:prstGeom>
        </p:spPr>
      </p:pic>
    </p:spTree>
    <p:extLst>
      <p:ext uri="{BB962C8B-B14F-4D97-AF65-F5344CB8AC3E}">
        <p14:creationId xmlns:p14="http://schemas.microsoft.com/office/powerpoint/2010/main" val="144757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C3C0CFB-CCB6-62C6-F320-EA665532A1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29" r="17129"/>
          <a:stretch>
            <a:fillRect/>
          </a:stretch>
        </p:blipFill>
        <p:spPr>
          <a:xfrm flipH="1">
            <a:off x="-1" y="1874224"/>
            <a:ext cx="7559675" cy="7666642"/>
          </a:xfrm>
        </p:spPr>
      </p:pic>
      <p:sp>
        <p:nvSpPr>
          <p:cNvPr id="19" name="Freeform 18">
            <a:extLst>
              <a:ext uri="{FF2B5EF4-FFF2-40B4-BE49-F238E27FC236}">
                <a16:creationId xmlns:a16="http://schemas.microsoft.com/office/drawing/2014/main" id="{1A937C2D-CCD2-D12B-F780-CCE57DD3A27B}"/>
              </a:ext>
            </a:extLst>
          </p:cNvPr>
          <p:cNvSpPr/>
          <p:nvPr/>
        </p:nvSpPr>
        <p:spPr>
          <a:xfrm>
            <a:off x="-1" y="4635794"/>
            <a:ext cx="7559675" cy="4921943"/>
          </a:xfrm>
          <a:custGeom>
            <a:avLst/>
            <a:gdLst>
              <a:gd name="connsiteX0" fmla="*/ 0 w 6005748"/>
              <a:gd name="connsiteY0" fmla="*/ 0 h 9170292"/>
              <a:gd name="connsiteX1" fmla="*/ 6005748 w 6005748"/>
              <a:gd name="connsiteY1" fmla="*/ 0 h 9170292"/>
              <a:gd name="connsiteX2" fmla="*/ 6005748 w 6005748"/>
              <a:gd name="connsiteY2" fmla="*/ 9170292 h 9170292"/>
              <a:gd name="connsiteX3" fmla="*/ 0 w 6005748"/>
              <a:gd name="connsiteY3" fmla="*/ 9170292 h 9170292"/>
            </a:gdLst>
            <a:ahLst/>
            <a:cxnLst>
              <a:cxn ang="0">
                <a:pos x="connsiteX0" y="connsiteY0"/>
              </a:cxn>
              <a:cxn ang="0">
                <a:pos x="connsiteX1" y="connsiteY1"/>
              </a:cxn>
              <a:cxn ang="0">
                <a:pos x="connsiteX2" y="connsiteY2"/>
              </a:cxn>
              <a:cxn ang="0">
                <a:pos x="connsiteX3" y="connsiteY3"/>
              </a:cxn>
            </a:cxnLst>
            <a:rect l="l" t="t" r="r" b="b"/>
            <a:pathLst>
              <a:path w="6005748" h="9170292">
                <a:moveTo>
                  <a:pt x="0" y="0"/>
                </a:moveTo>
                <a:lnTo>
                  <a:pt x="6005748" y="0"/>
                </a:lnTo>
                <a:lnTo>
                  <a:pt x="6005748" y="9170292"/>
                </a:lnTo>
                <a:lnTo>
                  <a:pt x="0" y="9170292"/>
                </a:lnTo>
                <a:close/>
              </a:path>
            </a:pathLst>
          </a:custGeom>
          <a:gradFill>
            <a:gsLst>
              <a:gs pos="81000">
                <a:srgbClr val="633547"/>
              </a:gs>
              <a:gs pos="33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AC76FA8A-E785-6AC7-0CD5-34F9B877D279}"/>
              </a:ext>
            </a:extLst>
          </p:cNvPr>
          <p:cNvSpPr>
            <a:spLocks noGrp="1"/>
          </p:cNvSpPr>
          <p:nvPr>
            <p:ph type="body" sz="quarter" idx="47"/>
          </p:nvPr>
        </p:nvSpPr>
        <p:spPr>
          <a:xfrm>
            <a:off x="497241" y="8269140"/>
            <a:ext cx="3282596" cy="781609"/>
          </a:xfrm>
        </p:spPr>
        <p:txBody>
          <a:bodyPr/>
          <a:lstStyle/>
          <a:p>
            <a:pPr algn="l"/>
            <a:r>
              <a:rPr lang="en-US" sz="2000" b="1" dirty="0"/>
              <a:t>Follow Our Journey</a:t>
            </a:r>
          </a:p>
        </p:txBody>
      </p:sp>
      <p:sp>
        <p:nvSpPr>
          <p:cNvPr id="52" name="Text Placeholder 2">
            <a:extLst>
              <a:ext uri="{FF2B5EF4-FFF2-40B4-BE49-F238E27FC236}">
                <a16:creationId xmlns:a16="http://schemas.microsoft.com/office/drawing/2014/main" id="{A60BDF63-C96A-CA89-7127-3882BC413159}"/>
              </a:ext>
            </a:extLst>
          </p:cNvPr>
          <p:cNvSpPr txBox="1">
            <a:spLocks/>
          </p:cNvSpPr>
          <p:nvPr/>
        </p:nvSpPr>
        <p:spPr>
          <a:xfrm rot="16200000">
            <a:off x="4718050" y="7831147"/>
            <a:ext cx="3842030" cy="536162"/>
          </a:xfrm>
          <a:prstGeom prst="rect">
            <a:avLst/>
          </a:prstGeom>
          <a:solidFill>
            <a:srgbClr val="C9636E"/>
          </a:solidFill>
        </p:spPr>
        <p:txBody>
          <a:bodyPr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US" sz="2400" dirty="0" err="1">
                <a:solidFill>
                  <a:schemeClr val="bg1"/>
                </a:solidFill>
              </a:rPr>
              <a:t>www.</a:t>
            </a:r>
            <a:r>
              <a:rPr lang="en-US" sz="2400" b="1" dirty="0" err="1">
                <a:solidFill>
                  <a:schemeClr val="bg1"/>
                </a:solidFill>
              </a:rPr>
              <a:t>promoteproject.</a:t>
            </a:r>
            <a:r>
              <a:rPr lang="en-US" sz="2400" dirty="0" err="1">
                <a:solidFill>
                  <a:schemeClr val="bg1"/>
                </a:solidFill>
              </a:rPr>
              <a:t>eu</a:t>
            </a:r>
            <a:endParaRPr lang="en-US" sz="2400" dirty="0">
              <a:solidFill>
                <a:schemeClr val="bg1"/>
              </a:solidFill>
            </a:endParaRPr>
          </a:p>
        </p:txBody>
      </p:sp>
      <p:grpSp>
        <p:nvGrpSpPr>
          <p:cNvPr id="15" name="Group 14">
            <a:extLst>
              <a:ext uri="{FF2B5EF4-FFF2-40B4-BE49-F238E27FC236}">
                <a16:creationId xmlns:a16="http://schemas.microsoft.com/office/drawing/2014/main" id="{B4173165-74D8-1B5B-6F4D-08F74BBD272B}"/>
              </a:ext>
            </a:extLst>
          </p:cNvPr>
          <p:cNvGrpSpPr/>
          <p:nvPr/>
        </p:nvGrpSpPr>
        <p:grpSpPr>
          <a:xfrm>
            <a:off x="571793" y="8689925"/>
            <a:ext cx="398945" cy="398945"/>
            <a:chOff x="511833" y="8294185"/>
            <a:chExt cx="398945" cy="398945"/>
          </a:xfrm>
        </p:grpSpPr>
        <p:sp>
          <p:nvSpPr>
            <p:cNvPr id="2" name="TextBox 1">
              <a:extLst>
                <a:ext uri="{FF2B5EF4-FFF2-40B4-BE49-F238E27FC236}">
                  <a16:creationId xmlns:a16="http://schemas.microsoft.com/office/drawing/2014/main" id="{789D8119-9357-3099-7D29-30A99B93A82E}"/>
                </a:ext>
              </a:extLst>
            </p:cNvPr>
            <p:cNvSpPr txBox="1"/>
            <p:nvPr/>
          </p:nvSpPr>
          <p:spPr>
            <a:xfrm>
              <a:off x="528461" y="8312781"/>
              <a:ext cx="382317" cy="369332"/>
            </a:xfrm>
            <a:prstGeom prst="rect">
              <a:avLst/>
            </a:prstGeom>
            <a:noFill/>
          </p:spPr>
          <p:txBody>
            <a:bodyPr wrap="square" rtlCol="0">
              <a:spAutoFit/>
            </a:bodyPr>
            <a:lstStyle/>
            <a:p>
              <a:r>
                <a:rPr lang="en-US" dirty="0">
                  <a:solidFill>
                    <a:srgbClr val="0B3A5B"/>
                  </a:solidFill>
                  <a:hlinkClick r:id="rId3">
                    <a:extLst>
                      <a:ext uri="{A12FA001-AC4F-418D-AE19-62706E023703}">
                        <ahyp:hlinkClr xmlns:ahyp="http://schemas.microsoft.com/office/drawing/2018/hyperlinkcolor" val="tx"/>
                      </a:ext>
                    </a:extLst>
                  </a:hlinkClick>
                </a:rPr>
                <a:t>li</a:t>
              </a:r>
              <a:endParaRPr lang="en-US" dirty="0">
                <a:solidFill>
                  <a:srgbClr val="0B3A5B"/>
                </a:solidFill>
              </a:endParaRPr>
            </a:p>
          </p:txBody>
        </p:sp>
        <p:grpSp>
          <p:nvGrpSpPr>
            <p:cNvPr id="40" name="Group 39">
              <a:extLst>
                <a:ext uri="{FF2B5EF4-FFF2-40B4-BE49-F238E27FC236}">
                  <a16:creationId xmlns:a16="http://schemas.microsoft.com/office/drawing/2014/main" id="{262D6E10-2338-B852-0732-98C8CDA3329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FAD37693-D123-3B08-1136-78DCD3DD9447}"/>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321787DC-0218-3440-A477-7B8BAE309067}"/>
                  </a:ext>
                </a:extLst>
              </p:cNvPr>
              <p:cNvGrpSpPr/>
              <p:nvPr/>
            </p:nvGrpSpPr>
            <p:grpSpPr>
              <a:xfrm>
                <a:off x="3303016" y="4946695"/>
                <a:ext cx="685138" cy="655839"/>
                <a:chOff x="3303016" y="4946695"/>
                <a:chExt cx="685138" cy="655839"/>
              </a:xfrm>
            </p:grpSpPr>
            <p:sp>
              <p:nvSpPr>
                <p:cNvPr id="43" name="Freeform 42">
                  <a:extLst>
                    <a:ext uri="{FF2B5EF4-FFF2-40B4-BE49-F238E27FC236}">
                      <a16:creationId xmlns:a16="http://schemas.microsoft.com/office/drawing/2014/main" id="{D1C9CE2E-04D6-A541-BD4D-0A0119E1CF76}"/>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B3A0AA9-8A2B-9891-7F7A-BBD5C99E41E6}"/>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9800D2E-540F-1636-10A7-39693C2CF98D}"/>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grpSp>
        <p:nvGrpSpPr>
          <p:cNvPr id="14" name="Group 13">
            <a:extLst>
              <a:ext uri="{FF2B5EF4-FFF2-40B4-BE49-F238E27FC236}">
                <a16:creationId xmlns:a16="http://schemas.microsoft.com/office/drawing/2014/main" id="{2F77EE4F-EDA6-D49F-7338-FDD10744A439}"/>
              </a:ext>
            </a:extLst>
          </p:cNvPr>
          <p:cNvGrpSpPr/>
          <p:nvPr/>
        </p:nvGrpSpPr>
        <p:grpSpPr>
          <a:xfrm>
            <a:off x="1063322" y="8689923"/>
            <a:ext cx="398945" cy="398945"/>
            <a:chOff x="1003362" y="8294183"/>
            <a:chExt cx="398945" cy="398945"/>
          </a:xfrm>
        </p:grpSpPr>
        <p:sp>
          <p:nvSpPr>
            <p:cNvPr id="3" name="TextBox 2">
              <a:extLst>
                <a:ext uri="{FF2B5EF4-FFF2-40B4-BE49-F238E27FC236}">
                  <a16:creationId xmlns:a16="http://schemas.microsoft.com/office/drawing/2014/main" id="{935165A4-B797-2977-2204-24E34A24F9FE}"/>
                </a:ext>
              </a:extLst>
            </p:cNvPr>
            <p:cNvSpPr txBox="1"/>
            <p:nvPr/>
          </p:nvSpPr>
          <p:spPr>
            <a:xfrm>
              <a:off x="1030599" y="8313350"/>
              <a:ext cx="358844" cy="369332"/>
            </a:xfrm>
            <a:prstGeom prst="rect">
              <a:avLst/>
            </a:prstGeom>
            <a:noFill/>
          </p:spPr>
          <p:txBody>
            <a:bodyPr wrap="square" rtlCol="0">
              <a:spAutoFit/>
            </a:bodyPr>
            <a:lstStyle/>
            <a:p>
              <a:r>
                <a:rPr lang="en-US" dirty="0">
                  <a:solidFill>
                    <a:srgbClr val="0B3A5B"/>
                  </a:solidFill>
                  <a:hlinkClick r:id="rId4">
                    <a:extLst>
                      <a:ext uri="{A12FA001-AC4F-418D-AE19-62706E023703}">
                        <ahyp:hlinkClr xmlns:ahyp="http://schemas.microsoft.com/office/drawing/2018/hyperlinkcolor" val="tx"/>
                      </a:ext>
                    </a:extLst>
                  </a:hlinkClick>
                </a:rPr>
                <a:t>in</a:t>
              </a:r>
              <a:endParaRPr lang="en-US" dirty="0">
                <a:solidFill>
                  <a:srgbClr val="0B3A5B"/>
                </a:solidFill>
              </a:endParaRPr>
            </a:p>
          </p:txBody>
        </p:sp>
        <p:grpSp>
          <p:nvGrpSpPr>
            <p:cNvPr id="7" name="Graphic 3">
              <a:extLst>
                <a:ext uri="{FF2B5EF4-FFF2-40B4-BE49-F238E27FC236}">
                  <a16:creationId xmlns:a16="http://schemas.microsoft.com/office/drawing/2014/main" id="{B0DA437D-1BC0-8638-CCD2-B61A261E7C38}"/>
                </a:ext>
              </a:extLst>
            </p:cNvPr>
            <p:cNvGrpSpPr/>
            <p:nvPr/>
          </p:nvGrpSpPr>
          <p:grpSpPr>
            <a:xfrm>
              <a:off x="1003362" y="8294183"/>
              <a:ext cx="398945" cy="398945"/>
              <a:chOff x="1950027" y="2499888"/>
              <a:chExt cx="850463" cy="850463"/>
            </a:xfrm>
          </p:grpSpPr>
          <p:sp>
            <p:nvSpPr>
              <p:cNvPr id="8" name="Freeform 7">
                <a:extLst>
                  <a:ext uri="{FF2B5EF4-FFF2-40B4-BE49-F238E27FC236}">
                    <a16:creationId xmlns:a16="http://schemas.microsoft.com/office/drawing/2014/main" id="{2F882C94-1035-2A93-5DD9-C9A7847FB71E}"/>
                  </a:ext>
                </a:extLst>
              </p:cNvPr>
              <p:cNvSpPr/>
              <p:nvPr/>
            </p:nvSpPr>
            <p:spPr>
              <a:xfrm>
                <a:off x="1950027" y="2499888"/>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9AEE1D07-742B-F188-82FC-FEF2B3D00591}"/>
                  </a:ext>
                </a:extLst>
              </p:cNvPr>
              <p:cNvGrpSpPr/>
              <p:nvPr/>
            </p:nvGrpSpPr>
            <p:grpSpPr>
              <a:xfrm>
                <a:off x="2107521" y="2657384"/>
                <a:ext cx="535476" cy="535477"/>
                <a:chOff x="2107521" y="2657384"/>
                <a:chExt cx="535476" cy="535477"/>
              </a:xfrm>
              <a:solidFill>
                <a:srgbClr val="FFFFFF"/>
              </a:solidFill>
            </p:grpSpPr>
            <p:sp>
              <p:nvSpPr>
                <p:cNvPr id="10" name="Freeform 9">
                  <a:extLst>
                    <a:ext uri="{FF2B5EF4-FFF2-40B4-BE49-F238E27FC236}">
                      <a16:creationId xmlns:a16="http://schemas.microsoft.com/office/drawing/2014/main" id="{134D5E3C-B958-8517-E694-0471CAB5B101}"/>
                    </a:ext>
                  </a:extLst>
                </p:cNvPr>
                <p:cNvSpPr/>
                <p:nvPr/>
              </p:nvSpPr>
              <p:spPr>
                <a:xfrm>
                  <a:off x="2107521" y="2657384"/>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269CFA11-7438-59A3-17A8-0B4DB6882A2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3E234F6-5DC7-1F36-01A5-42669C67B25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531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3499-9CF0-125D-39F4-AF5BD57B216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26B4D4B7-778A-7C81-D45E-1E7F2E0ED571}"/>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t="19489" b="19489"/>
          <a:stretch>
            <a:fillRect/>
          </a:stretch>
        </p:blipFill>
        <p:spPr/>
      </p:pic>
      <p:sp>
        <p:nvSpPr>
          <p:cNvPr id="6" name="Text Placeholder 5">
            <a:extLst>
              <a:ext uri="{FF2B5EF4-FFF2-40B4-BE49-F238E27FC236}">
                <a16:creationId xmlns:a16="http://schemas.microsoft.com/office/drawing/2014/main" id="{12516C92-1B89-6A2B-BA29-7A17BDC70537}"/>
              </a:ext>
            </a:extLst>
          </p:cNvPr>
          <p:cNvSpPr>
            <a:spLocks noGrp="1"/>
          </p:cNvSpPr>
          <p:nvPr>
            <p:ph type="body" sz="quarter" idx="11"/>
          </p:nvPr>
        </p:nvSpPr>
        <p:spPr/>
        <p:txBody>
          <a:bodyPr/>
          <a:lstStyle/>
          <a:p>
            <a:r>
              <a:rPr lang="en-US" dirty="0"/>
              <a:t>01</a:t>
            </a:r>
          </a:p>
        </p:txBody>
      </p:sp>
      <p:sp>
        <p:nvSpPr>
          <p:cNvPr id="15" name="Text Placeholder 14">
            <a:extLst>
              <a:ext uri="{FF2B5EF4-FFF2-40B4-BE49-F238E27FC236}">
                <a16:creationId xmlns:a16="http://schemas.microsoft.com/office/drawing/2014/main" id="{09272AB4-A4DD-A1B6-4910-E450001BD6E7}"/>
              </a:ext>
            </a:extLst>
          </p:cNvPr>
          <p:cNvSpPr>
            <a:spLocks noGrp="1"/>
          </p:cNvSpPr>
          <p:nvPr>
            <p:ph type="body" sz="quarter" idx="49"/>
          </p:nvPr>
        </p:nvSpPr>
        <p:spPr/>
        <p:txBody>
          <a:bodyPr/>
          <a:lstStyle/>
          <a:p>
            <a:r>
              <a:rPr lang="en-US" dirty="0"/>
              <a:t>Introduction into </a:t>
            </a:r>
            <a:r>
              <a:rPr lang="en-US" dirty="0" err="1"/>
              <a:t>Labour</a:t>
            </a:r>
            <a:r>
              <a:rPr lang="en-US" dirty="0"/>
              <a:t> Market research</a:t>
            </a:r>
          </a:p>
        </p:txBody>
      </p:sp>
      <p:sp>
        <p:nvSpPr>
          <p:cNvPr id="7" name="Text Placeholder 6">
            <a:extLst>
              <a:ext uri="{FF2B5EF4-FFF2-40B4-BE49-F238E27FC236}">
                <a16:creationId xmlns:a16="http://schemas.microsoft.com/office/drawing/2014/main" id="{7CDB91F9-9AEB-2ED5-BA68-C58FB58313F6}"/>
              </a:ext>
            </a:extLst>
          </p:cNvPr>
          <p:cNvSpPr>
            <a:spLocks noGrp="1"/>
          </p:cNvSpPr>
          <p:nvPr>
            <p:ph type="body" sz="quarter" idx="13"/>
          </p:nvPr>
        </p:nvSpPr>
        <p:spPr/>
        <p:txBody>
          <a:bodyPr/>
          <a:lstStyle/>
          <a:p>
            <a:r>
              <a:rPr lang="en-US" dirty="0"/>
              <a:t>02</a:t>
            </a:r>
          </a:p>
        </p:txBody>
      </p:sp>
      <p:sp>
        <p:nvSpPr>
          <p:cNvPr id="8" name="Text Placeholder 7">
            <a:extLst>
              <a:ext uri="{FF2B5EF4-FFF2-40B4-BE49-F238E27FC236}">
                <a16:creationId xmlns:a16="http://schemas.microsoft.com/office/drawing/2014/main" id="{D0158127-D42B-2C4F-56AC-740C9E924271}"/>
              </a:ext>
            </a:extLst>
          </p:cNvPr>
          <p:cNvSpPr>
            <a:spLocks noGrp="1"/>
          </p:cNvSpPr>
          <p:nvPr>
            <p:ph type="body" sz="quarter" idx="14"/>
          </p:nvPr>
        </p:nvSpPr>
        <p:spPr/>
        <p:txBody>
          <a:bodyPr/>
          <a:lstStyle/>
          <a:p>
            <a:r>
              <a:rPr lang="en-US" dirty="0"/>
              <a:t>Key Findings in Skills Development</a:t>
            </a:r>
          </a:p>
        </p:txBody>
      </p:sp>
      <p:sp>
        <p:nvSpPr>
          <p:cNvPr id="9" name="Text Placeholder 8">
            <a:extLst>
              <a:ext uri="{FF2B5EF4-FFF2-40B4-BE49-F238E27FC236}">
                <a16:creationId xmlns:a16="http://schemas.microsoft.com/office/drawing/2014/main" id="{C2FEAA71-F681-AD15-DA9C-FCAAE08FC24B}"/>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52A453E0-F94D-2505-4674-C6D00EAFE02E}"/>
              </a:ext>
            </a:extLst>
          </p:cNvPr>
          <p:cNvSpPr>
            <a:spLocks noGrp="1"/>
          </p:cNvSpPr>
          <p:nvPr>
            <p:ph type="body" sz="quarter" idx="19"/>
          </p:nvPr>
        </p:nvSpPr>
        <p:spPr/>
        <p:txBody>
          <a:bodyPr/>
          <a:lstStyle/>
          <a:p>
            <a:r>
              <a:rPr lang="en-US" dirty="0"/>
              <a:t>Key findings in </a:t>
            </a:r>
            <a:r>
              <a:rPr lang="en-GB" dirty="0"/>
              <a:t> Employment of Highly Skilled Migrant Women</a:t>
            </a:r>
            <a:endParaRPr lang="en-US" dirty="0"/>
          </a:p>
        </p:txBody>
      </p:sp>
      <p:sp>
        <p:nvSpPr>
          <p:cNvPr id="10" name="Text Placeholder 9">
            <a:extLst>
              <a:ext uri="{FF2B5EF4-FFF2-40B4-BE49-F238E27FC236}">
                <a16:creationId xmlns:a16="http://schemas.microsoft.com/office/drawing/2014/main" id="{32C5791E-7FFE-A1F6-2A7F-6F7D269D6C39}"/>
              </a:ext>
            </a:extLst>
          </p:cNvPr>
          <p:cNvSpPr>
            <a:spLocks noGrp="1"/>
          </p:cNvSpPr>
          <p:nvPr>
            <p:ph type="body" sz="quarter" idx="17"/>
          </p:nvPr>
        </p:nvSpPr>
        <p:spPr/>
        <p:txBody>
          <a:bodyPr/>
          <a:lstStyle/>
          <a:p>
            <a:r>
              <a:rPr lang="en-US" dirty="0"/>
              <a:t>04</a:t>
            </a:r>
          </a:p>
        </p:txBody>
      </p:sp>
      <p:sp>
        <p:nvSpPr>
          <p:cNvPr id="12" name="Text Placeholder 11">
            <a:extLst>
              <a:ext uri="{FF2B5EF4-FFF2-40B4-BE49-F238E27FC236}">
                <a16:creationId xmlns:a16="http://schemas.microsoft.com/office/drawing/2014/main" id="{67D19B37-54D6-8E90-7639-F217AD72FFDC}"/>
              </a:ext>
            </a:extLst>
          </p:cNvPr>
          <p:cNvSpPr>
            <a:spLocks noGrp="1"/>
          </p:cNvSpPr>
          <p:nvPr>
            <p:ph type="body" sz="quarter" idx="20"/>
          </p:nvPr>
        </p:nvSpPr>
        <p:spPr/>
        <p:txBody>
          <a:bodyPr/>
          <a:lstStyle/>
          <a:p>
            <a:r>
              <a:rPr lang="en-US" dirty="0"/>
              <a:t>Key findings in Training and Development </a:t>
            </a:r>
          </a:p>
        </p:txBody>
      </p:sp>
      <p:sp>
        <p:nvSpPr>
          <p:cNvPr id="13" name="Text Placeholder 12">
            <a:extLst>
              <a:ext uri="{FF2B5EF4-FFF2-40B4-BE49-F238E27FC236}">
                <a16:creationId xmlns:a16="http://schemas.microsoft.com/office/drawing/2014/main" id="{98785DE4-37E6-EB55-DFBE-A4E3EE41D869}"/>
              </a:ext>
            </a:extLst>
          </p:cNvPr>
          <p:cNvSpPr>
            <a:spLocks noGrp="1"/>
          </p:cNvSpPr>
          <p:nvPr>
            <p:ph type="body" sz="quarter" idx="21"/>
          </p:nvPr>
        </p:nvSpPr>
        <p:spPr/>
        <p:txBody>
          <a:bodyPr/>
          <a:lstStyle/>
          <a:p>
            <a:r>
              <a:rPr lang="en-US" dirty="0"/>
              <a:t>05</a:t>
            </a:r>
          </a:p>
        </p:txBody>
      </p:sp>
      <p:sp>
        <p:nvSpPr>
          <p:cNvPr id="14" name="Text Placeholder 13">
            <a:extLst>
              <a:ext uri="{FF2B5EF4-FFF2-40B4-BE49-F238E27FC236}">
                <a16:creationId xmlns:a16="http://schemas.microsoft.com/office/drawing/2014/main" id="{C9474895-6049-D883-9037-C1E2AF84302D}"/>
              </a:ext>
            </a:extLst>
          </p:cNvPr>
          <p:cNvSpPr>
            <a:spLocks noGrp="1"/>
          </p:cNvSpPr>
          <p:nvPr>
            <p:ph type="body" sz="quarter" idx="22"/>
          </p:nvPr>
        </p:nvSpPr>
        <p:spPr/>
        <p:txBody>
          <a:bodyPr/>
          <a:lstStyle/>
          <a:p>
            <a:r>
              <a:rPr lang="en-US" dirty="0"/>
              <a:t>Key findings in Future trends and Industry Needs</a:t>
            </a:r>
          </a:p>
        </p:txBody>
      </p:sp>
      <p:sp>
        <p:nvSpPr>
          <p:cNvPr id="16" name="Text Placeholder 15">
            <a:extLst>
              <a:ext uri="{FF2B5EF4-FFF2-40B4-BE49-F238E27FC236}">
                <a16:creationId xmlns:a16="http://schemas.microsoft.com/office/drawing/2014/main" id="{8884A92A-78C4-BF49-362F-BAE2D3D96E9D}"/>
              </a:ext>
            </a:extLst>
          </p:cNvPr>
          <p:cNvSpPr>
            <a:spLocks noGrp="1"/>
          </p:cNvSpPr>
          <p:nvPr>
            <p:ph type="body" sz="quarter" idx="51"/>
          </p:nvPr>
        </p:nvSpPr>
        <p:spPr/>
        <p:txBody>
          <a:bodyPr/>
          <a:lstStyle/>
          <a:p>
            <a:r>
              <a:rPr lang="en-US" dirty="0"/>
              <a:t>06</a:t>
            </a:r>
          </a:p>
        </p:txBody>
      </p:sp>
      <p:sp>
        <p:nvSpPr>
          <p:cNvPr id="17" name="Text Placeholder 16">
            <a:extLst>
              <a:ext uri="{FF2B5EF4-FFF2-40B4-BE49-F238E27FC236}">
                <a16:creationId xmlns:a16="http://schemas.microsoft.com/office/drawing/2014/main" id="{2AD4845B-2BEE-9403-877A-B557298BE3A8}"/>
              </a:ext>
            </a:extLst>
          </p:cNvPr>
          <p:cNvSpPr>
            <a:spLocks noGrp="1"/>
          </p:cNvSpPr>
          <p:nvPr>
            <p:ph type="body" sz="quarter" idx="52"/>
          </p:nvPr>
        </p:nvSpPr>
        <p:spPr/>
        <p:txBody>
          <a:bodyPr/>
          <a:lstStyle/>
          <a:p>
            <a:r>
              <a:rPr lang="en-US" dirty="0"/>
              <a:t>Key findings in Workplace culture and diversity</a:t>
            </a:r>
          </a:p>
        </p:txBody>
      </p:sp>
      <p:sp>
        <p:nvSpPr>
          <p:cNvPr id="18" name="Text Placeholder 17">
            <a:extLst>
              <a:ext uri="{FF2B5EF4-FFF2-40B4-BE49-F238E27FC236}">
                <a16:creationId xmlns:a16="http://schemas.microsoft.com/office/drawing/2014/main" id="{57E80D45-4E31-4982-0002-E0A437D53070}"/>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3A234288-A9A3-34D0-21F2-22EC100F11C7}"/>
              </a:ext>
            </a:extLst>
          </p:cNvPr>
          <p:cNvSpPr>
            <a:spLocks noGrp="1"/>
          </p:cNvSpPr>
          <p:nvPr>
            <p:ph type="body" sz="quarter" idx="54"/>
          </p:nvPr>
        </p:nvSpPr>
        <p:spPr/>
        <p:txBody>
          <a:bodyPr/>
          <a:lstStyle/>
          <a:p>
            <a:r>
              <a:rPr lang="en-US" dirty="0"/>
              <a:t>Conclusion and recommendations</a:t>
            </a:r>
          </a:p>
        </p:txBody>
      </p:sp>
      <p:sp>
        <p:nvSpPr>
          <p:cNvPr id="26" name="Rectangle 25">
            <a:extLst>
              <a:ext uri="{FF2B5EF4-FFF2-40B4-BE49-F238E27FC236}">
                <a16:creationId xmlns:a16="http://schemas.microsoft.com/office/drawing/2014/main" id="{DA9B6B83-BB37-D76E-C8E1-137C7A6CB309}"/>
              </a:ext>
            </a:extLst>
          </p:cNvPr>
          <p:cNvSpPr/>
          <p:nvPr/>
        </p:nvSpPr>
        <p:spPr>
          <a:xfrm>
            <a:off x="472449" y="1394442"/>
            <a:ext cx="2348696"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a16="http://schemas.microsoft.com/office/drawing/2014/main" id="{E5446E3E-15AA-343F-C46C-E395F07F5677}"/>
              </a:ext>
            </a:extLst>
          </p:cNvPr>
          <p:cNvSpPr txBox="1"/>
          <p:nvPr/>
        </p:nvSpPr>
        <p:spPr>
          <a:xfrm>
            <a:off x="588738" y="1446739"/>
            <a:ext cx="2232406"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CONTENTS</a:t>
            </a:r>
          </a:p>
        </p:txBody>
      </p:sp>
      <p:cxnSp>
        <p:nvCxnSpPr>
          <p:cNvPr id="28" name="Straight Connector 27">
            <a:extLst>
              <a:ext uri="{FF2B5EF4-FFF2-40B4-BE49-F238E27FC236}">
                <a16:creationId xmlns:a16="http://schemas.microsoft.com/office/drawing/2014/main" id="{96855EE2-35CC-98FD-6FF6-D4D4884FFE00}"/>
              </a:ext>
            </a:extLst>
          </p:cNvPr>
          <p:cNvCxnSpPr>
            <a:cxnSpLocks/>
          </p:cNvCxnSpPr>
          <p:nvPr/>
        </p:nvCxnSpPr>
        <p:spPr>
          <a:xfrm>
            <a:off x="2012232" y="4370117"/>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443B61-F962-9A46-9E9D-E2E5E8D1F10B}"/>
              </a:ext>
            </a:extLst>
          </p:cNvPr>
          <p:cNvCxnSpPr>
            <a:cxnSpLocks/>
          </p:cNvCxnSpPr>
          <p:nvPr/>
        </p:nvCxnSpPr>
        <p:spPr>
          <a:xfrm>
            <a:off x="2012232" y="4878519"/>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4600D0-3A80-55FA-9B32-ADA78EB36F0C}"/>
              </a:ext>
            </a:extLst>
          </p:cNvPr>
          <p:cNvCxnSpPr>
            <a:cxnSpLocks/>
          </p:cNvCxnSpPr>
          <p:nvPr/>
        </p:nvCxnSpPr>
        <p:spPr>
          <a:xfrm>
            <a:off x="2012232" y="5386921"/>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AA24F5-7398-E508-DD93-E05059BBF188}"/>
              </a:ext>
            </a:extLst>
          </p:cNvPr>
          <p:cNvCxnSpPr>
            <a:cxnSpLocks/>
          </p:cNvCxnSpPr>
          <p:nvPr/>
        </p:nvCxnSpPr>
        <p:spPr>
          <a:xfrm>
            <a:off x="2012232" y="5895323"/>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ADE589-6795-0589-01E3-77AD5095D5B1}"/>
              </a:ext>
            </a:extLst>
          </p:cNvPr>
          <p:cNvCxnSpPr>
            <a:cxnSpLocks/>
          </p:cNvCxnSpPr>
          <p:nvPr/>
        </p:nvCxnSpPr>
        <p:spPr>
          <a:xfrm>
            <a:off x="2012232" y="6403725"/>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FC27FE0-C48D-F5DE-4B7A-34DC447A02C8}"/>
              </a:ext>
            </a:extLst>
          </p:cNvPr>
          <p:cNvCxnSpPr>
            <a:cxnSpLocks/>
          </p:cNvCxnSpPr>
          <p:nvPr/>
        </p:nvCxnSpPr>
        <p:spPr>
          <a:xfrm>
            <a:off x="2012232" y="6912126"/>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C5E505AE-CDDD-1D0E-4FFE-7260DDEEE9A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a:t>
            </a:fld>
            <a:endParaRPr lang="fr-CA" dirty="0">
              <a:solidFill>
                <a:srgbClr val="633547"/>
              </a:solidFill>
            </a:endParaRPr>
          </a:p>
        </p:txBody>
      </p:sp>
    </p:spTree>
    <p:extLst>
      <p:ext uri="{BB962C8B-B14F-4D97-AF65-F5344CB8AC3E}">
        <p14:creationId xmlns:p14="http://schemas.microsoft.com/office/powerpoint/2010/main" val="195617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13ED3FD-2BDD-5550-5ADC-A1A0BE4F2B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6" r="7946"/>
          <a:stretch>
            <a:fillRect/>
          </a:stretch>
        </p:blipFill>
        <p:spPr>
          <a:xfrm flipH="1">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dirty="0"/>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3</a:t>
            </a:fld>
            <a:endParaRPr lang="fr-CA" dirty="0"/>
          </a:p>
        </p:txBody>
      </p:sp>
      <p:sp>
        <p:nvSpPr>
          <p:cNvPr id="3" name="Rectangle 2">
            <a:extLst>
              <a:ext uri="{FF2B5EF4-FFF2-40B4-BE49-F238E27FC236}">
                <a16:creationId xmlns:a16="http://schemas.microsoft.com/office/drawing/2014/main" id="{303B9360-16A2-3893-505E-308BEBEB6111}"/>
              </a:ext>
            </a:extLst>
          </p:cNvPr>
          <p:cNvSpPr/>
          <p:nvPr/>
        </p:nvSpPr>
        <p:spPr>
          <a:xfrm>
            <a:off x="2943750" y="5269001"/>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675645A-28CB-1FCA-B295-AE97737DB551}"/>
              </a:ext>
            </a:extLst>
          </p:cNvPr>
          <p:cNvSpPr txBox="1"/>
          <p:nvPr/>
        </p:nvSpPr>
        <p:spPr>
          <a:xfrm>
            <a:off x="3060040" y="5321298"/>
            <a:ext cx="3207673"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422414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7CA5C-79D5-3BA7-60EF-6F1CE5F7F30A}"/>
              </a:ext>
            </a:extLst>
          </p:cNvPr>
          <p:cNvSpPr>
            <a:spLocks noGrp="1"/>
          </p:cNvSpPr>
          <p:nvPr>
            <p:ph type="body" sz="quarter" idx="61"/>
          </p:nvPr>
        </p:nvSpPr>
        <p:spPr>
          <a:xfrm>
            <a:off x="-9335" y="256674"/>
            <a:ext cx="6249714" cy="974284"/>
          </a:xfrm>
        </p:spPr>
        <p:txBody>
          <a:bodyPr/>
          <a:lstStyle/>
          <a:p>
            <a:r>
              <a:rPr lang="en-US" dirty="0"/>
              <a:t>Overview of the </a:t>
            </a:r>
            <a:r>
              <a:rPr lang="en-US" dirty="0" err="1"/>
              <a:t>Labour</a:t>
            </a:r>
            <a:r>
              <a:rPr lang="en-US" dirty="0"/>
              <a:t> Market Analysis and Methodology</a:t>
            </a:r>
          </a:p>
        </p:txBody>
      </p:sp>
      <p:sp>
        <p:nvSpPr>
          <p:cNvPr id="6" name="Text Placeholder 5">
            <a:extLst>
              <a:ext uri="{FF2B5EF4-FFF2-40B4-BE49-F238E27FC236}">
                <a16:creationId xmlns:a16="http://schemas.microsoft.com/office/drawing/2014/main" id="{83334D0C-38C0-8321-75B5-54FAF2DD03D2}"/>
              </a:ext>
            </a:extLst>
          </p:cNvPr>
          <p:cNvSpPr>
            <a:spLocks noGrp="1"/>
          </p:cNvSpPr>
          <p:nvPr>
            <p:ph type="body" sz="quarter" idx="64"/>
          </p:nvPr>
        </p:nvSpPr>
        <p:spPr>
          <a:xfrm>
            <a:off x="697281" y="1909011"/>
            <a:ext cx="6076734" cy="8105845"/>
          </a:xfrm>
        </p:spPr>
        <p:txBody>
          <a:bodyPr numCol="1"/>
          <a:lstStyle/>
          <a:p>
            <a:r>
              <a:rPr lang="en-GB" sz="2000" dirty="0"/>
              <a:t>This Labour Market Report presents the findings of field research which was conducted with five medium-sized companies operating in Basque Country Spain across a range of sectors: </a:t>
            </a:r>
          </a:p>
          <a:p>
            <a:pPr marL="342900" indent="-342900">
              <a:buFont typeface="Arial" panose="020B0604020202020204" pitchFamily="34" charset="0"/>
              <a:buChar char="•"/>
            </a:pPr>
            <a:r>
              <a:rPr lang="en-GB" sz="2000" dirty="0"/>
              <a:t>informatics,</a:t>
            </a:r>
          </a:p>
          <a:p>
            <a:pPr marL="342900" indent="-342900">
              <a:buFont typeface="Arial" panose="020B0604020202020204" pitchFamily="34" charset="0"/>
              <a:buChar char="•"/>
            </a:pPr>
            <a:r>
              <a:rPr lang="en-GB" sz="2000" dirty="0"/>
              <a:t>food production and distribution, </a:t>
            </a:r>
          </a:p>
          <a:p>
            <a:pPr marL="342900" indent="-342900">
              <a:buFont typeface="Arial" panose="020B0604020202020204" pitchFamily="34" charset="0"/>
              <a:buChar char="•"/>
            </a:pPr>
            <a:r>
              <a:rPr lang="en-GB" sz="2000" dirty="0"/>
              <a:t>electricity and electronics, </a:t>
            </a:r>
          </a:p>
          <a:p>
            <a:pPr marL="342900" indent="-342900">
              <a:buFont typeface="Arial" panose="020B0604020202020204" pitchFamily="34" charset="0"/>
              <a:buChar char="•"/>
            </a:pPr>
            <a:r>
              <a:rPr lang="en-GB" sz="2000" dirty="0"/>
              <a:t>mechanical manufacturing and </a:t>
            </a:r>
          </a:p>
          <a:p>
            <a:pPr marL="342900" indent="-342900">
              <a:buFont typeface="Arial" panose="020B0604020202020204" pitchFamily="34" charset="0"/>
              <a:buChar char="•"/>
            </a:pPr>
            <a:r>
              <a:rPr lang="en-GB" sz="2000" dirty="0"/>
              <a:t>technological.</a:t>
            </a:r>
          </a:p>
          <a:p>
            <a:endParaRPr lang="en-GB" sz="2000" dirty="0"/>
          </a:p>
          <a:p>
            <a:r>
              <a:rPr lang="en-GB" sz="2000" dirty="0"/>
              <a:t>The research explored employers’ experiences and insights in five key areas; skills gaps, employment of highly skilled migrant women, training practices, emerging industry trends, and inclusive workplace culture.</a:t>
            </a:r>
          </a:p>
          <a:p>
            <a:endParaRPr lang="en-GB" sz="2000" dirty="0"/>
          </a:p>
          <a:p>
            <a:r>
              <a:rPr lang="en-GB" sz="2000" dirty="0"/>
              <a:t>The companies were selected to reflect a mix of traditional and knowledge-based industries. Some common findings refer to gaps on digital skills, particularly artificial intelligence, lack of specific structures to attract or manage the hiring of migrant women and their openness to collaborate with organisations to recruit migrant women talent.</a:t>
            </a:r>
          </a:p>
          <a:p>
            <a:endParaRPr lang="en-US" sz="2000" dirty="0"/>
          </a:p>
        </p:txBody>
      </p:sp>
      <p:sp>
        <p:nvSpPr>
          <p:cNvPr id="2" name="Slide Number Placeholder 3">
            <a:extLst>
              <a:ext uri="{FF2B5EF4-FFF2-40B4-BE49-F238E27FC236}">
                <a16:creationId xmlns:a16="http://schemas.microsoft.com/office/drawing/2014/main" id="{A127795B-25CD-6A10-609A-BB74888C85C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4</a:t>
            </a:fld>
            <a:endParaRPr lang="fr-CA" dirty="0">
              <a:solidFill>
                <a:srgbClr val="633547"/>
              </a:solidFill>
            </a:endParaRPr>
          </a:p>
        </p:txBody>
      </p:sp>
    </p:spTree>
    <p:extLst>
      <p:ext uri="{BB962C8B-B14F-4D97-AF65-F5344CB8AC3E}">
        <p14:creationId xmlns:p14="http://schemas.microsoft.com/office/powerpoint/2010/main" val="258036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02FAA-9C0D-23FE-EAD8-6B78B8F12299}"/>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213040B-DA97-D50F-B08D-FEB3E304874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C18E142B-5EA7-8229-1012-6B0C4B2D1DF5}"/>
              </a:ext>
            </a:extLst>
          </p:cNvPr>
          <p:cNvSpPr>
            <a:spLocks noGrp="1"/>
          </p:cNvSpPr>
          <p:nvPr>
            <p:ph type="body" sz="quarter" idx="14"/>
          </p:nvPr>
        </p:nvSpPr>
        <p:spPr/>
        <p:txBody>
          <a:bodyPr/>
          <a:lstStyle/>
          <a:p>
            <a:r>
              <a:rPr lang="en-US" dirty="0"/>
              <a:t>02</a:t>
            </a:r>
          </a:p>
        </p:txBody>
      </p:sp>
      <p:sp>
        <p:nvSpPr>
          <p:cNvPr id="3" name="Rectangle 2">
            <a:extLst>
              <a:ext uri="{FF2B5EF4-FFF2-40B4-BE49-F238E27FC236}">
                <a16:creationId xmlns:a16="http://schemas.microsoft.com/office/drawing/2014/main" id="{B4EED0E9-AF0F-D0C8-BA63-52F9DF64F6A2}"/>
              </a:ext>
            </a:extLst>
          </p:cNvPr>
          <p:cNvSpPr/>
          <p:nvPr/>
        </p:nvSpPr>
        <p:spPr>
          <a:xfrm>
            <a:off x="3499450" y="4344732"/>
            <a:ext cx="3649555" cy="135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28445718-B1A0-F929-33C9-78300F2388FB}"/>
              </a:ext>
            </a:extLst>
          </p:cNvPr>
          <p:cNvSpPr txBox="1"/>
          <p:nvPr/>
        </p:nvSpPr>
        <p:spPr>
          <a:xfrm>
            <a:off x="3669639" y="4502353"/>
            <a:ext cx="3309176" cy="1015663"/>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Skills Gap</a:t>
            </a:r>
          </a:p>
        </p:txBody>
      </p:sp>
      <p:sp>
        <p:nvSpPr>
          <p:cNvPr id="12" name="Slide Number Placeholder 3">
            <a:extLst>
              <a:ext uri="{FF2B5EF4-FFF2-40B4-BE49-F238E27FC236}">
                <a16:creationId xmlns:a16="http://schemas.microsoft.com/office/drawing/2014/main" id="{1FB45E3F-04D1-FEF9-5CEF-3248742AA671}"/>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5</a:t>
            </a:fld>
            <a:endParaRPr lang="fr-CA" dirty="0">
              <a:solidFill>
                <a:srgbClr val="633547"/>
              </a:solidFill>
            </a:endParaRPr>
          </a:p>
        </p:txBody>
      </p:sp>
    </p:spTree>
    <p:extLst>
      <p:ext uri="{BB962C8B-B14F-4D97-AF65-F5344CB8AC3E}">
        <p14:creationId xmlns:p14="http://schemas.microsoft.com/office/powerpoint/2010/main" val="195646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5E10C-B721-8813-F4E4-38C7304749F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C15448B-10F7-1541-B1A3-936370930EF5}"/>
              </a:ext>
            </a:extLst>
          </p:cNvPr>
          <p:cNvSpPr>
            <a:spLocks noGrp="1"/>
          </p:cNvSpPr>
          <p:nvPr>
            <p:ph type="body" sz="quarter" idx="30"/>
          </p:nvPr>
        </p:nvSpPr>
        <p:spPr>
          <a:xfrm>
            <a:off x="479842" y="1047595"/>
            <a:ext cx="6599989" cy="747096"/>
          </a:xfrm>
        </p:spPr>
        <p:txBody>
          <a:bodyPr/>
          <a:lstStyle/>
          <a:p>
            <a:r>
              <a:rPr lang="en-GB" dirty="0"/>
              <a:t>Key Findings in Skills Development</a:t>
            </a:r>
            <a:endParaRPr lang="en-US" dirty="0"/>
          </a:p>
        </p:txBody>
      </p:sp>
      <p:sp>
        <p:nvSpPr>
          <p:cNvPr id="8" name="Text Placeholder 7">
            <a:extLst>
              <a:ext uri="{FF2B5EF4-FFF2-40B4-BE49-F238E27FC236}">
                <a16:creationId xmlns:a16="http://schemas.microsoft.com/office/drawing/2014/main" id="{DD2DE296-5D78-1FD7-B70C-F7D6A952D508}"/>
              </a:ext>
            </a:extLst>
          </p:cNvPr>
          <p:cNvSpPr>
            <a:spLocks noGrp="1"/>
          </p:cNvSpPr>
          <p:nvPr>
            <p:ph type="body" sz="quarter" idx="48"/>
          </p:nvPr>
        </p:nvSpPr>
        <p:spPr>
          <a:xfrm>
            <a:off x="617228" y="3362614"/>
            <a:ext cx="6599988" cy="2973539"/>
          </a:xfrm>
        </p:spPr>
        <p:txBody>
          <a:bodyPr numCol="1"/>
          <a:lstStyle/>
          <a:p>
            <a:r>
              <a:rPr lang="en-GB" sz="1800" dirty="0"/>
              <a:t>Digital skills related to artificial intelligence are common to most of the sectors</a:t>
            </a:r>
          </a:p>
          <a:p>
            <a:endParaRPr lang="en-GB" sz="1800" dirty="0"/>
          </a:p>
          <a:p>
            <a:r>
              <a:rPr lang="en-GB" sz="1800" dirty="0"/>
              <a:t>Technical skills are very linked to the sector of the company: cybersecurity for technological consultancy, e-commerce and CMR for food production and distribution, database management and Navision for informatics, circular economy and embedded software for electricity and electronics and materials and sustainable manufacturing processes for mechanical manufacturing.</a:t>
            </a:r>
          </a:p>
          <a:p>
            <a:endParaRPr lang="en-GB" sz="1800" dirty="0"/>
          </a:p>
          <a:p>
            <a:r>
              <a:rPr lang="en-GB" sz="1800" dirty="0"/>
              <a:t>Skills related to green and sustainable practices particularly important for manufacturing companies (circular economy, sustainable materials)</a:t>
            </a:r>
          </a:p>
        </p:txBody>
      </p:sp>
      <p:sp>
        <p:nvSpPr>
          <p:cNvPr id="4" name="Slide Number Placeholder 3">
            <a:extLst>
              <a:ext uri="{FF2B5EF4-FFF2-40B4-BE49-F238E27FC236}">
                <a16:creationId xmlns:a16="http://schemas.microsoft.com/office/drawing/2014/main" id="{AD7B7A56-38E1-C0FE-D73C-45CFFD248AB9}"/>
              </a:ext>
            </a:extLst>
          </p:cNvPr>
          <p:cNvSpPr>
            <a:spLocks noGrp="1"/>
          </p:cNvSpPr>
          <p:nvPr>
            <p:ph type="sldNum" sz="quarter" idx="4"/>
          </p:nvPr>
        </p:nvSpPr>
        <p:spPr/>
        <p:txBody>
          <a:bodyPr/>
          <a:lstStyle/>
          <a:p>
            <a:fld id="{9C527BFA-2C0E-4CEC-B6A5-913A56FEF4B4}" type="slidenum">
              <a:rPr lang="fr-CA" smtClean="0"/>
              <a:pPr/>
              <a:t>6</a:t>
            </a:fld>
            <a:endParaRPr lang="fr-CA" dirty="0"/>
          </a:p>
        </p:txBody>
      </p:sp>
      <p:pic>
        <p:nvPicPr>
          <p:cNvPr id="2" name="Picture 1">
            <a:extLst>
              <a:ext uri="{FF2B5EF4-FFF2-40B4-BE49-F238E27FC236}">
                <a16:creationId xmlns:a16="http://schemas.microsoft.com/office/drawing/2014/main" id="{DC2BD192-7CA6-E4DD-A410-1437227904C6}"/>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6279354"/>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BC292632-9C0A-A7E6-F74A-6C5095BCC28B}"/>
              </a:ext>
            </a:extLst>
          </p:cNvPr>
          <p:cNvSpPr/>
          <p:nvPr/>
        </p:nvSpPr>
        <p:spPr>
          <a:xfrm>
            <a:off x="22125" y="7456559"/>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0FF9AE4-180D-BCCF-27B9-B1C8CAAFFDDA}"/>
              </a:ext>
            </a:extLst>
          </p:cNvPr>
          <p:cNvSpPr txBox="1"/>
          <p:nvPr/>
        </p:nvSpPr>
        <p:spPr>
          <a:xfrm>
            <a:off x="617228" y="2106866"/>
            <a:ext cx="5767530" cy="646331"/>
          </a:xfrm>
          <a:prstGeom prst="rect">
            <a:avLst/>
          </a:prstGeom>
          <a:noFill/>
        </p:spPr>
        <p:txBody>
          <a:bodyPr wrap="square">
            <a:spAutoFit/>
          </a:bodyPr>
          <a:lstStyle/>
          <a:p>
            <a:r>
              <a:rPr lang="en-GB" sz="1800" b="1" dirty="0">
                <a:solidFill>
                  <a:srgbClr val="633547"/>
                </a:solidFill>
              </a:rPr>
              <a:t>Digital and sustainability skills are common, disregarding of the sector</a:t>
            </a:r>
          </a:p>
        </p:txBody>
      </p:sp>
      <p:sp>
        <p:nvSpPr>
          <p:cNvPr id="9" name="TextBox 8">
            <a:extLst>
              <a:ext uri="{FF2B5EF4-FFF2-40B4-BE49-F238E27FC236}">
                <a16:creationId xmlns:a16="http://schemas.microsoft.com/office/drawing/2014/main" id="{4B2731A3-7F53-21E6-CBD5-037DDBC2F4F0}"/>
              </a:ext>
            </a:extLst>
          </p:cNvPr>
          <p:cNvSpPr txBox="1"/>
          <p:nvPr/>
        </p:nvSpPr>
        <p:spPr>
          <a:xfrm>
            <a:off x="4718306" y="7962264"/>
            <a:ext cx="2434468" cy="2062103"/>
          </a:xfrm>
          <a:prstGeom prst="rect">
            <a:avLst/>
          </a:prstGeom>
          <a:noFill/>
        </p:spPr>
        <p:txBody>
          <a:bodyPr wrap="square">
            <a:spAutoFit/>
          </a:bodyPr>
          <a:lstStyle/>
          <a:p>
            <a:pPr algn="just"/>
            <a:r>
              <a:rPr lang="en-US" sz="1600" i="1" dirty="0">
                <a:solidFill>
                  <a:srgbClr val="633547"/>
                </a:solidFill>
              </a:rPr>
              <a:t>“The sector itself [electricity and electronics] is not attractive to migrant women, but perhaps greater flexibility and a better work environment would improve the organization's image.”</a:t>
            </a:r>
          </a:p>
        </p:txBody>
      </p:sp>
    </p:spTree>
    <p:extLst>
      <p:ext uri="{BB962C8B-B14F-4D97-AF65-F5344CB8AC3E}">
        <p14:creationId xmlns:p14="http://schemas.microsoft.com/office/powerpoint/2010/main" val="25659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2084A09-7240-615F-449F-6DB7C6DB0F5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52" r="18852"/>
          <a:stretch>
            <a:fillRect/>
          </a:stretch>
        </p:blipFill>
        <p:spPr/>
      </p:pic>
      <p:sp>
        <p:nvSpPr>
          <p:cNvPr id="3" name="Text Placeholder 2">
            <a:extLst>
              <a:ext uri="{FF2B5EF4-FFF2-40B4-BE49-F238E27FC236}">
                <a16:creationId xmlns:a16="http://schemas.microsoft.com/office/drawing/2014/main" id="{BA68FE1D-8579-D22B-24F7-D464249FC652}"/>
              </a:ext>
            </a:extLst>
          </p:cNvPr>
          <p:cNvSpPr>
            <a:spLocks noGrp="1"/>
          </p:cNvSpPr>
          <p:nvPr>
            <p:ph type="body" sz="quarter" idx="61"/>
          </p:nvPr>
        </p:nvSpPr>
        <p:spPr>
          <a:xfrm>
            <a:off x="1715359" y="288759"/>
            <a:ext cx="4797736" cy="1391080"/>
          </a:xfrm>
        </p:spPr>
        <p:txBody>
          <a:bodyPr/>
          <a:lstStyle/>
          <a:p>
            <a:endParaRPr lang="en-GB" dirty="0"/>
          </a:p>
          <a:p>
            <a:r>
              <a:rPr lang="en-GB" dirty="0"/>
              <a:t>Key Findings in Skills Development</a:t>
            </a:r>
          </a:p>
          <a:p>
            <a:endParaRPr lang="en-GB" dirty="0"/>
          </a:p>
        </p:txBody>
      </p:sp>
      <p:sp>
        <p:nvSpPr>
          <p:cNvPr id="4" name="Text Placeholder 3">
            <a:extLst>
              <a:ext uri="{FF2B5EF4-FFF2-40B4-BE49-F238E27FC236}">
                <a16:creationId xmlns:a16="http://schemas.microsoft.com/office/drawing/2014/main" id="{A06ED716-4F61-DBAB-643D-191C2ED27193}"/>
              </a:ext>
            </a:extLst>
          </p:cNvPr>
          <p:cNvSpPr>
            <a:spLocks noGrp="1"/>
          </p:cNvSpPr>
          <p:nvPr>
            <p:ph type="body" sz="quarter" idx="48"/>
          </p:nvPr>
        </p:nvSpPr>
        <p:spPr>
          <a:xfrm>
            <a:off x="3490546" y="1932354"/>
            <a:ext cx="3327349" cy="5426389"/>
          </a:xfrm>
        </p:spPr>
        <p:txBody>
          <a:bodyPr/>
          <a:lstStyle/>
          <a:p>
            <a:r>
              <a:rPr lang="en-GB" sz="1800" b="1" dirty="0"/>
              <a:t>Veri Training </a:t>
            </a:r>
            <a:r>
              <a:rPr lang="en-GB" sz="1800" dirty="0"/>
              <a:t>offered a digital education provider’s perspective, identifying major gaps in cybersecurity, data analytics, cloud computing, DevOps, and AI. These gaps, it noted, affect both its own workforce and the learners it serves through upskilling programmes. Sustainability-related skills were also in demand, particularly among software developers. Their own training audits show strong internal interest in project management and green skill development.</a:t>
            </a:r>
          </a:p>
        </p:txBody>
      </p:sp>
      <p:sp>
        <p:nvSpPr>
          <p:cNvPr id="6" name="Text Placeholder 5">
            <a:extLst>
              <a:ext uri="{FF2B5EF4-FFF2-40B4-BE49-F238E27FC236}">
                <a16:creationId xmlns:a16="http://schemas.microsoft.com/office/drawing/2014/main" id="{70E4CEC4-1767-CBCB-DC7D-E511CD2B4C4B}"/>
              </a:ext>
            </a:extLst>
          </p:cNvPr>
          <p:cNvSpPr>
            <a:spLocks noGrp="1"/>
          </p:cNvSpPr>
          <p:nvPr>
            <p:ph type="body" sz="quarter" idx="63"/>
          </p:nvPr>
        </p:nvSpPr>
        <p:spPr>
          <a:xfrm>
            <a:off x="161349" y="7863775"/>
            <a:ext cx="6191325" cy="1911895"/>
          </a:xfrm>
        </p:spPr>
        <p:txBody>
          <a:bodyPr/>
          <a:lstStyle/>
          <a:p>
            <a:r>
              <a:rPr lang="en-GB" sz="1800" b="1" dirty="0" err="1"/>
              <a:t>Futurecast</a:t>
            </a:r>
            <a:r>
              <a:rPr lang="en-GB" sz="1800" b="1" dirty="0"/>
              <a:t>, </a:t>
            </a:r>
            <a:r>
              <a:rPr lang="en-GB" sz="1800" dirty="0"/>
              <a:t>operating at the cutting edge of construction and innovation, pointed to the erosion of critical thinking skills. They attributed this to an overreliance on generative AI tools. They also highlighted the need for advanced digital transformation and automation skills, along with practical knowledge in sustainability and circular economy practices such as waste reuse in construction.</a:t>
            </a:r>
          </a:p>
        </p:txBody>
      </p:sp>
      <p:sp>
        <p:nvSpPr>
          <p:cNvPr id="7" name="Slide Number Placeholder 6">
            <a:extLst>
              <a:ext uri="{FF2B5EF4-FFF2-40B4-BE49-F238E27FC236}">
                <a16:creationId xmlns:a16="http://schemas.microsoft.com/office/drawing/2014/main" id="{9505BA10-173D-ABBF-7B9C-00628D384E63}"/>
              </a:ext>
            </a:extLst>
          </p:cNvPr>
          <p:cNvSpPr>
            <a:spLocks noGrp="1"/>
          </p:cNvSpPr>
          <p:nvPr>
            <p:ph type="sldNum" sz="quarter" idx="4"/>
          </p:nvPr>
        </p:nvSpPr>
        <p:spPr/>
        <p:txBody>
          <a:bodyPr/>
          <a:lstStyle/>
          <a:p>
            <a:fld id="{9C527BFA-2C0E-4CEC-B6A5-913A56FEF4B4}" type="slidenum">
              <a:rPr lang="fr-CA" smtClean="0"/>
              <a:pPr/>
              <a:t>7</a:t>
            </a:fld>
            <a:endParaRPr lang="fr-CA" dirty="0"/>
          </a:p>
        </p:txBody>
      </p:sp>
    </p:spTree>
    <p:extLst>
      <p:ext uri="{BB962C8B-B14F-4D97-AF65-F5344CB8AC3E}">
        <p14:creationId xmlns:p14="http://schemas.microsoft.com/office/powerpoint/2010/main" val="211481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F3A4-3DC0-9C4D-EB2C-A1C4142CACE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1388413-7947-5201-2C50-71CC0E53F74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A0190A1C-9B82-6481-6BDF-DAFCEF15B871}"/>
              </a:ext>
            </a:extLst>
          </p:cNvPr>
          <p:cNvSpPr>
            <a:spLocks noGrp="1"/>
          </p:cNvSpPr>
          <p:nvPr>
            <p:ph type="body" sz="quarter" idx="14"/>
          </p:nvPr>
        </p:nvSpPr>
        <p:spPr/>
        <p:txBody>
          <a:bodyPr/>
          <a:lstStyle/>
          <a:p>
            <a:r>
              <a:rPr lang="en-US" dirty="0"/>
              <a:t>03</a:t>
            </a:r>
          </a:p>
        </p:txBody>
      </p:sp>
      <p:sp>
        <p:nvSpPr>
          <p:cNvPr id="3" name="Rectangle 2">
            <a:extLst>
              <a:ext uri="{FF2B5EF4-FFF2-40B4-BE49-F238E27FC236}">
                <a16:creationId xmlns:a16="http://schemas.microsoft.com/office/drawing/2014/main" id="{641A16FE-9940-6D05-2B4C-93AAF0835FB6}"/>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88CFB377-3DB7-F017-EA4F-DA11D6AFE65F}"/>
              </a:ext>
            </a:extLst>
          </p:cNvPr>
          <p:cNvSpPr txBox="1"/>
          <p:nvPr/>
        </p:nvSpPr>
        <p:spPr>
          <a:xfrm>
            <a:off x="3656713" y="3170859"/>
            <a:ext cx="3574312"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a:t>
            </a:r>
            <a:r>
              <a:rPr lang="en-GB" sz="3000" b="1" spc="324" dirty="0">
                <a:solidFill>
                  <a:srgbClr val="E36C34"/>
                </a:solidFill>
                <a:latin typeface="Calibri" panose="020F0502020204030204" pitchFamily="34" charset="0"/>
                <a:cs typeface="Calibri" panose="020F0502020204030204" pitchFamily="34" charset="0"/>
              </a:rPr>
              <a:t>Employment </a:t>
            </a:r>
          </a:p>
          <a:p>
            <a:r>
              <a:rPr lang="en-GB" sz="3000" b="1" spc="324" dirty="0">
                <a:solidFill>
                  <a:srgbClr val="E36C34"/>
                </a:solidFill>
                <a:latin typeface="Calibri" panose="020F0502020204030204" pitchFamily="34" charset="0"/>
                <a:cs typeface="Calibri" panose="020F0502020204030204" pitchFamily="34" charset="0"/>
              </a:rPr>
              <a:t>of Highly Skilled </a:t>
            </a:r>
          </a:p>
          <a:p>
            <a:r>
              <a:rPr lang="en-GB" sz="3000" b="1" spc="324" dirty="0">
                <a:solidFill>
                  <a:srgbClr val="E36C34"/>
                </a:solidFill>
                <a:latin typeface="Calibri" panose="020F0502020204030204" pitchFamily="34" charset="0"/>
                <a:cs typeface="Calibri" panose="020F0502020204030204" pitchFamily="34" charset="0"/>
              </a:rPr>
              <a:t>Migrant Women</a:t>
            </a:r>
            <a:endParaRPr lang="en-US" sz="3000" b="1" spc="324" dirty="0">
              <a:solidFill>
                <a:srgbClr val="E36C34"/>
              </a:solidFill>
              <a:latin typeface="Calibri" panose="020F0502020204030204" pitchFamily="34" charset="0"/>
              <a:cs typeface="Calibri" panose="020F0502020204030204" pitchFamily="34" charset="0"/>
            </a:endParaRPr>
          </a:p>
        </p:txBody>
      </p:sp>
      <p:sp>
        <p:nvSpPr>
          <p:cNvPr id="12" name="Slide Number Placeholder 3">
            <a:extLst>
              <a:ext uri="{FF2B5EF4-FFF2-40B4-BE49-F238E27FC236}">
                <a16:creationId xmlns:a16="http://schemas.microsoft.com/office/drawing/2014/main" id="{DBDF31AB-7014-FDEF-DA80-279C7A83126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8</a:t>
            </a:fld>
            <a:endParaRPr lang="fr-CA" dirty="0">
              <a:solidFill>
                <a:srgbClr val="633547"/>
              </a:solidFill>
            </a:endParaRPr>
          </a:p>
        </p:txBody>
      </p:sp>
    </p:spTree>
    <p:extLst>
      <p:ext uri="{BB962C8B-B14F-4D97-AF65-F5344CB8AC3E}">
        <p14:creationId xmlns:p14="http://schemas.microsoft.com/office/powerpoint/2010/main" val="1594911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6FAAF-8E76-84A6-D3B6-B3754EBCCDF9}"/>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C1D8907-3A8B-27BF-37C0-66CA91A999C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912" r="18912"/>
          <a:stretch/>
        </p:blipFill>
        <p:spPr/>
      </p:pic>
      <p:sp>
        <p:nvSpPr>
          <p:cNvPr id="3" name="Text Placeholder 2">
            <a:extLst>
              <a:ext uri="{FF2B5EF4-FFF2-40B4-BE49-F238E27FC236}">
                <a16:creationId xmlns:a16="http://schemas.microsoft.com/office/drawing/2014/main" id="{8FE2FE62-9983-ECC0-7471-CE62442ECDD5}"/>
              </a:ext>
            </a:extLst>
          </p:cNvPr>
          <p:cNvSpPr>
            <a:spLocks noGrp="1"/>
          </p:cNvSpPr>
          <p:nvPr>
            <p:ph type="body" sz="quarter" idx="61"/>
          </p:nvPr>
        </p:nvSpPr>
        <p:spPr>
          <a:xfrm>
            <a:off x="1715359" y="288759"/>
            <a:ext cx="4797736" cy="1391080"/>
          </a:xfrm>
        </p:spPr>
        <p:txBody>
          <a:bodyPr/>
          <a:lstStyle/>
          <a:p>
            <a:r>
              <a:rPr lang="en-GB" dirty="0"/>
              <a:t>Key Findings in Employment of Highly Skilled Migrant Women</a:t>
            </a:r>
          </a:p>
        </p:txBody>
      </p:sp>
      <p:sp>
        <p:nvSpPr>
          <p:cNvPr id="4" name="Text Placeholder 3">
            <a:extLst>
              <a:ext uri="{FF2B5EF4-FFF2-40B4-BE49-F238E27FC236}">
                <a16:creationId xmlns:a16="http://schemas.microsoft.com/office/drawing/2014/main" id="{CA928F2C-0DC8-92BD-58F5-1FEAB62E0513}"/>
              </a:ext>
            </a:extLst>
          </p:cNvPr>
          <p:cNvSpPr>
            <a:spLocks noGrp="1"/>
          </p:cNvSpPr>
          <p:nvPr>
            <p:ph type="body" sz="quarter" idx="48"/>
          </p:nvPr>
        </p:nvSpPr>
        <p:spPr>
          <a:xfrm>
            <a:off x="3455266" y="2049104"/>
            <a:ext cx="3628484" cy="3746551"/>
          </a:xfrm>
        </p:spPr>
        <p:txBody>
          <a:bodyPr/>
          <a:lstStyle/>
          <a:p>
            <a:r>
              <a:rPr lang="en-GB" sz="1800" dirty="0"/>
              <a:t>Organisations are as open to hire migrant women as to hire any person with the proper skills, but they face specific challenges.</a:t>
            </a:r>
          </a:p>
          <a:p>
            <a:endParaRPr lang="en-GB" sz="1800" dirty="0"/>
          </a:p>
          <a:p>
            <a:r>
              <a:rPr lang="en-GB" sz="1800" dirty="0"/>
              <a:t>The organisations interviewed are open to hiring migrant women, some even have prior experience or currently have migrant women among staff, although the share of migrant women is very low.</a:t>
            </a:r>
          </a:p>
          <a:p>
            <a:endParaRPr lang="en-GB" sz="1800" b="1" i="1" dirty="0"/>
          </a:p>
          <a:p>
            <a:r>
              <a:rPr lang="en-GB" sz="1800" b="1" i="1" dirty="0"/>
              <a:t>“We don´t have experience working with other organisations to overcome barriers to employ highly skilled migrant women, but we are open to it”</a:t>
            </a:r>
          </a:p>
          <a:p>
            <a:endParaRPr lang="en-GB" sz="1800" dirty="0"/>
          </a:p>
          <a:p>
            <a:endParaRPr lang="en-GB" sz="1800" dirty="0"/>
          </a:p>
        </p:txBody>
      </p:sp>
      <p:sp>
        <p:nvSpPr>
          <p:cNvPr id="6" name="Text Placeholder 5">
            <a:extLst>
              <a:ext uri="{FF2B5EF4-FFF2-40B4-BE49-F238E27FC236}">
                <a16:creationId xmlns:a16="http://schemas.microsoft.com/office/drawing/2014/main" id="{3C9AFE3F-2A6A-12AA-4E68-B54C7C7F3020}"/>
              </a:ext>
            </a:extLst>
          </p:cNvPr>
          <p:cNvSpPr>
            <a:spLocks noGrp="1"/>
          </p:cNvSpPr>
          <p:nvPr>
            <p:ph type="body" sz="quarter" idx="63"/>
          </p:nvPr>
        </p:nvSpPr>
        <p:spPr>
          <a:xfrm>
            <a:off x="235366" y="7832972"/>
            <a:ext cx="6191325" cy="1911895"/>
          </a:xfrm>
        </p:spPr>
        <p:txBody>
          <a:bodyPr/>
          <a:lstStyle/>
          <a:p>
            <a:r>
              <a:rPr lang="en-GB" sz="1800" dirty="0"/>
              <a:t>Main challenges, specially when talking about high qualification needs, refer to language barriers and recognition of certifications in some cases. Talent retention has also been mentioned.</a:t>
            </a:r>
          </a:p>
          <a:p>
            <a:endParaRPr lang="en-GB" sz="1800" dirty="0"/>
          </a:p>
          <a:p>
            <a:r>
              <a:rPr lang="en-GB" sz="1800" dirty="0"/>
              <a:t>None of the companies interviewed have specific programmes addressed to migrant women or experience in collaboration with external partners in order to employ migrant women </a:t>
            </a:r>
          </a:p>
        </p:txBody>
      </p:sp>
      <p:sp>
        <p:nvSpPr>
          <p:cNvPr id="7" name="Slide Number Placeholder 6">
            <a:extLst>
              <a:ext uri="{FF2B5EF4-FFF2-40B4-BE49-F238E27FC236}">
                <a16:creationId xmlns:a16="http://schemas.microsoft.com/office/drawing/2014/main" id="{A00DDFF6-F1A4-144F-166C-C50009371EC7}"/>
              </a:ext>
            </a:extLst>
          </p:cNvPr>
          <p:cNvSpPr>
            <a:spLocks noGrp="1"/>
          </p:cNvSpPr>
          <p:nvPr>
            <p:ph type="sldNum" sz="quarter" idx="4"/>
          </p:nvPr>
        </p:nvSpPr>
        <p:spPr/>
        <p:txBody>
          <a:bodyPr/>
          <a:lstStyle/>
          <a:p>
            <a:fld id="{9C527BFA-2C0E-4CEC-B6A5-913A56FEF4B4}" type="slidenum">
              <a:rPr lang="fr-CA" smtClean="0"/>
              <a:pPr/>
              <a:t>9</a:t>
            </a:fld>
            <a:endParaRPr lang="fr-CA" dirty="0"/>
          </a:p>
        </p:txBody>
      </p:sp>
    </p:spTree>
    <p:extLst>
      <p:ext uri="{BB962C8B-B14F-4D97-AF65-F5344CB8AC3E}">
        <p14:creationId xmlns:p14="http://schemas.microsoft.com/office/powerpoint/2010/main" val="22120860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7097</TotalTime>
  <Words>1288</Words>
  <Application>Microsoft Office PowerPoint</Application>
  <PresentationFormat>Custom</PresentationFormat>
  <Paragraphs>133</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aine hamill</cp:lastModifiedBy>
  <cp:revision>377</cp:revision>
  <dcterms:created xsi:type="dcterms:W3CDTF">2018-08-04T19:06:08Z</dcterms:created>
  <dcterms:modified xsi:type="dcterms:W3CDTF">2025-08-01T08:56:02Z</dcterms:modified>
</cp:coreProperties>
</file>