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38" r:id="rId1"/>
  </p:sldMasterIdLst>
  <p:notesMasterIdLst>
    <p:notesMasterId r:id="rId33"/>
  </p:notesMasterIdLst>
  <p:handoutMasterIdLst>
    <p:handoutMasterId r:id="rId34"/>
  </p:handoutMasterIdLst>
  <p:sldIdLst>
    <p:sldId id="720" r:id="rId2"/>
    <p:sldId id="725" r:id="rId3"/>
    <p:sldId id="696" r:id="rId4"/>
    <p:sldId id="716" r:id="rId5"/>
    <p:sldId id="724" r:id="rId6"/>
    <p:sldId id="697" r:id="rId7"/>
    <p:sldId id="738" r:id="rId8"/>
    <p:sldId id="753" r:id="rId9"/>
    <p:sldId id="726" r:id="rId10"/>
    <p:sldId id="727" r:id="rId11"/>
    <p:sldId id="740" r:id="rId12"/>
    <p:sldId id="741" r:id="rId13"/>
    <p:sldId id="755" r:id="rId14"/>
    <p:sldId id="728" r:id="rId15"/>
    <p:sldId id="743" r:id="rId16"/>
    <p:sldId id="745" r:id="rId17"/>
    <p:sldId id="747" r:id="rId18"/>
    <p:sldId id="730" r:id="rId19"/>
    <p:sldId id="731" r:id="rId20"/>
    <p:sldId id="732" r:id="rId21"/>
    <p:sldId id="749" r:id="rId22"/>
    <p:sldId id="756" r:id="rId23"/>
    <p:sldId id="757" r:id="rId24"/>
    <p:sldId id="758" r:id="rId25"/>
    <p:sldId id="734" r:id="rId26"/>
    <p:sldId id="735" r:id="rId27"/>
    <p:sldId id="752" r:id="rId28"/>
    <p:sldId id="751" r:id="rId29"/>
    <p:sldId id="759" r:id="rId30"/>
    <p:sldId id="737" r:id="rId31"/>
    <p:sldId id="715" r:id="rId32"/>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ert Özmutaf" initials="MÖ" lastIdx="1" clrIdx="0">
    <p:extLst>
      <p:ext uri="{19B8F6BF-5375-455C-9EA6-DF929625EA0E}">
        <p15:presenceInfo xmlns:p15="http://schemas.microsoft.com/office/powerpoint/2012/main" userId="983aff9ac2a4f3c9" providerId="Windows Live"/>
      </p:ext>
    </p:extLst>
  </p:cmAuthor>
  <p:cmAuthor id="2" name="aine hamill" initials="ah" lastIdx="1" clrIdx="1">
    <p:extLst>
      <p:ext uri="{19B8F6BF-5375-455C-9EA6-DF929625EA0E}">
        <p15:presenceInfo xmlns:p15="http://schemas.microsoft.com/office/powerpoint/2012/main" userId="505fde40218565f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633547"/>
    <a:srgbClr val="E1A44A"/>
    <a:srgbClr val="E36C34"/>
    <a:srgbClr val="C9636E"/>
    <a:srgbClr val="5CC0C6"/>
    <a:srgbClr val="4F57A3"/>
    <a:srgbClr val="AD5B9F"/>
    <a:srgbClr val="0B3A5B"/>
    <a:srgbClr val="3A3953"/>
    <a:srgbClr val="3CBEB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9271" autoAdjust="0"/>
    <p:restoredTop sz="93443"/>
  </p:normalViewPr>
  <p:slideViewPr>
    <p:cSldViewPr snapToGrid="0">
      <p:cViewPr varScale="1">
        <p:scale>
          <a:sx n="40" d="100"/>
          <a:sy n="40" d="100"/>
        </p:scale>
        <p:origin x="1724" y="64"/>
      </p:cViewPr>
      <p:guideLst/>
    </p:cSldViewPr>
  </p:slideViewPr>
  <p:notesTextViewPr>
    <p:cViewPr>
      <p:scale>
        <a:sx n="1" d="1"/>
        <a:sy n="1" d="1"/>
      </p:scale>
      <p:origin x="0" y="0"/>
    </p:cViewPr>
  </p:notesTextViewPr>
  <p:sorterViewPr>
    <p:cViewPr>
      <p:scale>
        <a:sx n="53" d="100"/>
        <a:sy n="53" d="100"/>
      </p:scale>
      <p:origin x="0" y="-3084"/>
    </p:cViewPr>
  </p:sorterViewPr>
  <p:notesViewPr>
    <p:cSldViewPr snapToGrid="0">
      <p:cViewPr varScale="1">
        <p:scale>
          <a:sx n="71" d="100"/>
          <a:sy n="71" d="100"/>
        </p:scale>
        <p:origin x="2384"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BC6CDC8-619E-233D-BF93-BFABCA8DB61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FB30605-C2B2-F5DA-585A-60BCB9A1AB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6BF1530-58CE-1247-8E9D-2BB7672AAD77}" type="datetimeFigureOut">
              <a:rPr lang="en-US" smtClean="0"/>
              <a:t>8/1/2025</a:t>
            </a:fld>
            <a:endParaRPr lang="en-US"/>
          </a:p>
        </p:txBody>
      </p:sp>
      <p:sp>
        <p:nvSpPr>
          <p:cNvPr id="4" name="Footer Placeholder 3">
            <a:extLst>
              <a:ext uri="{FF2B5EF4-FFF2-40B4-BE49-F238E27FC236}">
                <a16:creationId xmlns:a16="http://schemas.microsoft.com/office/drawing/2014/main" id="{37CCDFC0-A136-3C4A-6F8E-2668CF59003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7C0C3D2-F48A-D710-83D1-7E5234455B5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0D76A06-98B9-DD40-9F20-DE85D5B70967}" type="slidenum">
              <a:rPr lang="en-US" smtClean="0"/>
              <a:t>‹#›</a:t>
            </a:fld>
            <a:endParaRPr lang="en-US"/>
          </a:p>
        </p:txBody>
      </p:sp>
    </p:spTree>
    <p:extLst>
      <p:ext uri="{BB962C8B-B14F-4D97-AF65-F5344CB8AC3E}">
        <p14:creationId xmlns:p14="http://schemas.microsoft.com/office/powerpoint/2010/main" val="24924742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636793-DFA7-4837-ABEA-97B25FAF0FB4}" type="datetimeFigureOut">
              <a:rPr lang="en-IE" smtClean="0"/>
              <a:t>01/08/2025</a:t>
            </a:fld>
            <a:endParaRPr lang="en-IE"/>
          </a:p>
        </p:txBody>
      </p:sp>
      <p:sp>
        <p:nvSpPr>
          <p:cNvPr id="4" name="Slide Image Placeholder 3"/>
          <p:cNvSpPr>
            <a:spLocks noGrp="1" noRot="1" noChangeAspect="1"/>
          </p:cNvSpPr>
          <p:nvPr>
            <p:ph type="sldImg" idx="2"/>
          </p:nvPr>
        </p:nvSpPr>
        <p:spPr>
          <a:xfrm>
            <a:off x="2338388" y="1143000"/>
            <a:ext cx="2181225"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00B7772-C904-45C6-B074-7143637CB8A9}" type="slidenum">
              <a:rPr lang="en-IE" smtClean="0"/>
              <a:t>‹#›</a:t>
            </a:fld>
            <a:endParaRPr lang="en-IE"/>
          </a:p>
        </p:txBody>
      </p:sp>
    </p:spTree>
    <p:extLst>
      <p:ext uri="{BB962C8B-B14F-4D97-AF65-F5344CB8AC3E}">
        <p14:creationId xmlns:p14="http://schemas.microsoft.com/office/powerpoint/2010/main" val="1819429391"/>
      </p:ext>
    </p:extLst>
  </p:cSld>
  <p:clrMap bg1="lt1" tx1="dk1" bg2="lt2" tx2="dk2" accent1="accent1" accent2="accent2" accent3="accent3" accent4="accent4" accent5="accent5" accent6="accent6" hlink="hlink" folHlink="folHlink"/>
  <p:notesStyle>
    <a:lvl1pPr marL="0" algn="l" defTabSz="497708" rtl="0" eaLnBrk="1" latinLnBrk="0" hangingPunct="1">
      <a:defRPr sz="653" kern="1200">
        <a:solidFill>
          <a:schemeClr val="tx1"/>
        </a:solidFill>
        <a:latin typeface="+mn-lt"/>
        <a:ea typeface="+mn-ea"/>
        <a:cs typeface="+mn-cs"/>
      </a:defRPr>
    </a:lvl1pPr>
    <a:lvl2pPr marL="248854" algn="l" defTabSz="497708" rtl="0" eaLnBrk="1" latinLnBrk="0" hangingPunct="1">
      <a:defRPr sz="653" kern="1200">
        <a:solidFill>
          <a:schemeClr val="tx1"/>
        </a:solidFill>
        <a:latin typeface="+mn-lt"/>
        <a:ea typeface="+mn-ea"/>
        <a:cs typeface="+mn-cs"/>
      </a:defRPr>
    </a:lvl2pPr>
    <a:lvl3pPr marL="497708" algn="l" defTabSz="497708" rtl="0" eaLnBrk="1" latinLnBrk="0" hangingPunct="1">
      <a:defRPr sz="653" kern="1200">
        <a:solidFill>
          <a:schemeClr val="tx1"/>
        </a:solidFill>
        <a:latin typeface="+mn-lt"/>
        <a:ea typeface="+mn-ea"/>
        <a:cs typeface="+mn-cs"/>
      </a:defRPr>
    </a:lvl3pPr>
    <a:lvl4pPr marL="746562" algn="l" defTabSz="497708" rtl="0" eaLnBrk="1" latinLnBrk="0" hangingPunct="1">
      <a:defRPr sz="653" kern="1200">
        <a:solidFill>
          <a:schemeClr val="tx1"/>
        </a:solidFill>
        <a:latin typeface="+mn-lt"/>
        <a:ea typeface="+mn-ea"/>
        <a:cs typeface="+mn-cs"/>
      </a:defRPr>
    </a:lvl4pPr>
    <a:lvl5pPr marL="995416" algn="l" defTabSz="497708" rtl="0" eaLnBrk="1" latinLnBrk="0" hangingPunct="1">
      <a:defRPr sz="653" kern="1200">
        <a:solidFill>
          <a:schemeClr val="tx1"/>
        </a:solidFill>
        <a:latin typeface="+mn-lt"/>
        <a:ea typeface="+mn-ea"/>
        <a:cs typeface="+mn-cs"/>
      </a:defRPr>
    </a:lvl5pPr>
    <a:lvl6pPr marL="1244270" algn="l" defTabSz="497708" rtl="0" eaLnBrk="1" latinLnBrk="0" hangingPunct="1">
      <a:defRPr sz="653" kern="1200">
        <a:solidFill>
          <a:schemeClr val="tx1"/>
        </a:solidFill>
        <a:latin typeface="+mn-lt"/>
        <a:ea typeface="+mn-ea"/>
        <a:cs typeface="+mn-cs"/>
      </a:defRPr>
    </a:lvl6pPr>
    <a:lvl7pPr marL="1493124" algn="l" defTabSz="497708" rtl="0" eaLnBrk="1" latinLnBrk="0" hangingPunct="1">
      <a:defRPr sz="653" kern="1200">
        <a:solidFill>
          <a:schemeClr val="tx1"/>
        </a:solidFill>
        <a:latin typeface="+mn-lt"/>
        <a:ea typeface="+mn-ea"/>
        <a:cs typeface="+mn-cs"/>
      </a:defRPr>
    </a:lvl7pPr>
    <a:lvl8pPr marL="1741978" algn="l" defTabSz="497708" rtl="0" eaLnBrk="1" latinLnBrk="0" hangingPunct="1">
      <a:defRPr sz="653" kern="1200">
        <a:solidFill>
          <a:schemeClr val="tx1"/>
        </a:solidFill>
        <a:latin typeface="+mn-lt"/>
        <a:ea typeface="+mn-ea"/>
        <a:cs typeface="+mn-cs"/>
      </a:defRPr>
    </a:lvl8pPr>
    <a:lvl9pPr marL="1990832" algn="l" defTabSz="497708" rtl="0" eaLnBrk="1" latinLnBrk="0" hangingPunct="1">
      <a:defRPr sz="653"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hyperlink" Target="https://creativecommons.org/licenses/by-sa/4.0/"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Cover 01">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38C835E1-57AA-86B6-B175-801BB8650301}"/>
              </a:ext>
            </a:extLst>
          </p:cNvPr>
          <p:cNvSpPr>
            <a:spLocks noGrp="1"/>
          </p:cNvSpPr>
          <p:nvPr>
            <p:ph type="pic" sz="quarter" idx="19"/>
          </p:nvPr>
        </p:nvSpPr>
        <p:spPr>
          <a:xfrm>
            <a:off x="-21689" y="1759739"/>
            <a:ext cx="7581364" cy="7094438"/>
          </a:xfrm>
          <a:custGeom>
            <a:avLst/>
            <a:gdLst>
              <a:gd name="connsiteX0" fmla="*/ 0 w 7581364"/>
              <a:gd name="connsiteY0" fmla="*/ 0 h 7094438"/>
              <a:gd name="connsiteX1" fmla="*/ 7581364 w 7581364"/>
              <a:gd name="connsiteY1" fmla="*/ 0 h 7094438"/>
              <a:gd name="connsiteX2" fmla="*/ 7581364 w 7581364"/>
              <a:gd name="connsiteY2" fmla="*/ 7094438 h 7094438"/>
              <a:gd name="connsiteX3" fmla="*/ 4193871 w 7581364"/>
              <a:gd name="connsiteY3" fmla="*/ 7094438 h 7094438"/>
              <a:gd name="connsiteX4" fmla="*/ 4193871 w 7581364"/>
              <a:gd name="connsiteY4" fmla="*/ 4788532 h 7094438"/>
              <a:gd name="connsiteX5" fmla="*/ 0 w 7581364"/>
              <a:gd name="connsiteY5" fmla="*/ 4788532 h 7094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81364" h="7094438">
                <a:moveTo>
                  <a:pt x="0" y="0"/>
                </a:moveTo>
                <a:lnTo>
                  <a:pt x="7581364" y="0"/>
                </a:lnTo>
                <a:lnTo>
                  <a:pt x="7581364" y="7094438"/>
                </a:lnTo>
                <a:lnTo>
                  <a:pt x="4193871" y="7094438"/>
                </a:lnTo>
                <a:lnTo>
                  <a:pt x="4193871" y="4788532"/>
                </a:lnTo>
                <a:lnTo>
                  <a:pt x="0" y="478853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sp>
        <p:nvSpPr>
          <p:cNvPr id="15" name="Rectangle 14">
            <a:extLst>
              <a:ext uri="{FF2B5EF4-FFF2-40B4-BE49-F238E27FC236}">
                <a16:creationId xmlns:a16="http://schemas.microsoft.com/office/drawing/2014/main" id="{DC28309D-0161-AA39-0A87-DB9EE095BC61}"/>
              </a:ext>
            </a:extLst>
          </p:cNvPr>
          <p:cNvSpPr/>
          <p:nvPr userDrawn="1"/>
        </p:nvSpPr>
        <p:spPr>
          <a:xfrm>
            <a:off x="-21689" y="6548271"/>
            <a:ext cx="4193871" cy="2979228"/>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1092501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ote/Statement 05">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088C9B4-A1F9-AF40-B9F7-65EEAED2967F}"/>
              </a:ext>
            </a:extLst>
          </p:cNvPr>
          <p:cNvSpPr/>
          <p:nvPr userDrawn="1"/>
        </p:nvSpPr>
        <p:spPr>
          <a:xfrm>
            <a:off x="1888209" y="3577645"/>
            <a:ext cx="3783257" cy="353652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3" name="Picture Placeholder 12">
            <a:extLst>
              <a:ext uri="{FF2B5EF4-FFF2-40B4-BE49-F238E27FC236}">
                <a16:creationId xmlns:a16="http://schemas.microsoft.com/office/drawing/2014/main" id="{63D4115E-60CA-864E-A2B1-256DD5A70E6E}"/>
              </a:ext>
            </a:extLst>
          </p:cNvPr>
          <p:cNvSpPr>
            <a:spLocks noGrp="1"/>
          </p:cNvSpPr>
          <p:nvPr>
            <p:ph type="pic" sz="quarter" idx="11"/>
          </p:nvPr>
        </p:nvSpPr>
        <p:spPr>
          <a:xfrm>
            <a:off x="0" y="0"/>
            <a:ext cx="7559675" cy="10691813"/>
          </a:xfrm>
          <a:custGeom>
            <a:avLst/>
            <a:gdLst>
              <a:gd name="connsiteX0" fmla="*/ 1888209 w 7559675"/>
              <a:gd name="connsiteY0" fmla="*/ 3577645 h 10691813"/>
              <a:gd name="connsiteX1" fmla="*/ 1888209 w 7559675"/>
              <a:gd name="connsiteY1" fmla="*/ 7114168 h 10691813"/>
              <a:gd name="connsiteX2" fmla="*/ 5671466 w 7559675"/>
              <a:gd name="connsiteY2" fmla="*/ 7114168 h 10691813"/>
              <a:gd name="connsiteX3" fmla="*/ 5671466 w 7559675"/>
              <a:gd name="connsiteY3" fmla="*/ 3577645 h 10691813"/>
              <a:gd name="connsiteX4" fmla="*/ 0 w 7559675"/>
              <a:gd name="connsiteY4" fmla="*/ 0 h 10691813"/>
              <a:gd name="connsiteX5" fmla="*/ 7559675 w 7559675"/>
              <a:gd name="connsiteY5" fmla="*/ 0 h 10691813"/>
              <a:gd name="connsiteX6" fmla="*/ 7559675 w 7559675"/>
              <a:gd name="connsiteY6" fmla="*/ 10691813 h 10691813"/>
              <a:gd name="connsiteX7" fmla="*/ 0 w 7559675"/>
              <a:gd name="connsiteY7" fmla="*/ 10691813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559675" h="10691813">
                <a:moveTo>
                  <a:pt x="1888209" y="3577645"/>
                </a:moveTo>
                <a:lnTo>
                  <a:pt x="1888209" y="7114168"/>
                </a:lnTo>
                <a:lnTo>
                  <a:pt x="5671466" y="7114168"/>
                </a:lnTo>
                <a:lnTo>
                  <a:pt x="5671466" y="3577645"/>
                </a:lnTo>
                <a:close/>
                <a:moveTo>
                  <a:pt x="0" y="0"/>
                </a:moveTo>
                <a:lnTo>
                  <a:pt x="7559675" y="0"/>
                </a:lnTo>
                <a:lnTo>
                  <a:pt x="7559675" y="10691813"/>
                </a:lnTo>
                <a:lnTo>
                  <a:pt x="0" y="10691813"/>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7" name="Text Placeholder 32">
            <a:extLst>
              <a:ext uri="{FF2B5EF4-FFF2-40B4-BE49-F238E27FC236}">
                <a16:creationId xmlns:a16="http://schemas.microsoft.com/office/drawing/2014/main" id="{F4140FE7-5CD5-9049-AFE1-082365D6A138}"/>
              </a:ext>
            </a:extLst>
          </p:cNvPr>
          <p:cNvSpPr>
            <a:spLocks noGrp="1"/>
          </p:cNvSpPr>
          <p:nvPr>
            <p:ph type="body" sz="quarter" idx="13" hasCustomPrompt="1"/>
          </p:nvPr>
        </p:nvSpPr>
        <p:spPr>
          <a:xfrm>
            <a:off x="1888209" y="4304643"/>
            <a:ext cx="3783257" cy="1108498"/>
          </a:xfrm>
          <a:prstGeom prst="rect">
            <a:avLst/>
          </a:prstGeom>
        </p:spPr>
        <p:txBody>
          <a:bodyPr>
            <a:noAutofit/>
          </a:bodyPr>
          <a:lstStyle>
            <a:lvl1pPr marL="0" indent="0" algn="ctr">
              <a:lnSpc>
                <a:spcPts val="1980"/>
              </a:lnSpc>
              <a:spcBef>
                <a:spcPts val="0"/>
              </a:spcBef>
              <a:buNone/>
              <a:defRPr sz="1900" b="1"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QUOTE HERE</a:t>
            </a:r>
          </a:p>
          <a:p>
            <a:pPr lvl="0"/>
            <a:endParaRPr lang="en-US" dirty="0"/>
          </a:p>
        </p:txBody>
      </p:sp>
      <p:sp>
        <p:nvSpPr>
          <p:cNvPr id="10" name="Text Placeholder 32">
            <a:extLst>
              <a:ext uri="{FF2B5EF4-FFF2-40B4-BE49-F238E27FC236}">
                <a16:creationId xmlns:a16="http://schemas.microsoft.com/office/drawing/2014/main" id="{3ACBC58C-D900-5786-5257-B15E57B9A2CA}"/>
              </a:ext>
            </a:extLst>
          </p:cNvPr>
          <p:cNvSpPr>
            <a:spLocks noGrp="1"/>
          </p:cNvSpPr>
          <p:nvPr>
            <p:ph type="body" sz="quarter" idx="14" hasCustomPrompt="1"/>
          </p:nvPr>
        </p:nvSpPr>
        <p:spPr>
          <a:xfrm>
            <a:off x="1888208" y="6140139"/>
            <a:ext cx="3783257" cy="508311"/>
          </a:xfrm>
          <a:prstGeom prst="rect">
            <a:avLst/>
          </a:prstGeom>
        </p:spPr>
        <p:txBody>
          <a:bodyPr>
            <a:noAutofit/>
          </a:bodyPr>
          <a:lstStyle>
            <a:lvl1pPr marL="0" indent="0" algn="ctr">
              <a:lnSpc>
                <a:spcPts val="1980"/>
              </a:lnSpc>
              <a:spcBef>
                <a:spcPts val="0"/>
              </a:spcBef>
              <a:buNone/>
              <a:defRPr sz="1200" b="0" i="0">
                <a:solidFill>
                  <a:schemeClr val="bg1"/>
                </a:solidFill>
                <a:latin typeface="Calibri" panose="020F050202020403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NAME</a:t>
            </a:r>
          </a:p>
          <a:p>
            <a:pPr lvl="0"/>
            <a:endParaRPr lang="en-US" dirty="0"/>
          </a:p>
        </p:txBody>
      </p:sp>
    </p:spTree>
    <p:extLst>
      <p:ext uri="{BB962C8B-B14F-4D97-AF65-F5344CB8AC3E}">
        <p14:creationId xmlns:p14="http://schemas.microsoft.com/office/powerpoint/2010/main" val="2587255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ext/Photo Slide 01">
    <p:spTree>
      <p:nvGrpSpPr>
        <p:cNvPr id="1" name=""/>
        <p:cNvGrpSpPr/>
        <p:nvPr/>
      </p:nvGrpSpPr>
      <p:grpSpPr>
        <a:xfrm>
          <a:off x="0" y="0"/>
          <a:ext cx="0" cy="0"/>
          <a:chOff x="0" y="0"/>
          <a:chExt cx="0" cy="0"/>
        </a:xfrm>
      </p:grpSpPr>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520387" y="4023920"/>
            <a:ext cx="2697768" cy="2917260"/>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3844234" y="4382276"/>
            <a:ext cx="2680932" cy="100895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844234" y="5768348"/>
            <a:ext cx="2680932"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5" name="Text Placeholder 32">
            <a:extLst>
              <a:ext uri="{FF2B5EF4-FFF2-40B4-BE49-F238E27FC236}">
                <a16:creationId xmlns:a16="http://schemas.microsoft.com/office/drawing/2014/main" id="{FFD65A5B-7905-7BEE-E804-A29D8B11E119}"/>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536575"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6" name="Text Placeholder 32">
            <a:extLst>
              <a:ext uri="{FF2B5EF4-FFF2-40B4-BE49-F238E27FC236}">
                <a16:creationId xmlns:a16="http://schemas.microsoft.com/office/drawing/2014/main" id="{33F8C995-A6BB-A44A-9CCA-8930C2CE1EFD}"/>
              </a:ext>
            </a:extLst>
          </p:cNvPr>
          <p:cNvSpPr>
            <a:spLocks noGrp="1"/>
          </p:cNvSpPr>
          <p:nvPr>
            <p:ph type="body" sz="quarter" idx="64" hasCustomPrompt="1"/>
          </p:nvPr>
        </p:nvSpPr>
        <p:spPr>
          <a:xfrm>
            <a:off x="520387" y="1599143"/>
            <a:ext cx="6388275" cy="2024507"/>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1" name="Slide Number Placeholder 5">
            <a:extLst>
              <a:ext uri="{FF2B5EF4-FFF2-40B4-BE49-F238E27FC236}">
                <a16:creationId xmlns:a16="http://schemas.microsoft.com/office/drawing/2014/main" id="{124AD362-E5C6-82B3-AE0A-221A8D1E374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154105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Photo Slide 02">
    <p:spTree>
      <p:nvGrpSpPr>
        <p:cNvPr id="1" name=""/>
        <p:cNvGrpSpPr/>
        <p:nvPr/>
      </p:nvGrpSpPr>
      <p:grpSpPr>
        <a:xfrm>
          <a:off x="0" y="0"/>
          <a:ext cx="0" cy="0"/>
          <a:chOff x="0" y="0"/>
          <a:chExt cx="0" cy="0"/>
        </a:xfrm>
      </p:grpSpPr>
      <p:sp>
        <p:nvSpPr>
          <p:cNvPr id="14" name="Picture Placeholder 4">
            <a:extLst>
              <a:ext uri="{FF2B5EF4-FFF2-40B4-BE49-F238E27FC236}">
                <a16:creationId xmlns:a16="http://schemas.microsoft.com/office/drawing/2014/main" id="{AE46E42E-E499-84CF-7DDA-438BAEB4924C}"/>
              </a:ext>
            </a:extLst>
          </p:cNvPr>
          <p:cNvSpPr>
            <a:spLocks noGrp="1"/>
          </p:cNvSpPr>
          <p:nvPr>
            <p:ph type="pic" sz="quarter" idx="12"/>
          </p:nvPr>
        </p:nvSpPr>
        <p:spPr>
          <a:xfrm>
            <a:off x="475926" y="486018"/>
            <a:ext cx="2855103" cy="6872725"/>
          </a:xfrm>
          <a:custGeom>
            <a:avLst/>
            <a:gdLst>
              <a:gd name="connsiteX0" fmla="*/ 0 w 7929031"/>
              <a:gd name="connsiteY0" fmla="*/ 0 h 10623785"/>
              <a:gd name="connsiteX1" fmla="*/ 7929031 w 7929031"/>
              <a:gd name="connsiteY1" fmla="*/ 0 h 10623785"/>
              <a:gd name="connsiteX2" fmla="*/ 7929031 w 7929031"/>
              <a:gd name="connsiteY2" fmla="*/ 10623785 h 10623785"/>
              <a:gd name="connsiteX3" fmla="*/ 0 w 7929031"/>
              <a:gd name="connsiteY3" fmla="*/ 10623785 h 10623785"/>
            </a:gdLst>
            <a:ahLst/>
            <a:cxnLst>
              <a:cxn ang="0">
                <a:pos x="connsiteX0" y="connsiteY0"/>
              </a:cxn>
              <a:cxn ang="0">
                <a:pos x="connsiteX1" y="connsiteY1"/>
              </a:cxn>
              <a:cxn ang="0">
                <a:pos x="connsiteX2" y="connsiteY2"/>
              </a:cxn>
              <a:cxn ang="0">
                <a:pos x="connsiteX3" y="connsiteY3"/>
              </a:cxn>
            </a:cxnLst>
            <a:rect l="l" t="t" r="r" b="b"/>
            <a:pathLst>
              <a:path w="7929031" h="10623785">
                <a:moveTo>
                  <a:pt x="0" y="0"/>
                </a:moveTo>
                <a:lnTo>
                  <a:pt x="7929031" y="0"/>
                </a:lnTo>
                <a:lnTo>
                  <a:pt x="7929031" y="10623785"/>
                </a:lnTo>
                <a:lnTo>
                  <a:pt x="0" y="10623785"/>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 name="Rectangle 3">
            <a:extLst>
              <a:ext uri="{FF2B5EF4-FFF2-40B4-BE49-F238E27FC236}">
                <a16:creationId xmlns:a16="http://schemas.microsoft.com/office/drawing/2014/main" id="{77CF21C0-7FD9-B862-6BD4-D0EDBC412EA1}"/>
              </a:ext>
            </a:extLst>
          </p:cNvPr>
          <p:cNvSpPr/>
          <p:nvPr userDrawn="1"/>
        </p:nvSpPr>
        <p:spPr>
          <a:xfrm>
            <a:off x="-1" y="7533638"/>
            <a:ext cx="7154779" cy="304905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32">
            <a:extLst>
              <a:ext uri="{FF2B5EF4-FFF2-40B4-BE49-F238E27FC236}">
                <a16:creationId xmlns:a16="http://schemas.microsoft.com/office/drawing/2014/main" id="{7EA15CC7-3C96-C803-0380-B91F8E3179F8}"/>
              </a:ext>
            </a:extLst>
          </p:cNvPr>
          <p:cNvSpPr>
            <a:spLocks noGrp="1"/>
          </p:cNvSpPr>
          <p:nvPr>
            <p:ph type="body" sz="quarter" idx="61" hasCustomPrompt="1"/>
          </p:nvPr>
        </p:nvSpPr>
        <p:spPr>
          <a:xfrm>
            <a:off x="2982686" y="916143"/>
            <a:ext cx="3483429" cy="586086"/>
          </a:xfrm>
          <a:prstGeom prst="rect">
            <a:avLst/>
          </a:prstGeom>
          <a:solidFill>
            <a:srgbClr val="E36C34"/>
          </a:solidFill>
        </p:spPr>
        <p:txBody>
          <a:bodyPr anchor="ctr">
            <a:noAutofit/>
          </a:bodyPr>
          <a:lstStyle>
            <a:lvl1pPr marL="40798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7" name="Text Placeholder 32">
            <a:extLst>
              <a:ext uri="{FF2B5EF4-FFF2-40B4-BE49-F238E27FC236}">
                <a16:creationId xmlns:a16="http://schemas.microsoft.com/office/drawing/2014/main" id="{DD29B760-D511-B534-9549-6F6C2F176E5F}"/>
              </a:ext>
            </a:extLst>
          </p:cNvPr>
          <p:cNvSpPr>
            <a:spLocks noGrp="1"/>
          </p:cNvSpPr>
          <p:nvPr>
            <p:ph type="body" sz="quarter" idx="48" hasCustomPrompt="1"/>
          </p:nvPr>
        </p:nvSpPr>
        <p:spPr>
          <a:xfrm>
            <a:off x="3490546" y="1932354"/>
            <a:ext cx="2975569" cy="5426389"/>
          </a:xfrm>
          <a:prstGeom prst="rect">
            <a:avLst/>
          </a:prstGeom>
        </p:spPr>
        <p:txBody>
          <a:bodyPr numCol="1"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3" name="Text Placeholder 32">
            <a:extLst>
              <a:ext uri="{FF2B5EF4-FFF2-40B4-BE49-F238E27FC236}">
                <a16:creationId xmlns:a16="http://schemas.microsoft.com/office/drawing/2014/main" id="{6A55AF01-462E-D43F-42C7-EE0825567026}"/>
              </a:ext>
            </a:extLst>
          </p:cNvPr>
          <p:cNvSpPr>
            <a:spLocks noGrp="1"/>
          </p:cNvSpPr>
          <p:nvPr>
            <p:ph type="body" sz="quarter" idx="62" hasCustomPrompt="1"/>
          </p:nvPr>
        </p:nvSpPr>
        <p:spPr>
          <a:xfrm>
            <a:off x="650097" y="7863774"/>
            <a:ext cx="2540972" cy="1911895"/>
          </a:xfrm>
          <a:prstGeom prst="rect">
            <a:avLst/>
          </a:prstGeom>
          <a:noFill/>
        </p:spPr>
        <p:txBody>
          <a:bodyPr anchor="t">
            <a:noAutofit/>
          </a:bodyPr>
          <a:lstStyle>
            <a:lvl1pPr marL="206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24" name="Text Placeholder 32">
            <a:extLst>
              <a:ext uri="{FF2B5EF4-FFF2-40B4-BE49-F238E27FC236}">
                <a16:creationId xmlns:a16="http://schemas.microsoft.com/office/drawing/2014/main" id="{6314CB48-C099-200B-4341-A0C2B016D7A6}"/>
              </a:ext>
            </a:extLst>
          </p:cNvPr>
          <p:cNvSpPr>
            <a:spLocks noGrp="1"/>
          </p:cNvSpPr>
          <p:nvPr>
            <p:ph type="body" sz="quarter" idx="63" hasCustomPrompt="1"/>
          </p:nvPr>
        </p:nvSpPr>
        <p:spPr>
          <a:xfrm>
            <a:off x="3426150" y="7863774"/>
            <a:ext cx="2975569" cy="1911895"/>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8" name="Slide Number Placeholder 5">
            <a:extLst>
              <a:ext uri="{FF2B5EF4-FFF2-40B4-BE49-F238E27FC236}">
                <a16:creationId xmlns:a16="http://schemas.microsoft.com/office/drawing/2014/main" id="{82CB28A3-6E2A-3E8B-D5E6-3E37EA10B74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699181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phone slide">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05AB41CE-F6BA-8449-B846-3526857402BA}"/>
              </a:ext>
            </a:extLst>
          </p:cNvPr>
          <p:cNvSpPr/>
          <p:nvPr userDrawn="1"/>
        </p:nvSpPr>
        <p:spPr>
          <a:xfrm>
            <a:off x="0" y="2940629"/>
            <a:ext cx="7559674" cy="47891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 Placeholder 32">
            <a:extLst>
              <a:ext uri="{FF2B5EF4-FFF2-40B4-BE49-F238E27FC236}">
                <a16:creationId xmlns:a16="http://schemas.microsoft.com/office/drawing/2014/main" id="{1CFA480F-7E74-BF47-8D97-68745F852A4D}"/>
              </a:ext>
            </a:extLst>
          </p:cNvPr>
          <p:cNvSpPr>
            <a:spLocks noGrp="1"/>
          </p:cNvSpPr>
          <p:nvPr>
            <p:ph type="body" sz="quarter" idx="30" hasCustomPrompt="1"/>
          </p:nvPr>
        </p:nvSpPr>
        <p:spPr>
          <a:xfrm>
            <a:off x="591948" y="629985"/>
            <a:ext cx="6599989" cy="747096"/>
          </a:xfrm>
          <a:prstGeom prst="rect">
            <a:avLst/>
          </a:prstGeom>
        </p:spPr>
        <p:txBody>
          <a:bodyPr>
            <a:noAutofit/>
          </a:bodyPr>
          <a:lstStyle>
            <a:lvl1pPr marL="0" indent="0" algn="l">
              <a:buNone/>
              <a:defRPr sz="30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HEADING</a:t>
            </a:r>
            <a:endParaRPr lang="en-US" dirty="0"/>
          </a:p>
        </p:txBody>
      </p:sp>
      <p:sp>
        <p:nvSpPr>
          <p:cNvPr id="23" name="Text Placeholder 32">
            <a:extLst>
              <a:ext uri="{FF2B5EF4-FFF2-40B4-BE49-F238E27FC236}">
                <a16:creationId xmlns:a16="http://schemas.microsoft.com/office/drawing/2014/main" id="{F64485E7-EC2E-BE4D-932E-6D72FCF68FD1}"/>
              </a:ext>
            </a:extLst>
          </p:cNvPr>
          <p:cNvSpPr>
            <a:spLocks noGrp="1"/>
          </p:cNvSpPr>
          <p:nvPr>
            <p:ph type="body" sz="quarter" idx="47" hasCustomPrompt="1"/>
          </p:nvPr>
        </p:nvSpPr>
        <p:spPr>
          <a:xfrm>
            <a:off x="584395" y="1631553"/>
            <a:ext cx="6599989" cy="853742"/>
          </a:xfrm>
          <a:prstGeom prst="rect">
            <a:avLst/>
          </a:prstGeom>
        </p:spPr>
        <p:txBody>
          <a:bodyPr>
            <a:noAutofit/>
          </a:bodyPr>
          <a:lstStyle>
            <a:lvl1pPr marL="0" indent="0" algn="l">
              <a:buNone/>
              <a:defRPr sz="1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24" name="Text Placeholder 32">
            <a:extLst>
              <a:ext uri="{FF2B5EF4-FFF2-40B4-BE49-F238E27FC236}">
                <a16:creationId xmlns:a16="http://schemas.microsoft.com/office/drawing/2014/main" id="{34A7C2CE-8B7D-0642-9F33-2728633924AF}"/>
              </a:ext>
            </a:extLst>
          </p:cNvPr>
          <p:cNvSpPr>
            <a:spLocks noGrp="1"/>
          </p:cNvSpPr>
          <p:nvPr>
            <p:ph type="body" sz="quarter" idx="48" hasCustomPrompt="1"/>
          </p:nvPr>
        </p:nvSpPr>
        <p:spPr>
          <a:xfrm>
            <a:off x="584395" y="3172408"/>
            <a:ext cx="6599988" cy="2973539"/>
          </a:xfrm>
          <a:prstGeom prst="rect">
            <a:avLst/>
          </a:prstGeom>
        </p:spPr>
        <p:txBody>
          <a:bodyPr numCol="2"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12" name="Slide Number Placeholder 5">
            <a:extLst>
              <a:ext uri="{FF2B5EF4-FFF2-40B4-BE49-F238E27FC236}">
                <a16:creationId xmlns:a16="http://schemas.microsoft.com/office/drawing/2014/main" id="{1A204A3E-FBD9-2141-7B07-58285279CFBB}"/>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2439295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Final Slide 01">
    <p:spTree>
      <p:nvGrpSpPr>
        <p:cNvPr id="1" name=""/>
        <p:cNvGrpSpPr/>
        <p:nvPr/>
      </p:nvGrpSpPr>
      <p:grpSpPr>
        <a:xfrm>
          <a:off x="0" y="0"/>
          <a:ext cx="0" cy="0"/>
          <a:chOff x="0" y="0"/>
          <a:chExt cx="0" cy="0"/>
        </a:xfrm>
      </p:grpSpPr>
      <p:sp>
        <p:nvSpPr>
          <p:cNvPr id="10" name="Picture Placeholder 3">
            <a:extLst>
              <a:ext uri="{FF2B5EF4-FFF2-40B4-BE49-F238E27FC236}">
                <a16:creationId xmlns:a16="http://schemas.microsoft.com/office/drawing/2014/main" id="{13E7E78D-FA00-F8B6-8115-0F327BDFD273}"/>
              </a:ext>
            </a:extLst>
          </p:cNvPr>
          <p:cNvSpPr>
            <a:spLocks noGrp="1"/>
          </p:cNvSpPr>
          <p:nvPr>
            <p:ph type="pic" sz="quarter" idx="10"/>
          </p:nvPr>
        </p:nvSpPr>
        <p:spPr>
          <a:xfrm>
            <a:off x="-1" y="1874224"/>
            <a:ext cx="7559675" cy="766664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50" name="Text Placeholder 32">
            <a:extLst>
              <a:ext uri="{FF2B5EF4-FFF2-40B4-BE49-F238E27FC236}">
                <a16:creationId xmlns:a16="http://schemas.microsoft.com/office/drawing/2014/main" id="{396F404A-5F51-4BEC-518A-41B5D4998D57}"/>
              </a:ext>
            </a:extLst>
          </p:cNvPr>
          <p:cNvSpPr>
            <a:spLocks noGrp="1"/>
          </p:cNvSpPr>
          <p:nvPr>
            <p:ph type="body" sz="quarter" idx="30" hasCustomPrompt="1"/>
          </p:nvPr>
        </p:nvSpPr>
        <p:spPr>
          <a:xfrm>
            <a:off x="4444372" y="9212061"/>
            <a:ext cx="3115303" cy="536162"/>
          </a:xfrm>
          <a:prstGeom prst="rect">
            <a:avLst/>
          </a:prstGeom>
          <a:solidFill>
            <a:srgbClr val="C9636E"/>
          </a:solidFill>
        </p:spPr>
        <p:txBody>
          <a:bodyPr anchor="ctr">
            <a:noAutofit/>
          </a:bodyPr>
          <a:lstStyle>
            <a:lvl1pPr marL="0" indent="0" algn="ctr">
              <a:buNone/>
              <a:defRPr sz="20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err="1"/>
              <a:t>www.website.eu</a:t>
            </a:r>
            <a:endParaRPr lang="en-US" dirty="0"/>
          </a:p>
        </p:txBody>
      </p:sp>
      <p:sp>
        <p:nvSpPr>
          <p:cNvPr id="51" name="Text Placeholder 32">
            <a:extLst>
              <a:ext uri="{FF2B5EF4-FFF2-40B4-BE49-F238E27FC236}">
                <a16:creationId xmlns:a16="http://schemas.microsoft.com/office/drawing/2014/main" id="{B8380AE6-F6F8-0F31-1E9D-EC9B04EB4D25}"/>
              </a:ext>
            </a:extLst>
          </p:cNvPr>
          <p:cNvSpPr>
            <a:spLocks noGrp="1"/>
          </p:cNvSpPr>
          <p:nvPr>
            <p:ph type="body" sz="quarter" idx="47" hasCustomPrompt="1"/>
          </p:nvPr>
        </p:nvSpPr>
        <p:spPr>
          <a:xfrm>
            <a:off x="3779836" y="7507964"/>
            <a:ext cx="3282596" cy="781609"/>
          </a:xfrm>
          <a:prstGeom prst="rect">
            <a:avLst/>
          </a:prstGeom>
        </p:spPr>
        <p:txBody>
          <a:bodyPr>
            <a:noAutofit/>
          </a:bodyPr>
          <a:lstStyle>
            <a:lvl1pPr marL="0" indent="0" algn="r">
              <a:buNone/>
              <a:defRPr sz="1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Follow our journey</a:t>
            </a:r>
          </a:p>
        </p:txBody>
      </p:sp>
      <p:pic>
        <p:nvPicPr>
          <p:cNvPr id="2" name="Picture 1">
            <a:extLst>
              <a:ext uri="{FF2B5EF4-FFF2-40B4-BE49-F238E27FC236}">
                <a16:creationId xmlns:a16="http://schemas.microsoft.com/office/drawing/2014/main" id="{5AC863DE-2EA3-1E2F-FE45-108E5AAC3051}"/>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4" name="Picture 3">
            <a:extLst>
              <a:ext uri="{FF2B5EF4-FFF2-40B4-BE49-F238E27FC236}">
                <a16:creationId xmlns:a16="http://schemas.microsoft.com/office/drawing/2014/main" id="{0945D49E-723C-93E6-E59B-0157F9F2A82F}"/>
              </a:ext>
            </a:extLst>
          </p:cNvPr>
          <p:cNvPicPr>
            <a:picLocks noChangeAspect="1"/>
          </p:cNvPicPr>
          <p:nvPr userDrawn="1"/>
        </p:nvPicPr>
        <p:blipFill>
          <a:blip r:embed="rId3"/>
          <a:stretch>
            <a:fillRect/>
          </a:stretch>
        </p:blipFill>
        <p:spPr>
          <a:xfrm>
            <a:off x="4058667" y="580596"/>
            <a:ext cx="3025475" cy="881710"/>
          </a:xfrm>
          <a:prstGeom prst="rect">
            <a:avLst/>
          </a:prstGeom>
        </p:spPr>
      </p:pic>
    </p:spTree>
    <p:extLst>
      <p:ext uri="{BB962C8B-B14F-4D97-AF65-F5344CB8AC3E}">
        <p14:creationId xmlns:p14="http://schemas.microsoft.com/office/powerpoint/2010/main" val="3351791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Cover 01">
    <p:spTree>
      <p:nvGrpSpPr>
        <p:cNvPr id="1" name=""/>
        <p:cNvGrpSpPr/>
        <p:nvPr/>
      </p:nvGrpSpPr>
      <p:grpSpPr>
        <a:xfrm>
          <a:off x="0" y="0"/>
          <a:ext cx="0" cy="0"/>
          <a:chOff x="0" y="0"/>
          <a:chExt cx="0" cy="0"/>
        </a:xfrm>
      </p:grpSpPr>
      <p:grpSp>
        <p:nvGrpSpPr>
          <p:cNvPr id="40" name="Graphic 95">
            <a:extLst>
              <a:ext uri="{FF2B5EF4-FFF2-40B4-BE49-F238E27FC236}">
                <a16:creationId xmlns:a16="http://schemas.microsoft.com/office/drawing/2014/main" id="{E0E644A5-0726-2D74-9444-B2B5701EBB0B}"/>
              </a:ext>
            </a:extLst>
          </p:cNvPr>
          <p:cNvGrpSpPr/>
          <p:nvPr userDrawn="1"/>
        </p:nvGrpSpPr>
        <p:grpSpPr>
          <a:xfrm>
            <a:off x="4274233" y="9923838"/>
            <a:ext cx="1509109" cy="423922"/>
            <a:chOff x="584588" y="9078286"/>
            <a:chExt cx="1509109" cy="423922"/>
          </a:xfrm>
          <a:solidFill>
            <a:srgbClr val="000000"/>
          </a:solidFill>
        </p:grpSpPr>
        <p:sp>
          <p:nvSpPr>
            <p:cNvPr id="41" name="Freeform 40">
              <a:extLst>
                <a:ext uri="{FF2B5EF4-FFF2-40B4-BE49-F238E27FC236}">
                  <a16:creationId xmlns:a16="http://schemas.microsoft.com/office/drawing/2014/main" id="{566B8B2E-F4A9-8A10-4500-81758B0CF5E6}"/>
                </a:ext>
              </a:extLst>
            </p:cNvPr>
            <p:cNvSpPr/>
            <p:nvPr/>
          </p:nvSpPr>
          <p:spPr>
            <a:xfrm>
              <a:off x="584588"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sp>
          <p:nvSpPr>
            <p:cNvPr id="42" name="Freeform 41">
              <a:extLst>
                <a:ext uri="{FF2B5EF4-FFF2-40B4-BE49-F238E27FC236}">
                  <a16:creationId xmlns:a16="http://schemas.microsoft.com/office/drawing/2014/main" id="{0D5B6715-FFB9-0C18-39E8-858735DB8D0E}"/>
                </a:ext>
              </a:extLst>
            </p:cNvPr>
            <p:cNvSpPr/>
            <p:nvPr/>
          </p:nvSpPr>
          <p:spPr>
            <a:xfrm>
              <a:off x="2069199" y="9078286"/>
              <a:ext cx="24498" cy="423922"/>
            </a:xfrm>
            <a:custGeom>
              <a:avLst/>
              <a:gdLst>
                <a:gd name="connsiteX0" fmla="*/ 0 w 24498"/>
                <a:gd name="connsiteY0" fmla="*/ 0 h 423922"/>
                <a:gd name="connsiteX1" fmla="*/ 0 w 24498"/>
                <a:gd name="connsiteY1" fmla="*/ 423923 h 423922"/>
              </a:gdLst>
              <a:ahLst/>
              <a:cxnLst>
                <a:cxn ang="0">
                  <a:pos x="connsiteX0" y="connsiteY0"/>
                </a:cxn>
                <a:cxn ang="0">
                  <a:pos x="connsiteX1" y="connsiteY1"/>
                </a:cxn>
              </a:cxnLst>
              <a:rect l="l" t="t" r="r" b="b"/>
              <a:pathLst>
                <a:path w="24498" h="423922">
                  <a:moveTo>
                    <a:pt x="0" y="0"/>
                  </a:moveTo>
                  <a:lnTo>
                    <a:pt x="0" y="423923"/>
                  </a:lnTo>
                </a:path>
              </a:pathLst>
            </a:custGeom>
            <a:ln w="24491" cap="flat">
              <a:solidFill>
                <a:srgbClr val="E36C34"/>
              </a:solidFill>
              <a:prstDash val="solid"/>
              <a:miter/>
            </a:ln>
          </p:spPr>
          <p:txBody>
            <a:bodyPr rtlCol="0" anchor="ctr"/>
            <a:lstStyle/>
            <a:p>
              <a:endParaRPr lang="en-US"/>
            </a:p>
          </p:txBody>
        </p:sp>
      </p:grpSp>
      <p:sp>
        <p:nvSpPr>
          <p:cNvPr id="43" name="Text Placeholder 23">
            <a:extLst>
              <a:ext uri="{FF2B5EF4-FFF2-40B4-BE49-F238E27FC236}">
                <a16:creationId xmlns:a16="http://schemas.microsoft.com/office/drawing/2014/main" id="{FCFFF7BC-2D60-0894-85A3-9F3E99401141}"/>
              </a:ext>
            </a:extLst>
          </p:cNvPr>
          <p:cNvSpPr>
            <a:spLocks noGrp="1"/>
          </p:cNvSpPr>
          <p:nvPr>
            <p:ph type="body" sz="quarter" idx="17" hasCustomPrompt="1"/>
          </p:nvPr>
        </p:nvSpPr>
        <p:spPr>
          <a:xfrm>
            <a:off x="4318563" y="9956571"/>
            <a:ext cx="1230818" cy="419205"/>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2023 – 2024</a:t>
            </a:r>
          </a:p>
          <a:p>
            <a:pPr lvl="0"/>
            <a:r>
              <a:rPr lang="en-US" dirty="0"/>
              <a:t>Document Name</a:t>
            </a:r>
          </a:p>
        </p:txBody>
      </p:sp>
      <p:sp>
        <p:nvSpPr>
          <p:cNvPr id="44" name="Text Placeholder 23">
            <a:extLst>
              <a:ext uri="{FF2B5EF4-FFF2-40B4-BE49-F238E27FC236}">
                <a16:creationId xmlns:a16="http://schemas.microsoft.com/office/drawing/2014/main" id="{4FC9217A-9E44-3DC4-8004-1DCF6B17E700}"/>
              </a:ext>
            </a:extLst>
          </p:cNvPr>
          <p:cNvSpPr>
            <a:spLocks noGrp="1"/>
          </p:cNvSpPr>
          <p:nvPr>
            <p:ph type="body" sz="quarter" idx="18" hasCustomPrompt="1"/>
          </p:nvPr>
        </p:nvSpPr>
        <p:spPr>
          <a:xfrm>
            <a:off x="5793930" y="9956571"/>
            <a:ext cx="1509636" cy="391189"/>
          </a:xfrm>
          <a:prstGeom prst="rect">
            <a:avLst/>
          </a:prstGeom>
        </p:spPr>
        <p:txBody>
          <a:bodyPr>
            <a:noAutofit/>
          </a:bodyPr>
          <a:lstStyle>
            <a:lvl1pPr marL="0" indent="0" algn="l">
              <a:spcBef>
                <a:spcPts val="0"/>
              </a:spcBef>
              <a:buNone/>
              <a:defRPr sz="1000" b="0" i="0">
                <a:solidFill>
                  <a:srgbClr val="633547"/>
                </a:solidFill>
                <a:latin typeface="Calibri" panose="020F0502020204030204" pitchFamily="34" charset="0"/>
                <a:cs typeface="Calibri" panose="020F0502020204030204" pitchFamily="34" charset="0"/>
              </a:defRPr>
            </a:lvl1pPr>
          </a:lstStyle>
          <a:p>
            <a:pPr lvl="0"/>
            <a:r>
              <a:rPr lang="en-US" dirty="0"/>
              <a:t>By</a:t>
            </a:r>
          </a:p>
          <a:p>
            <a:pPr lvl="0"/>
            <a:r>
              <a:rPr lang="en-US" dirty="0"/>
              <a:t>Partner Name</a:t>
            </a:r>
          </a:p>
        </p:txBody>
      </p:sp>
      <p:pic>
        <p:nvPicPr>
          <p:cNvPr id="8" name="Picture 7">
            <a:extLst>
              <a:ext uri="{FF2B5EF4-FFF2-40B4-BE49-F238E27FC236}">
                <a16:creationId xmlns:a16="http://schemas.microsoft.com/office/drawing/2014/main" id="{7D27BA53-A56F-8D84-4AAD-D7AB7922B4E5}"/>
              </a:ext>
            </a:extLst>
          </p:cNvPr>
          <p:cNvPicPr>
            <a:picLocks noChangeAspect="1"/>
          </p:cNvPicPr>
          <p:nvPr userDrawn="1"/>
        </p:nvPicPr>
        <p:blipFill>
          <a:blip r:embed="rId2"/>
          <a:stretch>
            <a:fillRect/>
          </a:stretch>
        </p:blipFill>
        <p:spPr>
          <a:xfrm>
            <a:off x="584665" y="10001672"/>
            <a:ext cx="1529269" cy="340525"/>
          </a:xfrm>
          <a:prstGeom prst="rect">
            <a:avLst/>
          </a:prstGeom>
        </p:spPr>
      </p:pic>
      <p:pic>
        <p:nvPicPr>
          <p:cNvPr id="3" name="Picture 2">
            <a:extLst>
              <a:ext uri="{FF2B5EF4-FFF2-40B4-BE49-F238E27FC236}">
                <a16:creationId xmlns:a16="http://schemas.microsoft.com/office/drawing/2014/main" id="{5A00AB84-82D5-6A9B-899C-2179030B6576}"/>
              </a:ext>
            </a:extLst>
          </p:cNvPr>
          <p:cNvPicPr>
            <a:picLocks noChangeAspect="1"/>
          </p:cNvPicPr>
          <p:nvPr userDrawn="1"/>
        </p:nvPicPr>
        <p:blipFill>
          <a:blip r:embed="rId3"/>
          <a:stretch>
            <a:fillRect/>
          </a:stretch>
        </p:blipFill>
        <p:spPr>
          <a:xfrm>
            <a:off x="480581" y="918526"/>
            <a:ext cx="3025475" cy="881710"/>
          </a:xfrm>
          <a:prstGeom prst="rect">
            <a:avLst/>
          </a:prstGeom>
        </p:spPr>
      </p:pic>
      <p:sp>
        <p:nvSpPr>
          <p:cNvPr id="5" name="Rectangle 4">
            <a:extLst>
              <a:ext uri="{FF2B5EF4-FFF2-40B4-BE49-F238E27FC236}">
                <a16:creationId xmlns:a16="http://schemas.microsoft.com/office/drawing/2014/main" id="{9F6CBDAF-3FEA-93D4-9B8A-A759322621EC}"/>
              </a:ext>
            </a:extLst>
          </p:cNvPr>
          <p:cNvSpPr/>
          <p:nvPr userDrawn="1"/>
        </p:nvSpPr>
        <p:spPr>
          <a:xfrm>
            <a:off x="0" y="4671391"/>
            <a:ext cx="7559675" cy="4452729"/>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49347" tIns="24673" rIns="49347" bIns="24673" numCol="1" spcCol="0" rtlCol="0" fromWordArt="0" anchor="ctr" anchorCtr="0" forceAA="0" compatLnSpc="1">
            <a:prstTxWarp prst="textNoShape">
              <a:avLst/>
            </a:prstTxWarp>
            <a:noAutofit/>
          </a:bodyPr>
          <a:lstStyle/>
          <a:p>
            <a:endParaRPr lang="en-GB" sz="529"/>
          </a:p>
        </p:txBody>
      </p:sp>
      <p:sp>
        <p:nvSpPr>
          <p:cNvPr id="9" name="Picture Placeholder 3">
            <a:extLst>
              <a:ext uri="{FF2B5EF4-FFF2-40B4-BE49-F238E27FC236}">
                <a16:creationId xmlns:a16="http://schemas.microsoft.com/office/drawing/2014/main" id="{B5A9D1F8-28AF-B1CF-B69E-AD0DEAAFB8B2}"/>
              </a:ext>
            </a:extLst>
          </p:cNvPr>
          <p:cNvSpPr>
            <a:spLocks noGrp="1"/>
          </p:cNvSpPr>
          <p:nvPr>
            <p:ph type="pic" sz="quarter" idx="10"/>
          </p:nvPr>
        </p:nvSpPr>
        <p:spPr>
          <a:xfrm>
            <a:off x="540949"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0" name="Picture Placeholder 3">
            <a:extLst>
              <a:ext uri="{FF2B5EF4-FFF2-40B4-BE49-F238E27FC236}">
                <a16:creationId xmlns:a16="http://schemas.microsoft.com/office/drawing/2014/main" id="{1AE9D6E8-FB1E-E918-BA0A-4905F9D196A2}"/>
              </a:ext>
            </a:extLst>
          </p:cNvPr>
          <p:cNvSpPr>
            <a:spLocks noGrp="1"/>
          </p:cNvSpPr>
          <p:nvPr>
            <p:ph type="pic" sz="quarter" idx="19"/>
          </p:nvPr>
        </p:nvSpPr>
        <p:spPr>
          <a:xfrm>
            <a:off x="2212932"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1" name="Picture Placeholder 3">
            <a:extLst>
              <a:ext uri="{FF2B5EF4-FFF2-40B4-BE49-F238E27FC236}">
                <a16:creationId xmlns:a16="http://schemas.microsoft.com/office/drawing/2014/main" id="{ABD2050B-2F24-EA9D-6FF5-F7A55145C947}"/>
              </a:ext>
            </a:extLst>
          </p:cNvPr>
          <p:cNvSpPr>
            <a:spLocks noGrp="1"/>
          </p:cNvSpPr>
          <p:nvPr>
            <p:ph type="pic" sz="quarter" idx="20"/>
          </p:nvPr>
        </p:nvSpPr>
        <p:spPr>
          <a:xfrm>
            <a:off x="3884915"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12" name="Picture Placeholder 3">
            <a:extLst>
              <a:ext uri="{FF2B5EF4-FFF2-40B4-BE49-F238E27FC236}">
                <a16:creationId xmlns:a16="http://schemas.microsoft.com/office/drawing/2014/main" id="{6F6B57C3-F074-6AEB-F8C3-13578E7B1975}"/>
              </a:ext>
            </a:extLst>
          </p:cNvPr>
          <p:cNvSpPr>
            <a:spLocks noGrp="1"/>
          </p:cNvSpPr>
          <p:nvPr>
            <p:ph type="pic" sz="quarter" idx="21"/>
          </p:nvPr>
        </p:nvSpPr>
        <p:spPr>
          <a:xfrm>
            <a:off x="5556898" y="2928440"/>
            <a:ext cx="1579398" cy="28958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17611956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bout/Intro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2B9CACD-95F6-C740-9957-885B4EF0752C}"/>
              </a:ext>
            </a:extLst>
          </p:cNvPr>
          <p:cNvSpPr/>
          <p:nvPr userDrawn="1"/>
        </p:nvSpPr>
        <p:spPr>
          <a:xfrm>
            <a:off x="525586" y="737937"/>
            <a:ext cx="4912688" cy="9705474"/>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Calibri" panose="020F0502020204030204" pitchFamily="34" charset="0"/>
              <a:cs typeface="Calibri" panose="020F0502020204030204" pitchFamily="34" charset="0"/>
            </a:endParaRPr>
          </a:p>
        </p:txBody>
      </p:sp>
      <p:sp>
        <p:nvSpPr>
          <p:cNvPr id="12" name="Picture Placeholder 3">
            <a:extLst>
              <a:ext uri="{FF2B5EF4-FFF2-40B4-BE49-F238E27FC236}">
                <a16:creationId xmlns:a16="http://schemas.microsoft.com/office/drawing/2014/main" id="{1B053317-9B63-0F46-9FAE-76C882544D89}"/>
              </a:ext>
            </a:extLst>
          </p:cNvPr>
          <p:cNvSpPr>
            <a:spLocks noGrp="1"/>
          </p:cNvSpPr>
          <p:nvPr>
            <p:ph type="pic" sz="quarter" idx="10"/>
          </p:nvPr>
        </p:nvSpPr>
        <p:spPr>
          <a:xfrm>
            <a:off x="2926339" y="576179"/>
            <a:ext cx="4107750" cy="580575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45" name="Text Placeholder 32">
            <a:extLst>
              <a:ext uri="{FF2B5EF4-FFF2-40B4-BE49-F238E27FC236}">
                <a16:creationId xmlns:a16="http://schemas.microsoft.com/office/drawing/2014/main" id="{66785BF5-4C01-4BA0-B7B8-E20F3597AD1E}"/>
              </a:ext>
            </a:extLst>
          </p:cNvPr>
          <p:cNvSpPr>
            <a:spLocks noGrp="1"/>
          </p:cNvSpPr>
          <p:nvPr>
            <p:ph type="body" sz="quarter" idx="47" hasCustomPrompt="1"/>
          </p:nvPr>
        </p:nvSpPr>
        <p:spPr>
          <a:xfrm>
            <a:off x="833868" y="6914471"/>
            <a:ext cx="4184942" cy="795499"/>
          </a:xfrm>
          <a:prstGeom prst="rect">
            <a:avLst/>
          </a:prstGeom>
        </p:spPr>
        <p:txBody>
          <a:bodyPr>
            <a:noAutofit/>
          </a:bodyPr>
          <a:lstStyle>
            <a:lvl1pPr marL="0" indent="0" algn="l">
              <a:buNone/>
              <a:defRPr sz="1800" b="1"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US" dirty="0"/>
              <a:t>Sub-Heading</a:t>
            </a:r>
          </a:p>
        </p:txBody>
      </p:sp>
      <p:sp>
        <p:nvSpPr>
          <p:cNvPr id="46" name="Text Placeholder 32">
            <a:extLst>
              <a:ext uri="{FF2B5EF4-FFF2-40B4-BE49-F238E27FC236}">
                <a16:creationId xmlns:a16="http://schemas.microsoft.com/office/drawing/2014/main" id="{59A563F4-B2A2-EB26-7DA9-8BD1D399687D}"/>
              </a:ext>
            </a:extLst>
          </p:cNvPr>
          <p:cNvSpPr>
            <a:spLocks noGrp="1"/>
          </p:cNvSpPr>
          <p:nvPr>
            <p:ph type="body" sz="quarter" idx="48" hasCustomPrompt="1"/>
          </p:nvPr>
        </p:nvSpPr>
        <p:spPr>
          <a:xfrm>
            <a:off x="841421" y="7946577"/>
            <a:ext cx="4179282" cy="1851989"/>
          </a:xfrm>
          <a:prstGeom prst="rect">
            <a:avLst/>
          </a:prstGeom>
        </p:spPr>
        <p:txBody>
          <a:bodyPr numCol="1" spcCol="288000" anchor="t">
            <a:noAutofit/>
          </a:bodyPr>
          <a:lstStyle>
            <a:lvl1pPr marL="0" indent="0" algn="l">
              <a:lnSpc>
                <a:spcPct val="100000"/>
              </a:lnSpc>
              <a:spcBef>
                <a:spcPts val="0"/>
              </a:spcBef>
              <a:buNone/>
              <a:defRPr sz="11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47" name="Slide Number Placeholder 5">
            <a:extLst>
              <a:ext uri="{FF2B5EF4-FFF2-40B4-BE49-F238E27FC236}">
                <a16:creationId xmlns:a16="http://schemas.microsoft.com/office/drawing/2014/main" id="{933E811B-E334-0F7C-96BF-3AF40B7D9255}"/>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670157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s 01">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57E9DDA3-5508-124F-B846-4CE77542FE4E}"/>
              </a:ext>
            </a:extLst>
          </p:cNvPr>
          <p:cNvSpPr/>
          <p:nvPr userDrawn="1"/>
        </p:nvSpPr>
        <p:spPr>
          <a:xfrm rot="5400000">
            <a:off x="-4568269" y="4593222"/>
            <a:ext cx="10670783" cy="15264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06" name="Text Placeholder 32">
            <a:extLst>
              <a:ext uri="{FF2B5EF4-FFF2-40B4-BE49-F238E27FC236}">
                <a16:creationId xmlns:a16="http://schemas.microsoft.com/office/drawing/2014/main" id="{86B01A13-C668-430D-CFC5-265C5B6253D7}"/>
              </a:ext>
            </a:extLst>
          </p:cNvPr>
          <p:cNvSpPr>
            <a:spLocks noGrp="1"/>
          </p:cNvSpPr>
          <p:nvPr>
            <p:ph type="body" sz="quarter" idx="11" hasCustomPrompt="1"/>
          </p:nvPr>
        </p:nvSpPr>
        <p:spPr>
          <a:xfrm>
            <a:off x="1961800" y="4014177"/>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01</a:t>
            </a:r>
            <a:endParaRPr lang="en-US" dirty="0"/>
          </a:p>
        </p:txBody>
      </p:sp>
      <p:sp>
        <p:nvSpPr>
          <p:cNvPr id="107" name="Text Placeholder 32">
            <a:extLst>
              <a:ext uri="{FF2B5EF4-FFF2-40B4-BE49-F238E27FC236}">
                <a16:creationId xmlns:a16="http://schemas.microsoft.com/office/drawing/2014/main" id="{30355578-E745-9BD0-A856-DBEC9CDCF6BA}"/>
              </a:ext>
            </a:extLst>
          </p:cNvPr>
          <p:cNvSpPr>
            <a:spLocks noGrp="1"/>
          </p:cNvSpPr>
          <p:nvPr>
            <p:ph type="body" sz="quarter" idx="49" hasCustomPrompt="1"/>
          </p:nvPr>
        </p:nvSpPr>
        <p:spPr>
          <a:xfrm>
            <a:off x="2664756" y="4014177"/>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Introduction</a:t>
            </a:r>
            <a:endParaRPr lang="en-US" dirty="0"/>
          </a:p>
        </p:txBody>
      </p:sp>
      <p:sp>
        <p:nvSpPr>
          <p:cNvPr id="108" name="Text Placeholder 32">
            <a:extLst>
              <a:ext uri="{FF2B5EF4-FFF2-40B4-BE49-F238E27FC236}">
                <a16:creationId xmlns:a16="http://schemas.microsoft.com/office/drawing/2014/main" id="{1483D1AB-5DBE-ED13-C638-D187E00E754A}"/>
              </a:ext>
            </a:extLst>
          </p:cNvPr>
          <p:cNvSpPr>
            <a:spLocks noGrp="1"/>
          </p:cNvSpPr>
          <p:nvPr>
            <p:ph type="body" sz="quarter" idx="13" hasCustomPrompt="1"/>
          </p:nvPr>
        </p:nvSpPr>
        <p:spPr>
          <a:xfrm>
            <a:off x="1961800" y="4489419"/>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02</a:t>
            </a:r>
            <a:endParaRPr lang="en-US" dirty="0"/>
          </a:p>
        </p:txBody>
      </p:sp>
      <p:sp>
        <p:nvSpPr>
          <p:cNvPr id="109" name="Text Placeholder 32">
            <a:extLst>
              <a:ext uri="{FF2B5EF4-FFF2-40B4-BE49-F238E27FC236}">
                <a16:creationId xmlns:a16="http://schemas.microsoft.com/office/drawing/2014/main" id="{0E904D35-974C-377E-0B62-7E1FEA95A52A}"/>
              </a:ext>
            </a:extLst>
          </p:cNvPr>
          <p:cNvSpPr>
            <a:spLocks noGrp="1"/>
          </p:cNvSpPr>
          <p:nvPr>
            <p:ph type="body" sz="quarter" idx="14" hasCustomPrompt="1"/>
          </p:nvPr>
        </p:nvSpPr>
        <p:spPr>
          <a:xfrm>
            <a:off x="2664756" y="4489545"/>
            <a:ext cx="3544003" cy="293549"/>
          </a:xfrm>
          <a:prstGeom prst="rect">
            <a:avLst/>
          </a:prstGeom>
        </p:spPr>
        <p:txBody>
          <a:bodyPr anchor="ctr">
            <a:noAutofit/>
          </a:bodyPr>
          <a:lstStyle>
            <a:lvl1pPr marL="0" marR="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marL="0" marR="0" lvl="0" indent="0" algn="l" defTabSz="2072941" rtl="0" eaLnBrk="1" fontAlgn="auto" latinLnBrk="0" hangingPunct="1">
              <a:lnSpc>
                <a:spcPct val="100000"/>
              </a:lnSpc>
              <a:spcBef>
                <a:spcPts val="2267"/>
              </a:spcBef>
              <a:spcAft>
                <a:spcPts val="0"/>
              </a:spcAft>
              <a:buClrTx/>
              <a:buSzTx/>
              <a:buFont typeface="Arial" panose="020B0604020202020204" pitchFamily="34" charset="0"/>
              <a:buNone/>
              <a:tabLst/>
              <a:defRPr/>
            </a:pPr>
            <a:r>
              <a:rPr lang="en-GB" dirty="0"/>
              <a:t>About us</a:t>
            </a:r>
            <a:endParaRPr lang="en-US" dirty="0"/>
          </a:p>
        </p:txBody>
      </p:sp>
      <p:sp>
        <p:nvSpPr>
          <p:cNvPr id="110" name="Text Placeholder 32">
            <a:extLst>
              <a:ext uri="{FF2B5EF4-FFF2-40B4-BE49-F238E27FC236}">
                <a16:creationId xmlns:a16="http://schemas.microsoft.com/office/drawing/2014/main" id="{04638117-ED94-CB12-A38B-3D197075E661}"/>
              </a:ext>
            </a:extLst>
          </p:cNvPr>
          <p:cNvSpPr>
            <a:spLocks noGrp="1"/>
          </p:cNvSpPr>
          <p:nvPr>
            <p:ph type="body" sz="quarter" idx="15" hasCustomPrompt="1"/>
          </p:nvPr>
        </p:nvSpPr>
        <p:spPr>
          <a:xfrm>
            <a:off x="1961800" y="4990553"/>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03</a:t>
            </a:r>
            <a:endParaRPr lang="en-US" dirty="0"/>
          </a:p>
        </p:txBody>
      </p:sp>
      <p:sp>
        <p:nvSpPr>
          <p:cNvPr id="111" name="Text Placeholder 32">
            <a:extLst>
              <a:ext uri="{FF2B5EF4-FFF2-40B4-BE49-F238E27FC236}">
                <a16:creationId xmlns:a16="http://schemas.microsoft.com/office/drawing/2014/main" id="{BF7573CD-5D0E-98EF-D198-D00F02C59AC1}"/>
              </a:ext>
            </a:extLst>
          </p:cNvPr>
          <p:cNvSpPr>
            <a:spLocks noGrp="1"/>
          </p:cNvSpPr>
          <p:nvPr>
            <p:ph type="body" sz="quarter" idx="19" hasCustomPrompt="1"/>
          </p:nvPr>
        </p:nvSpPr>
        <p:spPr>
          <a:xfrm>
            <a:off x="2664756" y="4990553"/>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The Project</a:t>
            </a:r>
            <a:endParaRPr lang="en-US" dirty="0"/>
          </a:p>
        </p:txBody>
      </p:sp>
      <p:sp>
        <p:nvSpPr>
          <p:cNvPr id="112" name="Text Placeholder 32">
            <a:extLst>
              <a:ext uri="{FF2B5EF4-FFF2-40B4-BE49-F238E27FC236}">
                <a16:creationId xmlns:a16="http://schemas.microsoft.com/office/drawing/2014/main" id="{001CD029-76BF-5267-FCC9-AC374458EC63}"/>
              </a:ext>
            </a:extLst>
          </p:cNvPr>
          <p:cNvSpPr>
            <a:spLocks noGrp="1"/>
          </p:cNvSpPr>
          <p:nvPr>
            <p:ph type="body" sz="quarter" idx="17" hasCustomPrompt="1"/>
          </p:nvPr>
        </p:nvSpPr>
        <p:spPr>
          <a:xfrm>
            <a:off x="1961800" y="549150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04</a:t>
            </a:r>
            <a:endParaRPr lang="en-US" dirty="0"/>
          </a:p>
        </p:txBody>
      </p:sp>
      <p:sp>
        <p:nvSpPr>
          <p:cNvPr id="113" name="Text Placeholder 32">
            <a:extLst>
              <a:ext uri="{FF2B5EF4-FFF2-40B4-BE49-F238E27FC236}">
                <a16:creationId xmlns:a16="http://schemas.microsoft.com/office/drawing/2014/main" id="{9D496F3A-9EAD-7E5B-7683-3530771E57DB}"/>
              </a:ext>
            </a:extLst>
          </p:cNvPr>
          <p:cNvSpPr>
            <a:spLocks noGrp="1"/>
          </p:cNvSpPr>
          <p:nvPr>
            <p:ph type="body" sz="quarter" idx="20" hasCustomPrompt="1"/>
          </p:nvPr>
        </p:nvSpPr>
        <p:spPr>
          <a:xfrm>
            <a:off x="2664756" y="549150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Gallery</a:t>
            </a:r>
            <a:endParaRPr lang="en-US" dirty="0"/>
          </a:p>
        </p:txBody>
      </p:sp>
      <p:sp>
        <p:nvSpPr>
          <p:cNvPr id="114" name="Text Placeholder 32">
            <a:extLst>
              <a:ext uri="{FF2B5EF4-FFF2-40B4-BE49-F238E27FC236}">
                <a16:creationId xmlns:a16="http://schemas.microsoft.com/office/drawing/2014/main" id="{625508FB-1E5C-3437-B4C8-AF2A4553D848}"/>
              </a:ext>
            </a:extLst>
          </p:cNvPr>
          <p:cNvSpPr>
            <a:spLocks noGrp="1"/>
          </p:cNvSpPr>
          <p:nvPr>
            <p:ph type="body" sz="quarter" idx="21" hasCustomPrompt="1"/>
          </p:nvPr>
        </p:nvSpPr>
        <p:spPr>
          <a:xfrm>
            <a:off x="1961800" y="5993298"/>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05</a:t>
            </a:r>
            <a:endParaRPr lang="en-US" dirty="0"/>
          </a:p>
        </p:txBody>
      </p:sp>
      <p:sp>
        <p:nvSpPr>
          <p:cNvPr id="115" name="Text Placeholder 32">
            <a:extLst>
              <a:ext uri="{FF2B5EF4-FFF2-40B4-BE49-F238E27FC236}">
                <a16:creationId xmlns:a16="http://schemas.microsoft.com/office/drawing/2014/main" id="{021C53BA-EBD7-A22B-1913-D8525ED841B5}"/>
              </a:ext>
            </a:extLst>
          </p:cNvPr>
          <p:cNvSpPr>
            <a:spLocks noGrp="1"/>
          </p:cNvSpPr>
          <p:nvPr>
            <p:ph type="body" sz="quarter" idx="22" hasCustomPrompt="1"/>
          </p:nvPr>
        </p:nvSpPr>
        <p:spPr>
          <a:xfrm>
            <a:off x="2664756" y="5993298"/>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Our Team</a:t>
            </a:r>
            <a:endParaRPr lang="en-US" dirty="0"/>
          </a:p>
        </p:txBody>
      </p:sp>
      <p:sp>
        <p:nvSpPr>
          <p:cNvPr id="116" name="Text Placeholder 32">
            <a:extLst>
              <a:ext uri="{FF2B5EF4-FFF2-40B4-BE49-F238E27FC236}">
                <a16:creationId xmlns:a16="http://schemas.microsoft.com/office/drawing/2014/main" id="{73326E23-3F69-8B45-7ADA-61E5806C8AD1}"/>
              </a:ext>
            </a:extLst>
          </p:cNvPr>
          <p:cNvSpPr>
            <a:spLocks noGrp="1"/>
          </p:cNvSpPr>
          <p:nvPr>
            <p:ph type="body" sz="quarter" idx="51" hasCustomPrompt="1"/>
          </p:nvPr>
        </p:nvSpPr>
        <p:spPr>
          <a:xfrm>
            <a:off x="1971440" y="6522494"/>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06</a:t>
            </a:r>
            <a:endParaRPr lang="en-US" dirty="0"/>
          </a:p>
        </p:txBody>
      </p:sp>
      <p:sp>
        <p:nvSpPr>
          <p:cNvPr id="117" name="Text Placeholder 32">
            <a:extLst>
              <a:ext uri="{FF2B5EF4-FFF2-40B4-BE49-F238E27FC236}">
                <a16:creationId xmlns:a16="http://schemas.microsoft.com/office/drawing/2014/main" id="{89786B18-DBC8-6850-DD58-ACA1ACFB09E2}"/>
              </a:ext>
            </a:extLst>
          </p:cNvPr>
          <p:cNvSpPr>
            <a:spLocks noGrp="1"/>
          </p:cNvSpPr>
          <p:nvPr>
            <p:ph type="body" sz="quarter" idx="52" hasCustomPrompt="1"/>
          </p:nvPr>
        </p:nvSpPr>
        <p:spPr>
          <a:xfrm>
            <a:off x="2674396" y="6522494"/>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Question and Answers</a:t>
            </a:r>
            <a:endParaRPr lang="en-US" dirty="0"/>
          </a:p>
        </p:txBody>
      </p:sp>
      <p:sp>
        <p:nvSpPr>
          <p:cNvPr id="118" name="Text Placeholder 32">
            <a:extLst>
              <a:ext uri="{FF2B5EF4-FFF2-40B4-BE49-F238E27FC236}">
                <a16:creationId xmlns:a16="http://schemas.microsoft.com/office/drawing/2014/main" id="{5E3514C3-47EA-6B09-C5A8-5B292E47E30C}"/>
              </a:ext>
            </a:extLst>
          </p:cNvPr>
          <p:cNvSpPr>
            <a:spLocks noGrp="1"/>
          </p:cNvSpPr>
          <p:nvPr>
            <p:ph type="body" sz="quarter" idx="53" hasCustomPrompt="1"/>
          </p:nvPr>
        </p:nvSpPr>
        <p:spPr>
          <a:xfrm>
            <a:off x="1971440" y="7012726"/>
            <a:ext cx="648000" cy="292876"/>
          </a:xfrm>
          <a:prstGeom prst="rect">
            <a:avLst/>
          </a:prstGeom>
        </p:spPr>
        <p:txBody>
          <a:bodyPr anchor="ctr">
            <a:noAutofit/>
          </a:bodyPr>
          <a:lstStyle>
            <a:lvl1pPr marL="0" indent="0" algn="ctr">
              <a:buNone/>
              <a:defRPr sz="2200" b="1" i="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07</a:t>
            </a:r>
            <a:endParaRPr lang="en-US" dirty="0"/>
          </a:p>
        </p:txBody>
      </p:sp>
      <p:sp>
        <p:nvSpPr>
          <p:cNvPr id="119" name="Text Placeholder 32">
            <a:extLst>
              <a:ext uri="{FF2B5EF4-FFF2-40B4-BE49-F238E27FC236}">
                <a16:creationId xmlns:a16="http://schemas.microsoft.com/office/drawing/2014/main" id="{5535D7EB-A9E1-30C4-B0DE-D9400C7E67D2}"/>
              </a:ext>
            </a:extLst>
          </p:cNvPr>
          <p:cNvSpPr>
            <a:spLocks noGrp="1"/>
          </p:cNvSpPr>
          <p:nvPr>
            <p:ph type="body" sz="quarter" idx="54" hasCustomPrompt="1"/>
          </p:nvPr>
        </p:nvSpPr>
        <p:spPr>
          <a:xfrm>
            <a:off x="2674396" y="7012726"/>
            <a:ext cx="3544003" cy="292876"/>
          </a:xfrm>
          <a:prstGeom prst="rect">
            <a:avLst/>
          </a:prstGeom>
        </p:spPr>
        <p:txBody>
          <a:bodyPr anchor="ctr">
            <a:noAutofit/>
          </a:bodyPr>
          <a:lstStyle>
            <a:lvl1pPr marL="0" indent="0" algn="l">
              <a:buNone/>
              <a:defRPr sz="14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GB" dirty="0"/>
              <a:t>Conclusion</a:t>
            </a:r>
            <a:endParaRPr lang="en-US" dirty="0"/>
          </a:p>
        </p:txBody>
      </p:sp>
      <p:sp>
        <p:nvSpPr>
          <p:cNvPr id="81" name="Slide Number Placeholder 5">
            <a:extLst>
              <a:ext uri="{FF2B5EF4-FFF2-40B4-BE49-F238E27FC236}">
                <a16:creationId xmlns:a16="http://schemas.microsoft.com/office/drawing/2014/main" id="{184564D9-D416-2621-9930-A15549C59F96}"/>
              </a:ext>
            </a:extLst>
          </p:cNvPr>
          <p:cNvSpPr>
            <a:spLocks noGrp="1"/>
          </p:cNvSpPr>
          <p:nvPr>
            <p:ph type="sldNum" sz="quarter" idx="4"/>
          </p:nvPr>
        </p:nvSpPr>
        <p:spPr>
          <a:xfrm>
            <a:off x="7065647" y="10219096"/>
            <a:ext cx="372588" cy="363596"/>
          </a:xfrm>
          <a:prstGeom prst="rect">
            <a:avLst/>
          </a:prstGeom>
        </p:spPr>
        <p:txBody>
          <a:bodyPr vert="horz" lIns="91440" tIns="45720" rIns="91440" bIns="45720" rtlCol="0" anchor="ctr"/>
          <a:lstStyle>
            <a:lvl1pPr algn="r">
              <a:defRPr sz="900">
                <a:solidFill>
                  <a:srgbClr val="1D4C60"/>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2" name="TextBox 1">
            <a:extLst>
              <a:ext uri="{FF2B5EF4-FFF2-40B4-BE49-F238E27FC236}">
                <a16:creationId xmlns:a16="http://schemas.microsoft.com/office/drawing/2014/main" id="{763EEF2E-886F-47C0-5EC5-48E990C86E46}"/>
              </a:ext>
            </a:extLst>
          </p:cNvPr>
          <p:cNvSpPr txBox="1"/>
          <p:nvPr userDrawn="1"/>
        </p:nvSpPr>
        <p:spPr>
          <a:xfrm>
            <a:off x="3743874" y="8022974"/>
            <a:ext cx="2853695" cy="400110"/>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n-IE" sz="500" b="0" i="0" u="none" strike="noStrike" dirty="0">
                <a:solidFill>
                  <a:srgbClr val="633547"/>
                </a:solidFill>
                <a:effectLst/>
                <a:latin typeface="Calibri" panose="020F0502020204030204" pitchFamily="34" charset="0"/>
                <a:cs typeface="Calibri" panose="020F0502020204030204" pitchFamily="34" charset="0"/>
              </a:rPr>
              <a:t>Funded by the European Union. Views and opinions expressed are however those of the author(s) only and do not necessarily reflect those of the European Union or the European Education and Culture Executive Agency (EACEA). Neither the European Union nor EACEA can be held responsible for them.</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n-IE" sz="500" b="0" i="0" u="none" strike="noStrike" dirty="0">
              <a:solidFill>
                <a:srgbClr val="633547"/>
              </a:solidFill>
              <a:effectLst/>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id="{F12C551D-BCDE-2EC5-E992-A0A2E03D6BF7}"/>
              </a:ext>
            </a:extLst>
          </p:cNvPr>
          <p:cNvPicPr>
            <a:picLocks noChangeAspect="1"/>
          </p:cNvPicPr>
          <p:nvPr userDrawn="1"/>
        </p:nvPicPr>
        <p:blipFill>
          <a:blip r:embed="rId2"/>
          <a:stretch>
            <a:fillRect/>
          </a:stretch>
        </p:blipFill>
        <p:spPr>
          <a:xfrm>
            <a:off x="2110189" y="8030998"/>
            <a:ext cx="1529269" cy="340525"/>
          </a:xfrm>
          <a:prstGeom prst="rect">
            <a:avLst/>
          </a:prstGeom>
        </p:spPr>
      </p:pic>
      <p:sp>
        <p:nvSpPr>
          <p:cNvPr id="4" name="Picture Placeholder 3">
            <a:extLst>
              <a:ext uri="{FF2B5EF4-FFF2-40B4-BE49-F238E27FC236}">
                <a16:creationId xmlns:a16="http://schemas.microsoft.com/office/drawing/2014/main" id="{FB83C495-F66E-E0EB-15A1-2CDA3EF437F8}"/>
              </a:ext>
            </a:extLst>
          </p:cNvPr>
          <p:cNvSpPr>
            <a:spLocks noGrp="1"/>
          </p:cNvSpPr>
          <p:nvPr>
            <p:ph type="pic" sz="quarter" idx="55"/>
          </p:nvPr>
        </p:nvSpPr>
        <p:spPr>
          <a:xfrm>
            <a:off x="967154" y="673939"/>
            <a:ext cx="6592520" cy="2687329"/>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pic>
        <p:nvPicPr>
          <p:cNvPr id="5" name="Picture 4">
            <a:extLst>
              <a:ext uri="{FF2B5EF4-FFF2-40B4-BE49-F238E27FC236}">
                <a16:creationId xmlns:a16="http://schemas.microsoft.com/office/drawing/2014/main" id="{23ACD343-5653-EA55-678C-61966A92ED4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110189" y="8521230"/>
            <a:ext cx="876630" cy="306711"/>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112;p29">
            <a:extLst>
              <a:ext uri="{FF2B5EF4-FFF2-40B4-BE49-F238E27FC236}">
                <a16:creationId xmlns:a16="http://schemas.microsoft.com/office/drawing/2014/main" id="{058A4BF2-2EB0-C0A0-DDE5-CFB34B45BF0E}"/>
              </a:ext>
            </a:extLst>
          </p:cNvPr>
          <p:cNvSpPr/>
          <p:nvPr userDrawn="1"/>
        </p:nvSpPr>
        <p:spPr>
          <a:xfrm>
            <a:off x="3779837" y="8566883"/>
            <a:ext cx="4295995" cy="215403"/>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282666"/>
              </a:buClr>
              <a:buSzPts val="800"/>
              <a:buFont typeface="Calibri"/>
              <a:buNone/>
            </a:pPr>
            <a:r>
              <a:rPr lang="en-GB" sz="700" b="0" i="0" dirty="0">
                <a:solidFill>
                  <a:srgbClr val="633547"/>
                </a:solidFill>
                <a:latin typeface="Calibri"/>
                <a:ea typeface="Calibri"/>
                <a:cs typeface="Calibri"/>
                <a:sym typeface="Calibri"/>
              </a:rPr>
              <a:t>© 2024. PROMOTE Project. This work is openly licensed via </a:t>
            </a:r>
            <a:r>
              <a:rPr lang="en-GB" sz="700" b="0" i="0" dirty="0">
                <a:solidFill>
                  <a:srgbClr val="633547"/>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CC BY 4.0</a:t>
            </a:r>
            <a:r>
              <a:rPr lang="en-GB" sz="800" b="0" i="0" dirty="0">
                <a:solidFill>
                  <a:srgbClr val="282666"/>
                </a:solidFill>
                <a:latin typeface="Calibri"/>
                <a:ea typeface="Calibri"/>
                <a:cs typeface="Calibri"/>
                <a:sym typeface="Calibri"/>
              </a:rPr>
              <a:t>.</a:t>
            </a:r>
            <a:endParaRPr sz="800" b="0" i="0" dirty="0">
              <a:solidFill>
                <a:srgbClr val="282666"/>
              </a:solidFill>
              <a:latin typeface="Calibri"/>
              <a:ea typeface="Calibri"/>
              <a:cs typeface="Calibri"/>
              <a:sym typeface="Calibri"/>
            </a:endParaRPr>
          </a:p>
        </p:txBody>
      </p:sp>
    </p:spTree>
    <p:extLst>
      <p:ext uri="{BB962C8B-B14F-4D97-AF65-F5344CB8AC3E}">
        <p14:creationId xmlns:p14="http://schemas.microsoft.com/office/powerpoint/2010/main" val="530738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ivider 01">
    <p:spTree>
      <p:nvGrpSpPr>
        <p:cNvPr id="1" name=""/>
        <p:cNvGrpSpPr/>
        <p:nvPr/>
      </p:nvGrpSpPr>
      <p:grpSpPr>
        <a:xfrm>
          <a:off x="0" y="0"/>
          <a:ext cx="0" cy="0"/>
          <a:chOff x="0" y="0"/>
          <a:chExt cx="0" cy="0"/>
        </a:xfrm>
      </p:grpSpPr>
      <p:sp>
        <p:nvSpPr>
          <p:cNvPr id="5" name="Freeform 4">
            <a:extLst>
              <a:ext uri="{FF2B5EF4-FFF2-40B4-BE49-F238E27FC236}">
                <a16:creationId xmlns:a16="http://schemas.microsoft.com/office/drawing/2014/main" id="{4B89B888-9D5F-5636-924B-426B38D2D12A}"/>
              </a:ext>
            </a:extLst>
          </p:cNvPr>
          <p:cNvSpPr/>
          <p:nvPr userDrawn="1"/>
        </p:nvSpPr>
        <p:spPr>
          <a:xfrm>
            <a:off x="2493818" y="1079845"/>
            <a:ext cx="5069577" cy="5111949"/>
          </a:xfrm>
          <a:custGeom>
            <a:avLst/>
            <a:gdLst>
              <a:gd name="connsiteX0" fmla="*/ 0 w 7686655"/>
              <a:gd name="connsiteY0" fmla="*/ 1 h 5787363"/>
              <a:gd name="connsiteX1" fmla="*/ 7686655 w 7686655"/>
              <a:gd name="connsiteY1" fmla="*/ 1 h 5787363"/>
              <a:gd name="connsiteX2" fmla="*/ 7686655 w 7686655"/>
              <a:gd name="connsiteY2" fmla="*/ 5787364 h 5787363"/>
              <a:gd name="connsiteX3" fmla="*/ -1 w 7686655"/>
              <a:gd name="connsiteY3" fmla="*/ 5787364 h 5787363"/>
            </a:gdLst>
            <a:ahLst/>
            <a:cxnLst>
              <a:cxn ang="0">
                <a:pos x="connsiteX0" y="connsiteY0"/>
              </a:cxn>
              <a:cxn ang="0">
                <a:pos x="connsiteX1" y="connsiteY1"/>
              </a:cxn>
              <a:cxn ang="0">
                <a:pos x="connsiteX2" y="connsiteY2"/>
              </a:cxn>
              <a:cxn ang="0">
                <a:pos x="connsiteX3" y="connsiteY3"/>
              </a:cxn>
            </a:cxnLst>
            <a:rect l="l" t="t" r="r" b="b"/>
            <a:pathLst>
              <a:path w="7686655" h="5787363">
                <a:moveTo>
                  <a:pt x="0" y="1"/>
                </a:moveTo>
                <a:lnTo>
                  <a:pt x="7686655" y="1"/>
                </a:lnTo>
                <a:lnTo>
                  <a:pt x="7686655" y="5787364"/>
                </a:lnTo>
                <a:lnTo>
                  <a:pt x="-1" y="5787364"/>
                </a:lnTo>
                <a:close/>
              </a:path>
            </a:pathLst>
          </a:custGeom>
          <a:solidFill>
            <a:srgbClr val="C9636E"/>
          </a:solidFill>
          <a:ln w="30808" cap="flat">
            <a:noFill/>
            <a:prstDash val="solid"/>
            <a:miter/>
          </a:ln>
        </p:spPr>
        <p:txBody>
          <a:bodyPr rtlCol="0" anchor="ctr"/>
          <a:lstStyle/>
          <a:p>
            <a:endParaRPr lang="en-US"/>
          </a:p>
        </p:txBody>
      </p:sp>
      <p:sp>
        <p:nvSpPr>
          <p:cNvPr id="57" name="Text Placeholder 3">
            <a:extLst>
              <a:ext uri="{FF2B5EF4-FFF2-40B4-BE49-F238E27FC236}">
                <a16:creationId xmlns:a16="http://schemas.microsoft.com/office/drawing/2014/main" id="{72EE2CF0-D590-9D49-88CE-03DDDC527CE3}"/>
              </a:ext>
            </a:extLst>
          </p:cNvPr>
          <p:cNvSpPr>
            <a:spLocks noGrp="1"/>
          </p:cNvSpPr>
          <p:nvPr>
            <p:ph type="body" sz="quarter" idx="14" hasCustomPrompt="1"/>
          </p:nvPr>
        </p:nvSpPr>
        <p:spPr>
          <a:xfrm>
            <a:off x="2923309" y="1351673"/>
            <a:ext cx="4819651" cy="3109490"/>
          </a:xfrm>
          <a:prstGeom prst="rect">
            <a:avLst/>
          </a:prstGeom>
          <a:effectLst>
            <a:glow rad="127000">
              <a:srgbClr val="414141"/>
            </a:glow>
          </a:effectLst>
        </p:spPr>
        <p:txBody>
          <a:bodyPr>
            <a:noAutofit/>
          </a:bodyPr>
          <a:lstStyle>
            <a:lvl1pPr marL="0" indent="0" algn="l">
              <a:buNone/>
              <a:defRPr sz="13000" b="1">
                <a:solidFill>
                  <a:schemeClr val="bg1"/>
                </a:solidFill>
                <a:latin typeface="Calibri" panose="020F0502020204030204" pitchFamily="34" charset="0"/>
                <a:cs typeface="Calibri" panose="020F0502020204030204" pitchFamily="34" charset="0"/>
              </a:defRPr>
            </a:lvl1pPr>
          </a:lstStyle>
          <a:p>
            <a:pPr lvl="0"/>
            <a:r>
              <a:rPr lang="en-GB" dirty="0"/>
              <a:t>01</a:t>
            </a:r>
            <a:endParaRPr lang="en-US" dirty="0"/>
          </a:p>
        </p:txBody>
      </p:sp>
      <p:sp>
        <p:nvSpPr>
          <p:cNvPr id="9" name="Slide Number Placeholder 5">
            <a:extLst>
              <a:ext uri="{FF2B5EF4-FFF2-40B4-BE49-F238E27FC236}">
                <a16:creationId xmlns:a16="http://schemas.microsoft.com/office/drawing/2014/main" id="{30EFB463-2CCC-6D67-A87C-FCB7F8EFFBBD}"/>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
        <p:nvSpPr>
          <p:cNvPr id="4" name="Picture Placeholder 3">
            <a:extLst>
              <a:ext uri="{FF2B5EF4-FFF2-40B4-BE49-F238E27FC236}">
                <a16:creationId xmlns:a16="http://schemas.microsoft.com/office/drawing/2014/main" id="{D2AF183F-B686-C5F1-987B-E4073BCA6A3F}"/>
              </a:ext>
            </a:extLst>
          </p:cNvPr>
          <p:cNvSpPr>
            <a:spLocks noGrp="1"/>
          </p:cNvSpPr>
          <p:nvPr>
            <p:ph type="pic" sz="quarter" idx="10"/>
          </p:nvPr>
        </p:nvSpPr>
        <p:spPr>
          <a:xfrm>
            <a:off x="0" y="4461163"/>
            <a:ext cx="5514109" cy="4369327"/>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Tree>
    <p:extLst>
      <p:ext uri="{BB962C8B-B14F-4D97-AF65-F5344CB8AC3E}">
        <p14:creationId xmlns:p14="http://schemas.microsoft.com/office/powerpoint/2010/main" val="3812456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Slide 0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03E773-055E-3A8F-B7A8-F32583576A20}"/>
              </a:ext>
            </a:extLst>
          </p:cNvPr>
          <p:cNvSpPr>
            <a:spLocks noChangeAspect="1"/>
          </p:cNvSpPr>
          <p:nvPr userDrawn="1"/>
        </p:nvSpPr>
        <p:spPr>
          <a:xfrm>
            <a:off x="0" y="-1"/>
            <a:ext cx="7560000" cy="10691813"/>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98131D4-CB60-533A-8493-96A3C63EE8FA}"/>
              </a:ext>
            </a:extLst>
          </p:cNvPr>
          <p:cNvSpPr/>
          <p:nvPr userDrawn="1"/>
        </p:nvSpPr>
        <p:spPr>
          <a:xfrm>
            <a:off x="198971" y="224287"/>
            <a:ext cx="6874689" cy="102481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 Placeholder 32">
            <a:extLst>
              <a:ext uri="{FF2B5EF4-FFF2-40B4-BE49-F238E27FC236}">
                <a16:creationId xmlns:a16="http://schemas.microsoft.com/office/drawing/2014/main" id="{B670A47E-CE10-702B-C027-51698412A13E}"/>
              </a:ext>
            </a:extLst>
          </p:cNvPr>
          <p:cNvSpPr>
            <a:spLocks noGrp="1"/>
          </p:cNvSpPr>
          <p:nvPr>
            <p:ph type="body" sz="quarter" idx="64" hasCustomPrompt="1"/>
          </p:nvPr>
        </p:nvSpPr>
        <p:spPr>
          <a:xfrm>
            <a:off x="697281" y="1599143"/>
            <a:ext cx="5682254" cy="8415713"/>
          </a:xfrm>
          <a:prstGeom prst="rect">
            <a:avLst/>
          </a:prstGeom>
          <a:noFill/>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8" name="Text Placeholder 32">
            <a:extLst>
              <a:ext uri="{FF2B5EF4-FFF2-40B4-BE49-F238E27FC236}">
                <a16:creationId xmlns:a16="http://schemas.microsoft.com/office/drawing/2014/main" id="{AF76BD86-5F60-C9DD-DBE6-C425C9182F5A}"/>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2" name="Slide Number Placeholder 5">
            <a:extLst>
              <a:ext uri="{FF2B5EF4-FFF2-40B4-BE49-F238E27FC236}">
                <a16:creationId xmlns:a16="http://schemas.microsoft.com/office/drawing/2014/main" id="{93F71317-5FDE-E6A7-37D6-89EF087B3444}"/>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chemeClr val="bg1"/>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4" name="Straight Connector 13">
            <a:extLst>
              <a:ext uri="{FF2B5EF4-FFF2-40B4-BE49-F238E27FC236}">
                <a16:creationId xmlns:a16="http://schemas.microsoft.com/office/drawing/2014/main" id="{41F1E9AE-A8CF-14E8-1AFF-4C4A74FF46FD}"/>
              </a:ext>
            </a:extLst>
          </p:cNvPr>
          <p:cNvCxnSpPr/>
          <p:nvPr userDrawn="1"/>
        </p:nvCxnSpPr>
        <p:spPr>
          <a:xfrm>
            <a:off x="7176656" y="10282519"/>
            <a:ext cx="19070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96370945-4A6E-5EA7-A366-7FEE3B82779A}"/>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chemeClr val="bg1"/>
                </a:solidFill>
              </a:rPr>
              <a:t>highly skilled migrant women</a:t>
            </a:r>
          </a:p>
        </p:txBody>
      </p:sp>
    </p:spTree>
    <p:extLst>
      <p:ext uri="{BB962C8B-B14F-4D97-AF65-F5344CB8AC3E}">
        <p14:creationId xmlns:p14="http://schemas.microsoft.com/office/powerpoint/2010/main" val="2545000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Slide 02">
    <p:spTree>
      <p:nvGrpSpPr>
        <p:cNvPr id="1" name=""/>
        <p:cNvGrpSpPr/>
        <p:nvPr/>
      </p:nvGrpSpPr>
      <p:grpSpPr>
        <a:xfrm>
          <a:off x="0" y="0"/>
          <a:ext cx="0" cy="0"/>
          <a:chOff x="0" y="0"/>
          <a:chExt cx="0" cy="0"/>
        </a:xfrm>
      </p:grpSpPr>
      <p:sp>
        <p:nvSpPr>
          <p:cNvPr id="18" name="Text Placeholder 32">
            <a:extLst>
              <a:ext uri="{FF2B5EF4-FFF2-40B4-BE49-F238E27FC236}">
                <a16:creationId xmlns:a16="http://schemas.microsoft.com/office/drawing/2014/main" id="{1505DF62-3F5D-08D0-2B9C-F189B1FE8367}"/>
              </a:ext>
            </a:extLst>
          </p:cNvPr>
          <p:cNvSpPr>
            <a:spLocks noGrp="1"/>
          </p:cNvSpPr>
          <p:nvPr>
            <p:ph type="body" sz="quarter" idx="61" hasCustomPrompt="1"/>
          </p:nvPr>
        </p:nvSpPr>
        <p:spPr>
          <a:xfrm>
            <a:off x="-9335" y="644872"/>
            <a:ext cx="3483429" cy="586086"/>
          </a:xfrm>
          <a:prstGeom prst="rect">
            <a:avLst/>
          </a:prstGeom>
          <a:solidFill>
            <a:srgbClr val="E36C34"/>
          </a:solidFill>
        </p:spPr>
        <p:txBody>
          <a:bodyPr anchor="ctr">
            <a:noAutofit/>
          </a:bodyPr>
          <a:lstStyle>
            <a:lvl1pPr marL="731838" indent="0" algn="l">
              <a:lnSpc>
                <a:spcPts val="3800"/>
              </a:lnSpc>
              <a:spcBef>
                <a:spcPts val="0"/>
              </a:spcBef>
              <a:buNone/>
              <a:tabLst/>
              <a:defRPr sz="3000" b="1" i="0" spc="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HEADING</a:t>
            </a:r>
          </a:p>
        </p:txBody>
      </p:sp>
      <p:sp>
        <p:nvSpPr>
          <p:cNvPr id="19" name="Text Placeholder 32">
            <a:extLst>
              <a:ext uri="{FF2B5EF4-FFF2-40B4-BE49-F238E27FC236}">
                <a16:creationId xmlns:a16="http://schemas.microsoft.com/office/drawing/2014/main" id="{14F62AE7-7BB4-825A-9462-1AD4FAD7D9CA}"/>
              </a:ext>
            </a:extLst>
          </p:cNvPr>
          <p:cNvSpPr>
            <a:spLocks noGrp="1"/>
          </p:cNvSpPr>
          <p:nvPr>
            <p:ph type="body" sz="quarter" idx="64" hasCustomPrompt="1"/>
          </p:nvPr>
        </p:nvSpPr>
        <p:spPr>
          <a:xfrm>
            <a:off x="697281" y="1599143"/>
            <a:ext cx="6076734" cy="8415713"/>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22" name="Slide Number Placeholder 5">
            <a:extLst>
              <a:ext uri="{FF2B5EF4-FFF2-40B4-BE49-F238E27FC236}">
                <a16:creationId xmlns:a16="http://schemas.microsoft.com/office/drawing/2014/main" id="{D73E2FE7-B1D1-638B-95F5-A4C6BE49BDB9}"/>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3072150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Quote/Statement 0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24E8932A-A485-43A5-A210-0AAB8AE7DC37}"/>
              </a:ext>
            </a:extLst>
          </p:cNvPr>
          <p:cNvSpPr>
            <a:spLocks noGrp="1"/>
          </p:cNvSpPr>
          <p:nvPr>
            <p:ph type="pic" sz="quarter" idx="10"/>
          </p:nvPr>
        </p:nvSpPr>
        <p:spPr>
          <a:xfrm>
            <a:off x="776964" y="760761"/>
            <a:ext cx="6005748" cy="9170292"/>
          </a:xfrm>
          <a:custGeom>
            <a:avLst/>
            <a:gdLst>
              <a:gd name="connsiteX0" fmla="*/ 0 w 10896612"/>
              <a:gd name="connsiteY0" fmla="*/ 0 h 16992612"/>
              <a:gd name="connsiteX1" fmla="*/ 10896612 w 10896612"/>
              <a:gd name="connsiteY1" fmla="*/ 0 h 16992612"/>
              <a:gd name="connsiteX2" fmla="*/ 10896612 w 10896612"/>
              <a:gd name="connsiteY2" fmla="*/ 16992612 h 16992612"/>
              <a:gd name="connsiteX3" fmla="*/ 0 w 10896612"/>
              <a:gd name="connsiteY3" fmla="*/ 16992612 h 16992612"/>
            </a:gdLst>
            <a:ahLst/>
            <a:cxnLst>
              <a:cxn ang="0">
                <a:pos x="connsiteX0" y="connsiteY0"/>
              </a:cxn>
              <a:cxn ang="0">
                <a:pos x="connsiteX1" y="connsiteY1"/>
              </a:cxn>
              <a:cxn ang="0">
                <a:pos x="connsiteX2" y="connsiteY2"/>
              </a:cxn>
              <a:cxn ang="0">
                <a:pos x="connsiteX3" y="connsiteY3"/>
              </a:cxn>
            </a:cxnLst>
            <a:rect l="l" t="t" r="r" b="b"/>
            <a:pathLst>
              <a:path w="10896612" h="16992612">
                <a:moveTo>
                  <a:pt x="0" y="0"/>
                </a:moveTo>
                <a:lnTo>
                  <a:pt x="10896612" y="0"/>
                </a:lnTo>
                <a:lnTo>
                  <a:pt x="10896612" y="16992612"/>
                </a:lnTo>
                <a:lnTo>
                  <a:pt x="0" y="16992612"/>
                </a:lnTo>
                <a:close/>
              </a:path>
            </a:pathLst>
          </a:custGeom>
          <a:solidFill>
            <a:schemeClr val="bg1">
              <a:lumMod val="75000"/>
            </a:schemeClr>
          </a:solidFill>
        </p:spPr>
        <p:txBody>
          <a:bodyPr wrap="square">
            <a:noAutofit/>
          </a:bodyPr>
          <a:lstStyle>
            <a:lvl1pPr marL="0" indent="0" algn="ctr">
              <a:buFontTx/>
              <a:buNone/>
              <a:defRPr sz="1727">
                <a:latin typeface="Calibri" panose="020F0502020204030204" pitchFamily="34" charset="0"/>
                <a:cs typeface="Calibri" panose="020F0502020204030204" pitchFamily="34" charset="0"/>
              </a:defRPr>
            </a:lvl1pPr>
          </a:lstStyle>
          <a:p>
            <a:endParaRPr lang="en-US" dirty="0"/>
          </a:p>
          <a:p>
            <a:r>
              <a:rPr lang="en-US" dirty="0"/>
              <a:t>Drag Your Image Here</a:t>
            </a:r>
          </a:p>
        </p:txBody>
      </p:sp>
      <p:sp>
        <p:nvSpPr>
          <p:cNvPr id="22" name="Freeform 21">
            <a:extLst>
              <a:ext uri="{FF2B5EF4-FFF2-40B4-BE49-F238E27FC236}">
                <a16:creationId xmlns:a16="http://schemas.microsoft.com/office/drawing/2014/main" id="{A97A6B7C-6C4D-0938-DE63-7C34C0A12425}"/>
              </a:ext>
            </a:extLst>
          </p:cNvPr>
          <p:cNvSpPr/>
          <p:nvPr userDrawn="1"/>
        </p:nvSpPr>
        <p:spPr>
          <a:xfrm rot="10800000">
            <a:off x="-30783" y="-1"/>
            <a:ext cx="7596693" cy="10691813"/>
          </a:xfrm>
          <a:custGeom>
            <a:avLst/>
            <a:gdLst>
              <a:gd name="connsiteX0" fmla="*/ 7385206 w 7596693"/>
              <a:gd name="connsiteY0" fmla="*/ 10480325 h 10691813"/>
              <a:gd name="connsiteX1" fmla="*/ 7385206 w 7596693"/>
              <a:gd name="connsiteY1" fmla="*/ 211487 h 10691813"/>
              <a:gd name="connsiteX2" fmla="*/ 3786072 w 7596693"/>
              <a:gd name="connsiteY2" fmla="*/ 211487 h 10691813"/>
              <a:gd name="connsiteX3" fmla="*/ 3786071 w 7596693"/>
              <a:gd name="connsiteY3" fmla="*/ 211487 h 10691813"/>
              <a:gd name="connsiteX4" fmla="*/ 211487 w 7596693"/>
              <a:gd name="connsiteY4" fmla="*/ 211487 h 10691813"/>
              <a:gd name="connsiteX5" fmla="*/ 211487 w 7596693"/>
              <a:gd name="connsiteY5" fmla="*/ 10480325 h 10691813"/>
              <a:gd name="connsiteX6" fmla="*/ 3786071 w 7596693"/>
              <a:gd name="connsiteY6" fmla="*/ 10480325 h 10691813"/>
              <a:gd name="connsiteX7" fmla="*/ 3786072 w 7596693"/>
              <a:gd name="connsiteY7" fmla="*/ 10480325 h 10691813"/>
              <a:gd name="connsiteX8" fmla="*/ 211487 w 7596693"/>
              <a:gd name="connsiteY8" fmla="*/ 10691813 h 10691813"/>
              <a:gd name="connsiteX9" fmla="*/ 0 w 7596693"/>
              <a:gd name="connsiteY9" fmla="*/ 10691813 h 10691813"/>
              <a:gd name="connsiteX10" fmla="*/ 0 w 7596693"/>
              <a:gd name="connsiteY10" fmla="*/ 18350 h 10691813"/>
              <a:gd name="connsiteX11" fmla="*/ 85060 w 7596693"/>
              <a:gd name="connsiteY11" fmla="*/ 18350 h 10691813"/>
              <a:gd name="connsiteX12" fmla="*/ 85060 w 7596693"/>
              <a:gd name="connsiteY12" fmla="*/ 0 h 10691813"/>
              <a:gd name="connsiteX13" fmla="*/ 3786071 w 7596693"/>
              <a:gd name="connsiteY13" fmla="*/ 0 h 10691813"/>
              <a:gd name="connsiteX14" fmla="*/ 3786072 w 7596693"/>
              <a:gd name="connsiteY14" fmla="*/ 0 h 10691813"/>
              <a:gd name="connsiteX15" fmla="*/ 7385206 w 7596693"/>
              <a:gd name="connsiteY15" fmla="*/ 0 h 10691813"/>
              <a:gd name="connsiteX16" fmla="*/ 7487083 w 7596693"/>
              <a:gd name="connsiteY16" fmla="*/ 0 h 10691813"/>
              <a:gd name="connsiteX17" fmla="*/ 7596693 w 7596693"/>
              <a:gd name="connsiteY17" fmla="*/ 0 h 10691813"/>
              <a:gd name="connsiteX18" fmla="*/ 7596693 w 7596693"/>
              <a:gd name="connsiteY18" fmla="*/ 10691812 h 10691813"/>
              <a:gd name="connsiteX19" fmla="*/ 7487082 w 7596693"/>
              <a:gd name="connsiteY19" fmla="*/ 10691812 h 10691813"/>
              <a:gd name="connsiteX20" fmla="*/ 7385206 w 7596693"/>
              <a:gd name="connsiteY20" fmla="*/ 10691812 h 10691813"/>
              <a:gd name="connsiteX21" fmla="*/ 3786072 w 7596693"/>
              <a:gd name="connsiteY21" fmla="*/ 10691812 h 10691813"/>
              <a:gd name="connsiteX22" fmla="*/ 3786071 w 7596693"/>
              <a:gd name="connsiteY22" fmla="*/ 10691812 h 10691813"/>
              <a:gd name="connsiteX23" fmla="*/ 211487 w 7596693"/>
              <a:gd name="connsiteY23" fmla="*/ 10691812 h 10691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596693" h="10691813">
                <a:moveTo>
                  <a:pt x="7385206" y="10480325"/>
                </a:moveTo>
                <a:lnTo>
                  <a:pt x="7385206" y="211487"/>
                </a:lnTo>
                <a:lnTo>
                  <a:pt x="3786072" y="211487"/>
                </a:lnTo>
                <a:lnTo>
                  <a:pt x="3786071" y="211487"/>
                </a:lnTo>
                <a:lnTo>
                  <a:pt x="211487" y="211487"/>
                </a:lnTo>
                <a:lnTo>
                  <a:pt x="211487" y="10480325"/>
                </a:lnTo>
                <a:lnTo>
                  <a:pt x="3786071" y="10480325"/>
                </a:lnTo>
                <a:lnTo>
                  <a:pt x="3786072" y="10480325"/>
                </a:lnTo>
                <a:close/>
                <a:moveTo>
                  <a:pt x="211487" y="10691813"/>
                </a:moveTo>
                <a:lnTo>
                  <a:pt x="0" y="10691813"/>
                </a:lnTo>
                <a:lnTo>
                  <a:pt x="0" y="18350"/>
                </a:lnTo>
                <a:lnTo>
                  <a:pt x="85060" y="18350"/>
                </a:lnTo>
                <a:lnTo>
                  <a:pt x="85060" y="0"/>
                </a:lnTo>
                <a:lnTo>
                  <a:pt x="3786071" y="0"/>
                </a:lnTo>
                <a:lnTo>
                  <a:pt x="3786072" y="0"/>
                </a:lnTo>
                <a:lnTo>
                  <a:pt x="7385206" y="0"/>
                </a:lnTo>
                <a:lnTo>
                  <a:pt x="7487083" y="0"/>
                </a:lnTo>
                <a:lnTo>
                  <a:pt x="7596693" y="0"/>
                </a:lnTo>
                <a:lnTo>
                  <a:pt x="7596693" y="10691812"/>
                </a:lnTo>
                <a:lnTo>
                  <a:pt x="7487082" y="10691812"/>
                </a:lnTo>
                <a:lnTo>
                  <a:pt x="7385206" y="10691812"/>
                </a:lnTo>
                <a:lnTo>
                  <a:pt x="3786072" y="10691812"/>
                </a:lnTo>
                <a:lnTo>
                  <a:pt x="3786071" y="10691812"/>
                </a:lnTo>
                <a:lnTo>
                  <a:pt x="211487" y="10691812"/>
                </a:lnTo>
                <a:close/>
              </a:path>
            </a:pathLst>
          </a:cu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529"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163566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Quote/Statement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9080A93-BA24-F38B-739F-16FE9DDF3E11}"/>
              </a:ext>
            </a:extLst>
          </p:cNvPr>
          <p:cNvSpPr/>
          <p:nvPr userDrawn="1"/>
        </p:nvSpPr>
        <p:spPr>
          <a:xfrm rot="5400000">
            <a:off x="1225776" y="-1225776"/>
            <a:ext cx="5108448" cy="7560000"/>
          </a:xfrm>
          <a:prstGeom prst="rect">
            <a:avLst/>
          </a:prstGeom>
          <a:solidFill>
            <a:srgbClr val="C963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solidFill>
                <a:srgbClr val="05203D"/>
              </a:solidFill>
              <a:latin typeface="Calibri" panose="020F0502020204030204" pitchFamily="34" charset="0"/>
              <a:cs typeface="Calibri" panose="020F0502020204030204" pitchFamily="34" charset="0"/>
            </a:endParaRPr>
          </a:p>
        </p:txBody>
      </p:sp>
      <p:sp>
        <p:nvSpPr>
          <p:cNvPr id="18" name="Text Placeholder 32">
            <a:extLst>
              <a:ext uri="{FF2B5EF4-FFF2-40B4-BE49-F238E27FC236}">
                <a16:creationId xmlns:a16="http://schemas.microsoft.com/office/drawing/2014/main" id="{9E177808-669D-283C-7D6E-53FC30C84236}"/>
              </a:ext>
            </a:extLst>
          </p:cNvPr>
          <p:cNvSpPr>
            <a:spLocks noGrp="1"/>
          </p:cNvSpPr>
          <p:nvPr>
            <p:ph type="body" sz="quarter" idx="61" hasCustomPrompt="1"/>
          </p:nvPr>
        </p:nvSpPr>
        <p:spPr>
          <a:xfrm>
            <a:off x="664758" y="993757"/>
            <a:ext cx="4159271"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19" name="Text Placeholder 32">
            <a:extLst>
              <a:ext uri="{FF2B5EF4-FFF2-40B4-BE49-F238E27FC236}">
                <a16:creationId xmlns:a16="http://schemas.microsoft.com/office/drawing/2014/main" id="{150450FD-DF74-4A1E-DAB4-34979C959B90}"/>
              </a:ext>
            </a:extLst>
          </p:cNvPr>
          <p:cNvSpPr>
            <a:spLocks noGrp="1"/>
          </p:cNvSpPr>
          <p:nvPr>
            <p:ph type="body" sz="quarter" idx="62" hasCustomPrompt="1"/>
          </p:nvPr>
        </p:nvSpPr>
        <p:spPr>
          <a:xfrm>
            <a:off x="664759" y="1849054"/>
            <a:ext cx="4159270"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25" name="Text Placeholder 32">
            <a:extLst>
              <a:ext uri="{FF2B5EF4-FFF2-40B4-BE49-F238E27FC236}">
                <a16:creationId xmlns:a16="http://schemas.microsoft.com/office/drawing/2014/main" id="{08C6061D-F5F3-3BE5-67FF-EC4329788DD8}"/>
              </a:ext>
            </a:extLst>
          </p:cNvPr>
          <p:cNvSpPr>
            <a:spLocks noGrp="1"/>
          </p:cNvSpPr>
          <p:nvPr>
            <p:ph type="body" sz="quarter" idx="63" hasCustomPrompt="1"/>
          </p:nvPr>
        </p:nvSpPr>
        <p:spPr>
          <a:xfrm>
            <a:off x="664758" y="2704351"/>
            <a:ext cx="4159269" cy="671785"/>
          </a:xfrm>
          <a:prstGeom prst="rect">
            <a:avLst/>
          </a:prstGeom>
          <a:solidFill>
            <a:schemeClr val="bg1"/>
          </a:solidFill>
        </p:spPr>
        <p:txBody>
          <a:bodyPr anchor="ctr">
            <a:noAutofit/>
          </a:bodyPr>
          <a:lstStyle>
            <a:lvl1pPr marL="0" indent="0" algn="l">
              <a:lnSpc>
                <a:spcPts val="3800"/>
              </a:lnSpc>
              <a:spcBef>
                <a:spcPts val="0"/>
              </a:spcBef>
              <a:buNone/>
              <a:defRPr sz="3500" b="1" i="0" spc="0">
                <a:solidFill>
                  <a:srgbClr val="E36C34"/>
                </a:solidFill>
                <a:latin typeface="Calibri" panose="020F0502020204030204" pitchFamily="34" charset="0"/>
                <a:ea typeface="Open Sans" panose="020B0606030504020204" pitchFamily="34" charset="0"/>
                <a:cs typeface="Calibri" panose="020F0502020204030204" pitchFamily="34" charset="0"/>
              </a:defRPr>
            </a:lvl1pPr>
            <a:lvl2pPr marL="385602" indent="0">
              <a:buNone/>
              <a:defRPr sz="3265">
                <a:solidFill>
                  <a:srgbClr val="011E3B"/>
                </a:solidFill>
                <a:latin typeface="Montserrat" pitchFamily="2" charset="77"/>
              </a:defRPr>
            </a:lvl2pPr>
            <a:lvl3pPr marL="771204" indent="0">
              <a:buNone/>
              <a:defRPr sz="3265">
                <a:solidFill>
                  <a:srgbClr val="011E3B"/>
                </a:solidFill>
                <a:latin typeface="Montserrat" pitchFamily="2" charset="77"/>
              </a:defRPr>
            </a:lvl3pPr>
            <a:lvl4pPr marL="1156806" indent="0">
              <a:buNone/>
              <a:defRPr sz="3265">
                <a:solidFill>
                  <a:srgbClr val="011E3B"/>
                </a:solidFill>
                <a:latin typeface="Montserrat" pitchFamily="2" charset="77"/>
              </a:defRPr>
            </a:lvl4pPr>
            <a:lvl5pPr marL="1542409" indent="0">
              <a:buNone/>
              <a:defRPr sz="3265">
                <a:solidFill>
                  <a:srgbClr val="011E3B"/>
                </a:solidFill>
                <a:latin typeface="Montserrat" pitchFamily="2" charset="77"/>
              </a:defRPr>
            </a:lvl5pPr>
          </a:lstStyle>
          <a:p>
            <a:pPr lvl="0"/>
            <a:r>
              <a:rPr lang="en-US" dirty="0"/>
              <a:t>YOUR TEXT HERE</a:t>
            </a:r>
          </a:p>
        </p:txBody>
      </p:sp>
      <p:sp>
        <p:nvSpPr>
          <p:cNvPr id="31" name="Text Placeholder 32">
            <a:extLst>
              <a:ext uri="{FF2B5EF4-FFF2-40B4-BE49-F238E27FC236}">
                <a16:creationId xmlns:a16="http://schemas.microsoft.com/office/drawing/2014/main" id="{E3828B49-DB6D-4C9E-7FCB-F5B0A3067B37}"/>
              </a:ext>
            </a:extLst>
          </p:cNvPr>
          <p:cNvSpPr>
            <a:spLocks noGrp="1"/>
          </p:cNvSpPr>
          <p:nvPr>
            <p:ph type="body" sz="quarter" idx="48" hasCustomPrompt="1"/>
          </p:nvPr>
        </p:nvSpPr>
        <p:spPr>
          <a:xfrm>
            <a:off x="767886" y="5474208"/>
            <a:ext cx="6010866" cy="4223848"/>
          </a:xfrm>
          <a:prstGeom prst="rect">
            <a:avLst/>
          </a:prstGeom>
        </p:spPr>
        <p:txBody>
          <a:bodyPr numCol="2" spcCol="288000" anchor="t">
            <a:noAutofit/>
          </a:bodyPr>
          <a:lstStyle>
            <a:lvl1pPr marL="0" indent="0" algn="l">
              <a:lnSpc>
                <a:spcPct val="100000"/>
              </a:lnSpc>
              <a:spcBef>
                <a:spcPts val="0"/>
              </a:spcBef>
              <a:buNone/>
              <a:defRPr sz="11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buNone/>
              <a:defRPr sz="3200">
                <a:solidFill>
                  <a:srgbClr val="011E3B"/>
                </a:solidFill>
                <a:latin typeface="Montserrat" pitchFamily="2" charset="77"/>
              </a:defRPr>
            </a:lvl2pPr>
            <a:lvl3pPr marL="755934" indent="0">
              <a:buNone/>
              <a:defRPr sz="3200">
                <a:solidFill>
                  <a:srgbClr val="011E3B"/>
                </a:solidFill>
                <a:latin typeface="Montserrat" pitchFamily="2" charset="77"/>
              </a:defRPr>
            </a:lvl3pPr>
            <a:lvl4pPr marL="1133901" indent="0">
              <a:buNone/>
              <a:defRPr sz="3200">
                <a:solidFill>
                  <a:srgbClr val="011E3B"/>
                </a:solidFill>
                <a:latin typeface="Montserrat" pitchFamily="2" charset="77"/>
              </a:defRPr>
            </a:lvl4pPr>
            <a:lvl5pPr marL="1511869" indent="0">
              <a:buNone/>
              <a:defRPr sz="3200">
                <a:solidFill>
                  <a:srgbClr val="011E3B"/>
                </a:solidFill>
                <a:latin typeface="Montserrat" pitchFamily="2" charset="77"/>
              </a:defRPr>
            </a:lvl5pPr>
          </a:lstStyle>
          <a:p>
            <a:pPr lvl="0"/>
            <a:r>
              <a:rPr lang="en-GB" dirty="0"/>
              <a:t>Click to type</a:t>
            </a:r>
            <a:endParaRPr lang="en-US" dirty="0"/>
          </a:p>
        </p:txBody>
      </p:sp>
      <p:sp>
        <p:nvSpPr>
          <p:cNvPr id="32" name="Slide Number Placeholder 5">
            <a:extLst>
              <a:ext uri="{FF2B5EF4-FFF2-40B4-BE49-F238E27FC236}">
                <a16:creationId xmlns:a16="http://schemas.microsoft.com/office/drawing/2014/main" id="{E144C293-21D9-3400-8609-B087F94CC36A}"/>
              </a:ext>
            </a:extLst>
          </p:cNvPr>
          <p:cNvSpPr>
            <a:spLocks noGrp="1"/>
          </p:cNvSpPr>
          <p:nvPr>
            <p:ph type="sldNum" sz="quarter" idx="4"/>
          </p:nvPr>
        </p:nvSpPr>
        <p:spPr>
          <a:xfrm>
            <a:off x="7030922" y="10219096"/>
            <a:ext cx="372588" cy="363596"/>
          </a:xfrm>
          <a:prstGeom prst="rect">
            <a:avLst/>
          </a:prstGeom>
        </p:spPr>
        <p:txBody>
          <a:bodyPr vert="horz" lIns="91440" tIns="45720" rIns="91440" bIns="45720" rtlCol="0" anchor="ctr"/>
          <a:lstStyle>
            <a:lvl1pPr algn="r">
              <a:defRPr sz="900">
                <a:solidFill>
                  <a:srgbClr val="010101"/>
                </a:solidFill>
                <a:latin typeface="Calibri" panose="020F0502020204030204" pitchFamily="34" charset="0"/>
                <a:ea typeface="Noto Sans" panose="020B0502040504020204" pitchFamily="34" charset="0"/>
                <a:cs typeface="Calibri" panose="020F0502020204030204" pitchFamily="34" charset="0"/>
              </a:defRPr>
            </a:lvl1pPr>
          </a:lstStyle>
          <a:p>
            <a:fld id="{9C527BFA-2C0E-4CEC-B6A5-913A56FEF4B4}" type="slidenum">
              <a:rPr lang="fr-CA" smtClean="0"/>
              <a:pPr/>
              <a:t>‹#›</a:t>
            </a:fld>
            <a:endParaRPr lang="fr-CA" dirty="0"/>
          </a:p>
        </p:txBody>
      </p:sp>
    </p:spTree>
    <p:extLst>
      <p:ext uri="{BB962C8B-B14F-4D97-AF65-F5344CB8AC3E}">
        <p14:creationId xmlns:p14="http://schemas.microsoft.com/office/powerpoint/2010/main" val="10252138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59D3DE8C-EA9F-1512-4604-ACCA95072AB0}"/>
              </a:ext>
            </a:extLst>
          </p:cNvPr>
          <p:cNvSpPr>
            <a:spLocks noGrp="1"/>
          </p:cNvSpPr>
          <p:nvPr>
            <p:ph type="sldNum" sz="quarter" idx="4"/>
          </p:nvPr>
        </p:nvSpPr>
        <p:spPr>
          <a:xfrm>
            <a:off x="6444560" y="10176900"/>
            <a:ext cx="988834" cy="465822"/>
          </a:xfrm>
          <a:prstGeom prst="rect">
            <a:avLst/>
          </a:prstGeom>
        </p:spPr>
        <p:txBody>
          <a:bodyPr vert="horz" lIns="91440" tIns="45720" rIns="91440" bIns="45720" rtlCol="0" anchor="ctr"/>
          <a:lstStyle>
            <a:lvl1pPr algn="r">
              <a:defRPr sz="800" b="0" i="0">
                <a:solidFill>
                  <a:srgbClr val="633547"/>
                </a:solidFill>
                <a:latin typeface="Calibri" panose="020F0502020204030204" pitchFamily="34" charset="0"/>
                <a:ea typeface="Open Sans" panose="020B0606030504020204" pitchFamily="34" charset="0"/>
                <a:cs typeface="Calibri" panose="020F0502020204030204" pitchFamily="34" charset="0"/>
              </a:defRPr>
            </a:lvl1pPr>
          </a:lstStyle>
          <a:p>
            <a:fld id="{CB2079F2-58AF-ED44-82D7-E04B2F6FD686}" type="slidenum">
              <a:rPr lang="en-US" smtClean="0"/>
              <a:pPr/>
              <a:t>‹#›</a:t>
            </a:fld>
            <a:endParaRPr lang="en-US" dirty="0"/>
          </a:p>
        </p:txBody>
      </p:sp>
      <p:cxnSp>
        <p:nvCxnSpPr>
          <p:cNvPr id="13" name="Straight Connector 12">
            <a:extLst>
              <a:ext uri="{FF2B5EF4-FFF2-40B4-BE49-F238E27FC236}">
                <a16:creationId xmlns:a16="http://schemas.microsoft.com/office/drawing/2014/main" id="{0771150D-154B-896A-302A-82C012864707}"/>
              </a:ext>
            </a:extLst>
          </p:cNvPr>
          <p:cNvCxnSpPr/>
          <p:nvPr userDrawn="1"/>
        </p:nvCxnSpPr>
        <p:spPr>
          <a:xfrm>
            <a:off x="7176656" y="10282519"/>
            <a:ext cx="190704" cy="0"/>
          </a:xfrm>
          <a:prstGeom prst="line">
            <a:avLst/>
          </a:prstGeom>
          <a:ln w="12700">
            <a:solidFill>
              <a:srgbClr val="E36C34"/>
            </a:solidFill>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9067E0EC-F0D0-3532-9495-C8150A312638}"/>
              </a:ext>
            </a:extLst>
          </p:cNvPr>
          <p:cNvSpPr txBox="1"/>
          <p:nvPr userDrawn="1"/>
        </p:nvSpPr>
        <p:spPr>
          <a:xfrm rot="16200000">
            <a:off x="5369241" y="8291901"/>
            <a:ext cx="3840480" cy="184666"/>
          </a:xfrm>
          <a:prstGeom prst="rect">
            <a:avLst/>
          </a:prstGeom>
          <a:noFill/>
        </p:spPr>
        <p:txBody>
          <a:bodyPr wrap="square" rtlCol="0">
            <a:spAutoFit/>
          </a:bodyPr>
          <a:lstStyle/>
          <a:p>
            <a:r>
              <a:rPr lang="en-US" sz="600" spc="300" dirty="0">
                <a:solidFill>
                  <a:srgbClr val="633547"/>
                </a:solidFill>
              </a:rPr>
              <a:t>highly skilled migrant women</a:t>
            </a:r>
          </a:p>
        </p:txBody>
      </p:sp>
    </p:spTree>
    <p:extLst>
      <p:ext uri="{BB962C8B-B14F-4D97-AF65-F5344CB8AC3E}">
        <p14:creationId xmlns:p14="http://schemas.microsoft.com/office/powerpoint/2010/main" val="2333879095"/>
      </p:ext>
    </p:extLst>
  </p:cSld>
  <p:clrMap bg1="lt1" tx1="dk1" bg2="lt2" tx2="dk2" accent1="accent1" accent2="accent2" accent3="accent3" accent4="accent4" accent5="accent5" accent6="accent6" hlink="hlink" folHlink="folHlink"/>
  <p:sldLayoutIdLst>
    <p:sldLayoutId id="2147483780" r:id="rId1"/>
    <p:sldLayoutId id="2147483805" r:id="rId2"/>
    <p:sldLayoutId id="2147483760" r:id="rId3"/>
    <p:sldLayoutId id="2147483798" r:id="rId4"/>
    <p:sldLayoutId id="2147483800" r:id="rId5"/>
    <p:sldLayoutId id="2147483782" r:id="rId6"/>
    <p:sldLayoutId id="2147483752" r:id="rId7"/>
    <p:sldLayoutId id="2147483786" r:id="rId8"/>
    <p:sldLayoutId id="2147483758" r:id="rId9"/>
    <p:sldLayoutId id="2147483787" r:id="rId10"/>
    <p:sldLayoutId id="2147483751" r:id="rId11"/>
    <p:sldLayoutId id="2147483802" r:id="rId12"/>
    <p:sldLayoutId id="2147483791" r:id="rId13"/>
    <p:sldLayoutId id="2147483804" r:id="rId14"/>
  </p:sldLayoutIdLst>
  <p:hf hdr="0" ftr="0" dt="0"/>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hyperlink" Target="https://www.linkedin.com/company/cooperation-in-education-gateway" TargetMode="External"/><Relationship Id="rId2" Type="http://schemas.openxmlformats.org/officeDocument/2006/relationships/image" Target="../media/image15.jpg"/><Relationship Id="rId1" Type="http://schemas.openxmlformats.org/officeDocument/2006/relationships/slideLayout" Target="../slideLayouts/slideLayout14.xml"/><Relationship Id="rId4" Type="http://schemas.openxmlformats.org/officeDocument/2006/relationships/hyperlink" Target="https://www.instagram.com/cie.gateway?igsh=dzNxYnl3OGpnbmpn"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Placeholder 10">
            <a:extLst>
              <a:ext uri="{FF2B5EF4-FFF2-40B4-BE49-F238E27FC236}">
                <a16:creationId xmlns:a16="http://schemas.microsoft.com/office/drawing/2014/main" id="{2F809DD2-950E-9A24-F3AA-C072ECED586C}"/>
              </a:ext>
            </a:extLst>
          </p:cNvPr>
          <p:cNvPicPr>
            <a:picLocks noGrp="1" noChangeAspect="1"/>
          </p:cNvPicPr>
          <p:nvPr>
            <p:ph type="pic" sz="quarter" idx="19"/>
          </p:nvPr>
        </p:nvPicPr>
        <p:blipFill rotWithShape="1">
          <a:blip r:embed="rId2">
            <a:extLst>
              <a:ext uri="{28A0092B-C50C-407E-A947-70E740481C1C}">
                <a14:useLocalDpi xmlns:a14="http://schemas.microsoft.com/office/drawing/2010/main" val="0"/>
              </a:ext>
            </a:extLst>
          </a:blip>
          <a:srcRect t="31337" b="6280"/>
          <a:stretch/>
        </p:blipFill>
        <p:spPr>
          <a:xfrm>
            <a:off x="-21689" y="1759739"/>
            <a:ext cx="7581364" cy="7094438"/>
          </a:xfrm>
        </p:spPr>
      </p:pic>
      <p:sp>
        <p:nvSpPr>
          <p:cNvPr id="84" name="Text Placeholder 83">
            <a:extLst>
              <a:ext uri="{FF2B5EF4-FFF2-40B4-BE49-F238E27FC236}">
                <a16:creationId xmlns:a16="http://schemas.microsoft.com/office/drawing/2014/main" id="{677F1B75-EA65-8A84-2C9B-948E55496C6E}"/>
              </a:ext>
            </a:extLst>
          </p:cNvPr>
          <p:cNvSpPr>
            <a:spLocks noGrp="1"/>
          </p:cNvSpPr>
          <p:nvPr>
            <p:ph type="body" sz="quarter" idx="17"/>
          </p:nvPr>
        </p:nvSpPr>
        <p:spPr/>
        <p:txBody>
          <a:bodyPr/>
          <a:lstStyle/>
          <a:p>
            <a:pPr lvl="0"/>
            <a:r>
              <a:rPr lang="en-US" dirty="0"/>
              <a:t>2025</a:t>
            </a:r>
          </a:p>
          <a:p>
            <a:pPr lvl="0"/>
            <a:r>
              <a:rPr lang="en-US" dirty="0" err="1"/>
              <a:t>Labour</a:t>
            </a:r>
            <a:r>
              <a:rPr lang="en-US" dirty="0"/>
              <a:t> Market Report</a:t>
            </a:r>
          </a:p>
          <a:p>
            <a:endParaRPr lang="en-US" dirty="0"/>
          </a:p>
        </p:txBody>
      </p:sp>
      <p:sp>
        <p:nvSpPr>
          <p:cNvPr id="78" name="Text Placeholder 77">
            <a:extLst>
              <a:ext uri="{FF2B5EF4-FFF2-40B4-BE49-F238E27FC236}">
                <a16:creationId xmlns:a16="http://schemas.microsoft.com/office/drawing/2014/main" id="{8E2BDE9E-5561-5F8C-BFD7-CE5A863137A5}"/>
              </a:ext>
            </a:extLst>
          </p:cNvPr>
          <p:cNvSpPr>
            <a:spLocks noGrp="1"/>
          </p:cNvSpPr>
          <p:nvPr>
            <p:ph type="body" sz="quarter" idx="18"/>
          </p:nvPr>
        </p:nvSpPr>
        <p:spPr/>
        <p:txBody>
          <a:bodyPr/>
          <a:lstStyle/>
          <a:p>
            <a:pPr lvl="0"/>
            <a:r>
              <a:rPr lang="en-US" dirty="0"/>
              <a:t>By</a:t>
            </a:r>
          </a:p>
          <a:p>
            <a:pPr lvl="0"/>
            <a:r>
              <a:rPr lang="en-US" dirty="0"/>
              <a:t>PROMOTE </a:t>
            </a:r>
          </a:p>
          <a:p>
            <a:endParaRPr lang="en-US" dirty="0"/>
          </a:p>
          <a:p>
            <a:endParaRPr lang="en-US" dirty="0"/>
          </a:p>
        </p:txBody>
      </p:sp>
      <p:sp>
        <p:nvSpPr>
          <p:cNvPr id="5" name="Rectangle 4">
            <a:extLst>
              <a:ext uri="{FF2B5EF4-FFF2-40B4-BE49-F238E27FC236}">
                <a16:creationId xmlns:a16="http://schemas.microsoft.com/office/drawing/2014/main" id="{97BA8D93-ABBE-5B05-7721-822BFB4E2D01}"/>
              </a:ext>
            </a:extLst>
          </p:cNvPr>
          <p:cNvSpPr/>
          <p:nvPr/>
        </p:nvSpPr>
        <p:spPr>
          <a:xfrm>
            <a:off x="1397799" y="6436143"/>
            <a:ext cx="5439563"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6" name="TextBox 5">
            <a:extLst>
              <a:ext uri="{FF2B5EF4-FFF2-40B4-BE49-F238E27FC236}">
                <a16:creationId xmlns:a16="http://schemas.microsoft.com/office/drawing/2014/main" id="{84DDAAEB-8B27-AAA1-9681-A6E46AD08CFE}"/>
              </a:ext>
            </a:extLst>
          </p:cNvPr>
          <p:cNvSpPr txBox="1"/>
          <p:nvPr/>
        </p:nvSpPr>
        <p:spPr>
          <a:xfrm>
            <a:off x="1581822" y="6488441"/>
            <a:ext cx="5255541" cy="646331"/>
          </a:xfrm>
          <a:prstGeom prst="rect">
            <a:avLst/>
          </a:prstGeom>
          <a:noFill/>
        </p:spPr>
        <p:txBody>
          <a:bodyPr wrap="none" rtlCol="0">
            <a:spAutoFit/>
          </a:bodyPr>
          <a:lstStyle/>
          <a:p>
            <a:r>
              <a:rPr lang="en-US" sz="3600" b="1" spc="324" dirty="0" err="1">
                <a:solidFill>
                  <a:srgbClr val="E36C34"/>
                </a:solidFill>
                <a:latin typeface="Calibri" panose="020F0502020204030204" pitchFamily="34" charset="0"/>
                <a:cs typeface="Calibri" panose="020F0502020204030204" pitchFamily="34" charset="0"/>
              </a:rPr>
              <a:t>Labour</a:t>
            </a:r>
            <a:r>
              <a:rPr lang="en-US" sz="3600" b="1" spc="324" dirty="0">
                <a:solidFill>
                  <a:srgbClr val="E36C34"/>
                </a:solidFill>
                <a:latin typeface="Calibri" panose="020F0502020204030204" pitchFamily="34" charset="0"/>
                <a:cs typeface="Calibri" panose="020F0502020204030204" pitchFamily="34" charset="0"/>
              </a:rPr>
              <a:t> Market Report</a:t>
            </a:r>
          </a:p>
        </p:txBody>
      </p:sp>
      <p:sp>
        <p:nvSpPr>
          <p:cNvPr id="2" name="Rectangle 1">
            <a:extLst>
              <a:ext uri="{FF2B5EF4-FFF2-40B4-BE49-F238E27FC236}">
                <a16:creationId xmlns:a16="http://schemas.microsoft.com/office/drawing/2014/main" id="{D7AB0971-14CA-36DB-D01B-B520399C17A4}"/>
              </a:ext>
            </a:extLst>
          </p:cNvPr>
          <p:cNvSpPr/>
          <p:nvPr/>
        </p:nvSpPr>
        <p:spPr>
          <a:xfrm>
            <a:off x="1354312" y="7295313"/>
            <a:ext cx="3490321" cy="6986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3" name="TextBox 2">
            <a:extLst>
              <a:ext uri="{FF2B5EF4-FFF2-40B4-BE49-F238E27FC236}">
                <a16:creationId xmlns:a16="http://schemas.microsoft.com/office/drawing/2014/main" id="{B008AA2F-867E-7B78-7F38-264E68701320}"/>
              </a:ext>
            </a:extLst>
          </p:cNvPr>
          <p:cNvSpPr txBox="1"/>
          <p:nvPr/>
        </p:nvSpPr>
        <p:spPr>
          <a:xfrm>
            <a:off x="1538335" y="7347611"/>
            <a:ext cx="2064219" cy="646331"/>
          </a:xfrm>
          <a:prstGeom prst="rect">
            <a:avLst/>
          </a:prstGeom>
          <a:noFill/>
        </p:spPr>
        <p:txBody>
          <a:bodyPr wrap="none" rtlCol="0">
            <a:spAutoFit/>
          </a:bodyPr>
          <a:lstStyle/>
          <a:p>
            <a:r>
              <a:rPr lang="en-US" sz="3600" b="1" spc="324" dirty="0">
                <a:solidFill>
                  <a:srgbClr val="E36C34"/>
                </a:solidFill>
                <a:latin typeface="Calibri" panose="020F0502020204030204" pitchFamily="34" charset="0"/>
                <a:cs typeface="Calibri" panose="020F0502020204030204" pitchFamily="34" charset="0"/>
              </a:rPr>
              <a:t>POLAND</a:t>
            </a:r>
          </a:p>
        </p:txBody>
      </p:sp>
      <p:pic>
        <p:nvPicPr>
          <p:cNvPr id="4" name="Picture 3">
            <a:extLst>
              <a:ext uri="{FF2B5EF4-FFF2-40B4-BE49-F238E27FC236}">
                <a16:creationId xmlns:a16="http://schemas.microsoft.com/office/drawing/2014/main" id="{DEE9CC37-B8BA-7CFF-CA55-E4A40F6EAC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4482" y="10012817"/>
            <a:ext cx="876630" cy="306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1862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4CB1D-EB86-5831-4F98-02F9B198A60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0A32B2C4-7A85-0A73-48F2-55912706292A}"/>
              </a:ext>
            </a:extLst>
          </p:cNvPr>
          <p:cNvSpPr>
            <a:spLocks noGrp="1"/>
          </p:cNvSpPr>
          <p:nvPr>
            <p:ph type="body" sz="quarter" idx="30"/>
          </p:nvPr>
        </p:nvSpPr>
        <p:spPr>
          <a:xfrm>
            <a:off x="479842" y="1047595"/>
            <a:ext cx="6599989" cy="747096"/>
          </a:xfrm>
        </p:spPr>
        <p:txBody>
          <a:bodyPr/>
          <a:lstStyle/>
          <a:p>
            <a:r>
              <a:rPr lang="en-GB" dirty="0"/>
              <a:t>EMPLOYMENT OF HIGHLY SKILLED MIGRANT WOMEN</a:t>
            </a:r>
            <a:endParaRPr lang="en-US" dirty="0"/>
          </a:p>
        </p:txBody>
      </p:sp>
      <p:sp>
        <p:nvSpPr>
          <p:cNvPr id="8" name="Text Placeholder 7">
            <a:extLst>
              <a:ext uri="{FF2B5EF4-FFF2-40B4-BE49-F238E27FC236}">
                <a16:creationId xmlns:a16="http://schemas.microsoft.com/office/drawing/2014/main" id="{CDF3A8BC-F6F1-1E82-5C7E-71839B25E479}"/>
              </a:ext>
            </a:extLst>
          </p:cNvPr>
          <p:cNvSpPr>
            <a:spLocks noGrp="1"/>
          </p:cNvSpPr>
          <p:nvPr>
            <p:ph type="body" sz="quarter" idx="48"/>
          </p:nvPr>
        </p:nvSpPr>
        <p:spPr>
          <a:xfrm>
            <a:off x="617228" y="3362614"/>
            <a:ext cx="6599988" cy="2973539"/>
          </a:xfrm>
        </p:spPr>
        <p:txBody>
          <a:bodyPr numCol="1"/>
          <a:lstStyle/>
          <a:p>
            <a:r>
              <a:rPr lang="en-GB" sz="1800" dirty="0"/>
              <a:t>The employment of highly skilled migrant women from Ukraine in Poland is marked by a persistent gap between their educational/professional backgrounds and the roles they are typically able to access. While the Polish labour market benefits from their potential, a range of structural and systemic barriers prevent full utilisation of their qualifications and experience.</a:t>
            </a:r>
          </a:p>
        </p:txBody>
      </p:sp>
      <p:sp>
        <p:nvSpPr>
          <p:cNvPr id="4" name="Slide Number Placeholder 3">
            <a:extLst>
              <a:ext uri="{FF2B5EF4-FFF2-40B4-BE49-F238E27FC236}">
                <a16:creationId xmlns:a16="http://schemas.microsoft.com/office/drawing/2014/main" id="{B0CA321A-3736-E86C-73FE-C18865F02089}"/>
              </a:ext>
            </a:extLst>
          </p:cNvPr>
          <p:cNvSpPr>
            <a:spLocks noGrp="1"/>
          </p:cNvSpPr>
          <p:nvPr>
            <p:ph type="sldNum" sz="quarter" idx="4"/>
          </p:nvPr>
        </p:nvSpPr>
        <p:spPr/>
        <p:txBody>
          <a:bodyPr/>
          <a:lstStyle/>
          <a:p>
            <a:fld id="{9C527BFA-2C0E-4CEC-B6A5-913A56FEF4B4}" type="slidenum">
              <a:rPr lang="fr-CA" smtClean="0"/>
              <a:pPr/>
              <a:t>10</a:t>
            </a:fld>
            <a:endParaRPr lang="fr-CA" dirty="0"/>
          </a:p>
        </p:txBody>
      </p:sp>
      <p:pic>
        <p:nvPicPr>
          <p:cNvPr id="2" name="Picture 1">
            <a:extLst>
              <a:ext uri="{FF2B5EF4-FFF2-40B4-BE49-F238E27FC236}">
                <a16:creationId xmlns:a16="http://schemas.microsoft.com/office/drawing/2014/main" id="{3B16AAAA-A964-D60C-A755-1CA747FBB364}"/>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339ED7C-C5A6-CEBE-2ECC-8DB629F63724}"/>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38812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57469D7-6CFA-1650-3014-2F136E5385EF}"/>
              </a:ext>
            </a:extLst>
          </p:cNvPr>
          <p:cNvSpPr>
            <a:spLocks noGrp="1"/>
          </p:cNvSpPr>
          <p:nvPr>
            <p:ph type="body" sz="quarter" idx="64"/>
          </p:nvPr>
        </p:nvSpPr>
        <p:spPr>
          <a:xfrm>
            <a:off x="642757" y="1647269"/>
            <a:ext cx="5801803" cy="7159846"/>
          </a:xfrm>
        </p:spPr>
        <p:txBody>
          <a:bodyPr numCol="1"/>
          <a:lstStyle/>
          <a:p>
            <a:r>
              <a:rPr lang="en-GB" sz="1800" b="1" dirty="0"/>
              <a:t>Employer Perceptions of Hiring Migrant Women</a:t>
            </a:r>
          </a:p>
          <a:p>
            <a:endParaRPr lang="en-GB" sz="1800" b="1" dirty="0"/>
          </a:p>
          <a:p>
            <a:r>
              <a:rPr lang="en-GB" sz="1800" dirty="0"/>
              <a:t>Employers consulted during the research generally express positive attitudes toward hiring Ukrainian women.</a:t>
            </a:r>
          </a:p>
          <a:p>
            <a:endParaRPr lang="en-GB" sz="1800" dirty="0"/>
          </a:p>
          <a:p>
            <a:r>
              <a:rPr lang="en-GB" sz="1800" dirty="0"/>
              <a:t>Commonly mentioned strengths include: high motivation and work ethic, quick adaptability to new work environments, willingness to take up roles in sectors experiencing shortages (e.g., care work, retail, hospitality).</a:t>
            </a:r>
          </a:p>
          <a:p>
            <a:endParaRPr lang="en-GB" sz="1800" dirty="0"/>
          </a:p>
          <a:p>
            <a:r>
              <a:rPr lang="en-GB" sz="1800" dirty="0"/>
              <a:t>However, employers often view Ukrainian women more as a source of labour in low- or medium-skilled sectors, regardless of their formal qualifications. This perception is shaped by the assumption that retraining is needed for work in regulated or complex roles, limited familiarity with foreign credentials.</a:t>
            </a:r>
          </a:p>
          <a:p>
            <a:endParaRPr lang="en-GB" sz="1800" dirty="0"/>
          </a:p>
          <a:p>
            <a:r>
              <a:rPr lang="en-GB" sz="1800" dirty="0"/>
              <a:t>Uncertainty around long-term residency and legal employment status.</a:t>
            </a:r>
          </a:p>
          <a:p>
            <a:endParaRPr lang="en-GB" sz="1800" dirty="0"/>
          </a:p>
          <a:p>
            <a:r>
              <a:rPr lang="en-GB" sz="1800" dirty="0"/>
              <a:t>As a result, employers tend to place migrant women in positions below their qualification level, particularly in manual, service, or support functions.</a:t>
            </a:r>
          </a:p>
          <a:p>
            <a:endParaRPr lang="en-GB" sz="1800" dirty="0"/>
          </a:p>
        </p:txBody>
      </p:sp>
      <p:sp>
        <p:nvSpPr>
          <p:cNvPr id="3" name="Text Placeholder 2">
            <a:extLst>
              <a:ext uri="{FF2B5EF4-FFF2-40B4-BE49-F238E27FC236}">
                <a16:creationId xmlns:a16="http://schemas.microsoft.com/office/drawing/2014/main" id="{03322873-7267-3DA0-C2D1-91E6291485C4}"/>
              </a:ext>
            </a:extLst>
          </p:cNvPr>
          <p:cNvSpPr>
            <a:spLocks noGrp="1"/>
          </p:cNvSpPr>
          <p:nvPr>
            <p:ph type="body" sz="quarter" idx="61"/>
          </p:nvPr>
        </p:nvSpPr>
        <p:spPr>
          <a:xfrm>
            <a:off x="-9335" y="336883"/>
            <a:ext cx="6249714" cy="1074821"/>
          </a:xfrm>
        </p:spPr>
        <p:txBody>
          <a:bodyPr/>
          <a:lstStyle/>
          <a:p>
            <a:r>
              <a:rPr lang="en-GB" dirty="0"/>
              <a:t> Key Findings in Employment of Highly Skilled Migrant Women</a:t>
            </a:r>
          </a:p>
        </p:txBody>
      </p:sp>
      <p:sp>
        <p:nvSpPr>
          <p:cNvPr id="4" name="Slide Number Placeholder 3">
            <a:extLst>
              <a:ext uri="{FF2B5EF4-FFF2-40B4-BE49-F238E27FC236}">
                <a16:creationId xmlns:a16="http://schemas.microsoft.com/office/drawing/2014/main" id="{0FC006FF-F684-D1F7-C898-FA7C7B18D57C}"/>
              </a:ext>
            </a:extLst>
          </p:cNvPr>
          <p:cNvSpPr>
            <a:spLocks noGrp="1"/>
          </p:cNvSpPr>
          <p:nvPr>
            <p:ph type="sldNum" sz="quarter" idx="4"/>
          </p:nvPr>
        </p:nvSpPr>
        <p:spPr/>
        <p:txBody>
          <a:bodyPr/>
          <a:lstStyle/>
          <a:p>
            <a:fld id="{CB2079F2-58AF-ED44-82D7-E04B2F6FD686}" type="slidenum">
              <a:rPr lang="en-US" smtClean="0"/>
              <a:pPr/>
              <a:t>11</a:t>
            </a:fld>
            <a:endParaRPr lang="en-US" dirty="0"/>
          </a:p>
        </p:txBody>
      </p:sp>
    </p:spTree>
    <p:extLst>
      <p:ext uri="{BB962C8B-B14F-4D97-AF65-F5344CB8AC3E}">
        <p14:creationId xmlns:p14="http://schemas.microsoft.com/office/powerpoint/2010/main" val="1290250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46FAAF-8E76-84A6-D3B6-B3754EBCCDF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2C1D8907-3A8B-27BF-37C0-66CA91A999C0}"/>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912" r="18912"/>
          <a:stretch/>
        </p:blipFill>
        <p:spPr/>
      </p:pic>
      <p:sp>
        <p:nvSpPr>
          <p:cNvPr id="3" name="Text Placeholder 2">
            <a:extLst>
              <a:ext uri="{FF2B5EF4-FFF2-40B4-BE49-F238E27FC236}">
                <a16:creationId xmlns:a16="http://schemas.microsoft.com/office/drawing/2014/main" id="{8FE2FE62-9983-ECC0-7471-CE62442ECDD5}"/>
              </a:ext>
            </a:extLst>
          </p:cNvPr>
          <p:cNvSpPr>
            <a:spLocks noGrp="1"/>
          </p:cNvSpPr>
          <p:nvPr>
            <p:ph type="body" sz="quarter" idx="61"/>
          </p:nvPr>
        </p:nvSpPr>
        <p:spPr>
          <a:xfrm>
            <a:off x="1715359" y="288759"/>
            <a:ext cx="4797736" cy="1391080"/>
          </a:xfrm>
        </p:spPr>
        <p:txBody>
          <a:bodyPr/>
          <a:lstStyle/>
          <a:p>
            <a:r>
              <a:rPr lang="en-GB" dirty="0"/>
              <a:t>Key Findings in Employment of Highly Skilled Migrant Women</a:t>
            </a:r>
          </a:p>
        </p:txBody>
      </p:sp>
      <p:sp>
        <p:nvSpPr>
          <p:cNvPr id="4" name="Text Placeholder 3">
            <a:extLst>
              <a:ext uri="{FF2B5EF4-FFF2-40B4-BE49-F238E27FC236}">
                <a16:creationId xmlns:a16="http://schemas.microsoft.com/office/drawing/2014/main" id="{CA928F2C-0DC8-92BD-58F5-1FEAB62E0513}"/>
              </a:ext>
            </a:extLst>
          </p:cNvPr>
          <p:cNvSpPr>
            <a:spLocks noGrp="1"/>
          </p:cNvSpPr>
          <p:nvPr>
            <p:ph type="body" sz="quarter" idx="48"/>
          </p:nvPr>
        </p:nvSpPr>
        <p:spPr>
          <a:xfrm>
            <a:off x="3529264" y="1932354"/>
            <a:ext cx="3874246" cy="5426389"/>
          </a:xfrm>
        </p:spPr>
        <p:txBody>
          <a:bodyPr/>
          <a:lstStyle/>
          <a:p>
            <a:r>
              <a:rPr lang="en-GB" sz="1800" b="1" dirty="0"/>
              <a:t>Challenges in Recognising Qualifications and Integration</a:t>
            </a:r>
          </a:p>
          <a:p>
            <a:endParaRPr lang="en-GB" sz="1800" b="1" dirty="0"/>
          </a:p>
          <a:p>
            <a:r>
              <a:rPr lang="en-GB" sz="1800" dirty="0"/>
              <a:t>One of the most critical barriers identified is the non-recognition or low usability of Ukrainian qualifications in Poland. Specific challenges include: complex and costly procedures for diploma </a:t>
            </a:r>
            <a:r>
              <a:rPr lang="en-GB" sz="1800" dirty="0" err="1"/>
              <a:t>nostrification</a:t>
            </a:r>
            <a:r>
              <a:rPr lang="en-GB" sz="1800" dirty="0"/>
              <a:t> or professional certification, lack of institutional support or translation services for credential evaluation, limited pathways for career re-entry in regulated professions such as teaching, law, or healthcare. Even though in limited cases certain certificates can be recognised the internal confirmation and a </a:t>
            </a:r>
            <a:r>
              <a:rPr lang="en-GB" sz="1800" dirty="0" err="1"/>
              <a:t>knowledgment</a:t>
            </a:r>
            <a:r>
              <a:rPr lang="en-GB" sz="1800" dirty="0"/>
              <a:t> must be conducted. </a:t>
            </a:r>
          </a:p>
        </p:txBody>
      </p:sp>
      <p:sp>
        <p:nvSpPr>
          <p:cNvPr id="6" name="Text Placeholder 5">
            <a:extLst>
              <a:ext uri="{FF2B5EF4-FFF2-40B4-BE49-F238E27FC236}">
                <a16:creationId xmlns:a16="http://schemas.microsoft.com/office/drawing/2014/main" id="{3C9AFE3F-2A6A-12AA-4E68-B54C7C7F3020}"/>
              </a:ext>
            </a:extLst>
          </p:cNvPr>
          <p:cNvSpPr>
            <a:spLocks noGrp="1"/>
          </p:cNvSpPr>
          <p:nvPr>
            <p:ph type="body" sz="quarter" idx="63"/>
          </p:nvPr>
        </p:nvSpPr>
        <p:spPr>
          <a:xfrm>
            <a:off x="281761" y="7611258"/>
            <a:ext cx="6935455" cy="1911895"/>
          </a:xfrm>
        </p:spPr>
        <p:txBody>
          <a:bodyPr/>
          <a:lstStyle/>
          <a:p>
            <a:r>
              <a:rPr lang="en-GB" sz="1800" dirty="0"/>
              <a:t>As one of the interviewees confirm, despite aforementioned difficulties foreign certificates are still perceived as an asset. Additional integration challenges include:</a:t>
            </a:r>
          </a:p>
          <a:p>
            <a:endParaRPr lang="en-GB" sz="1800" dirty="0"/>
          </a:p>
          <a:p>
            <a:r>
              <a:rPr lang="en-GB" sz="1800" dirty="0"/>
              <a:t>Language barriers, especially in client-facing or administrative jobs, lack of access to Polish-language professional networks, low awareness of upskilling or requalification opportunities tailored to migrant women. The result is a frequent case of “brain waste”: qualified individuals working in roles that do not match their skills, leading to both personal frustration and economic inefficiency.</a:t>
            </a:r>
          </a:p>
          <a:p>
            <a:endParaRPr lang="en-GB" sz="1800" dirty="0"/>
          </a:p>
        </p:txBody>
      </p:sp>
      <p:sp>
        <p:nvSpPr>
          <p:cNvPr id="7" name="Slide Number Placeholder 6">
            <a:extLst>
              <a:ext uri="{FF2B5EF4-FFF2-40B4-BE49-F238E27FC236}">
                <a16:creationId xmlns:a16="http://schemas.microsoft.com/office/drawing/2014/main" id="{A00DDFF6-F1A4-144F-166C-C50009371EC7}"/>
              </a:ext>
            </a:extLst>
          </p:cNvPr>
          <p:cNvSpPr>
            <a:spLocks noGrp="1"/>
          </p:cNvSpPr>
          <p:nvPr>
            <p:ph type="sldNum" sz="quarter" idx="4"/>
          </p:nvPr>
        </p:nvSpPr>
        <p:spPr/>
        <p:txBody>
          <a:bodyPr/>
          <a:lstStyle/>
          <a:p>
            <a:fld id="{9C527BFA-2C0E-4CEC-B6A5-913A56FEF4B4}" type="slidenum">
              <a:rPr lang="fr-CA" smtClean="0"/>
              <a:pPr/>
              <a:t>12</a:t>
            </a:fld>
            <a:endParaRPr lang="fr-CA" dirty="0"/>
          </a:p>
        </p:txBody>
      </p:sp>
    </p:spTree>
    <p:extLst>
      <p:ext uri="{BB962C8B-B14F-4D97-AF65-F5344CB8AC3E}">
        <p14:creationId xmlns:p14="http://schemas.microsoft.com/office/powerpoint/2010/main" val="2212086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C9DFC4-BCAD-A1CF-174B-B0154808FA0B}"/>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E6038C46-6AB4-3792-0537-E7AD72EB10F7}"/>
              </a:ext>
            </a:extLst>
          </p:cNvPr>
          <p:cNvSpPr>
            <a:spLocks noGrp="1"/>
          </p:cNvSpPr>
          <p:nvPr>
            <p:ph type="body" sz="quarter" idx="30"/>
          </p:nvPr>
        </p:nvSpPr>
        <p:spPr>
          <a:xfrm>
            <a:off x="479842" y="1047595"/>
            <a:ext cx="6599989" cy="747096"/>
          </a:xfrm>
        </p:spPr>
        <p:txBody>
          <a:bodyPr/>
          <a:lstStyle/>
          <a:p>
            <a:r>
              <a:rPr lang="en-GB" dirty="0"/>
              <a:t>EMPLOYMENT OF HIGHLY SKILLED MIGRANT WOMEN</a:t>
            </a:r>
            <a:endParaRPr lang="en-US" dirty="0"/>
          </a:p>
        </p:txBody>
      </p:sp>
      <p:sp>
        <p:nvSpPr>
          <p:cNvPr id="8" name="Text Placeholder 7">
            <a:extLst>
              <a:ext uri="{FF2B5EF4-FFF2-40B4-BE49-F238E27FC236}">
                <a16:creationId xmlns:a16="http://schemas.microsoft.com/office/drawing/2014/main" id="{16BA8F95-1AAC-4C83-C7C4-AFA83075F13C}"/>
              </a:ext>
            </a:extLst>
          </p:cNvPr>
          <p:cNvSpPr>
            <a:spLocks noGrp="1"/>
          </p:cNvSpPr>
          <p:nvPr>
            <p:ph type="body" sz="quarter" idx="48"/>
          </p:nvPr>
        </p:nvSpPr>
        <p:spPr>
          <a:xfrm>
            <a:off x="479843" y="3033354"/>
            <a:ext cx="6599988" cy="4904092"/>
          </a:xfrm>
        </p:spPr>
        <p:txBody>
          <a:bodyPr numCol="1"/>
          <a:lstStyle/>
          <a:p>
            <a:r>
              <a:rPr lang="en-GB" sz="1800" b="1" dirty="0"/>
              <a:t>Support Structures Available or Required</a:t>
            </a:r>
          </a:p>
          <a:p>
            <a:r>
              <a:rPr lang="en-GB" sz="1800" dirty="0"/>
              <a:t>Several support systems exist in Poland to assist migrant women in entering the labour market, yet they are often fragmented, underfunded, or difficult to access without advanced Polish language skills. These existing structures are: free language and vocational training programmes (mostly via NGOs or local labour offices), special integration programmes funded by EU or state bodies, career counselling and job placement support from public employment services.</a:t>
            </a:r>
          </a:p>
          <a:p>
            <a:r>
              <a:rPr lang="en-GB" sz="1800" dirty="0"/>
              <a:t>However, employers and experts agree that more coordinated and sustainable support is required. This includes:</a:t>
            </a:r>
          </a:p>
          <a:p>
            <a:pPr marL="285750" indent="-285750">
              <a:buFont typeface="Arial" panose="020B0604020202020204" pitchFamily="34" charset="0"/>
              <a:buChar char="•"/>
            </a:pPr>
            <a:r>
              <a:rPr lang="en-GB" sz="1800" dirty="0"/>
              <a:t>streamlined recognition of foreign qualifications, subsidised requalification programmes in shortage sectors (e.g., nursing, early education, IT), targeted mentorship and internship programmes for migrant women professionals.</a:t>
            </a:r>
          </a:p>
          <a:p>
            <a:pPr marL="285750" indent="-285750">
              <a:buFont typeface="Arial" panose="020B0604020202020204" pitchFamily="34" charset="0"/>
              <a:buChar char="•"/>
            </a:pPr>
            <a:r>
              <a:rPr lang="en-GB" sz="1800" dirty="0"/>
              <a:t>Institutional cooperation between employers, training providers, and local governments.</a:t>
            </a:r>
          </a:p>
          <a:p>
            <a:r>
              <a:rPr lang="en-GB" sz="1800" dirty="0"/>
              <a:t>Without such mechanisms, the Polish labour market risks continuing to underutilise a highly skilled and willing workforce.</a:t>
            </a:r>
          </a:p>
        </p:txBody>
      </p:sp>
      <p:sp>
        <p:nvSpPr>
          <p:cNvPr id="4" name="Slide Number Placeholder 3">
            <a:extLst>
              <a:ext uri="{FF2B5EF4-FFF2-40B4-BE49-F238E27FC236}">
                <a16:creationId xmlns:a16="http://schemas.microsoft.com/office/drawing/2014/main" id="{8DE4AA80-841A-4EBA-4BA4-93F6317EC4BB}"/>
              </a:ext>
            </a:extLst>
          </p:cNvPr>
          <p:cNvSpPr>
            <a:spLocks noGrp="1"/>
          </p:cNvSpPr>
          <p:nvPr>
            <p:ph type="sldNum" sz="quarter" idx="4"/>
          </p:nvPr>
        </p:nvSpPr>
        <p:spPr/>
        <p:txBody>
          <a:bodyPr/>
          <a:lstStyle/>
          <a:p>
            <a:fld id="{9C527BFA-2C0E-4CEC-B6A5-913A56FEF4B4}" type="slidenum">
              <a:rPr lang="fr-CA" smtClean="0"/>
              <a:pPr/>
              <a:t>13</a:t>
            </a:fld>
            <a:endParaRPr lang="fr-CA" dirty="0"/>
          </a:p>
        </p:txBody>
      </p:sp>
      <p:pic>
        <p:nvPicPr>
          <p:cNvPr id="2" name="Picture 1">
            <a:extLst>
              <a:ext uri="{FF2B5EF4-FFF2-40B4-BE49-F238E27FC236}">
                <a16:creationId xmlns:a16="http://schemas.microsoft.com/office/drawing/2014/main" id="{3DCA53FA-45CC-4943-6984-9795DCB73779}"/>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736693" y="7010767"/>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5D8FCE61-7075-3B19-DBD7-043F08E0DAA1}"/>
              </a:ext>
            </a:extLst>
          </p:cNvPr>
          <p:cNvSpPr/>
          <p:nvPr/>
        </p:nvSpPr>
        <p:spPr>
          <a:xfrm>
            <a:off x="-128337" y="8218797"/>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72263914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D3B79B-E55A-B34B-992C-992DA99EA110}"/>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5280218-52C7-0EEA-F000-219F38B0E89D}"/>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141F4E17-F80D-C8CE-11BF-B97870F0848C}"/>
              </a:ext>
            </a:extLst>
          </p:cNvPr>
          <p:cNvSpPr>
            <a:spLocks noGrp="1"/>
          </p:cNvSpPr>
          <p:nvPr>
            <p:ph type="body" sz="quarter" idx="14"/>
          </p:nvPr>
        </p:nvSpPr>
        <p:spPr/>
        <p:txBody>
          <a:bodyPr/>
          <a:lstStyle/>
          <a:p>
            <a:r>
              <a:rPr lang="en-US" dirty="0"/>
              <a:t>04</a:t>
            </a:r>
          </a:p>
        </p:txBody>
      </p:sp>
      <p:sp>
        <p:nvSpPr>
          <p:cNvPr id="3" name="Rectangle 2">
            <a:extLst>
              <a:ext uri="{FF2B5EF4-FFF2-40B4-BE49-F238E27FC236}">
                <a16:creationId xmlns:a16="http://schemas.microsoft.com/office/drawing/2014/main" id="{C92795D6-758D-7872-4584-A44C015F7C25}"/>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4F1239C-7D3E-A486-4699-58AA30F65298}"/>
              </a:ext>
            </a:extLst>
          </p:cNvPr>
          <p:cNvSpPr txBox="1"/>
          <p:nvPr/>
        </p:nvSpPr>
        <p:spPr>
          <a:xfrm>
            <a:off x="3656713" y="3170859"/>
            <a:ext cx="3309176" cy="147732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Training and </a:t>
            </a:r>
          </a:p>
          <a:p>
            <a:r>
              <a:rPr lang="en-US" sz="3000" b="1" spc="324" dirty="0">
                <a:solidFill>
                  <a:srgbClr val="E36C34"/>
                </a:solidFill>
                <a:latin typeface="Calibri" panose="020F0502020204030204" pitchFamily="34" charset="0"/>
                <a:cs typeface="Calibri" panose="020F0502020204030204" pitchFamily="34" charset="0"/>
              </a:rPr>
              <a:t>Development</a:t>
            </a:r>
          </a:p>
        </p:txBody>
      </p:sp>
      <p:sp>
        <p:nvSpPr>
          <p:cNvPr id="12" name="Slide Number Placeholder 3">
            <a:extLst>
              <a:ext uri="{FF2B5EF4-FFF2-40B4-BE49-F238E27FC236}">
                <a16:creationId xmlns:a16="http://schemas.microsoft.com/office/drawing/2014/main" id="{13114819-890F-0F84-866F-4E2BD01CB270}"/>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14</a:t>
            </a:fld>
            <a:endParaRPr lang="fr-CA" dirty="0">
              <a:solidFill>
                <a:srgbClr val="633547"/>
              </a:solidFill>
            </a:endParaRPr>
          </a:p>
        </p:txBody>
      </p:sp>
    </p:spTree>
    <p:extLst>
      <p:ext uri="{BB962C8B-B14F-4D97-AF65-F5344CB8AC3E}">
        <p14:creationId xmlns:p14="http://schemas.microsoft.com/office/powerpoint/2010/main" val="11965027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A582452-CA17-9EEC-3C80-B170913AA113}"/>
              </a:ext>
            </a:extLst>
          </p:cNvPr>
          <p:cNvSpPr>
            <a:spLocks noGrp="1"/>
          </p:cNvSpPr>
          <p:nvPr>
            <p:ph type="body" sz="quarter" idx="61"/>
          </p:nvPr>
        </p:nvSpPr>
        <p:spPr>
          <a:xfrm>
            <a:off x="22126" y="818246"/>
            <a:ext cx="5502442" cy="1018109"/>
          </a:xfrm>
        </p:spPr>
        <p:txBody>
          <a:bodyPr/>
          <a:lstStyle/>
          <a:p>
            <a:r>
              <a:rPr lang="en-GB" dirty="0"/>
              <a:t>Key Findings in Training and Development</a:t>
            </a:r>
          </a:p>
        </p:txBody>
      </p:sp>
      <p:sp>
        <p:nvSpPr>
          <p:cNvPr id="5" name="Text Placeholder 4">
            <a:extLst>
              <a:ext uri="{FF2B5EF4-FFF2-40B4-BE49-F238E27FC236}">
                <a16:creationId xmlns:a16="http://schemas.microsoft.com/office/drawing/2014/main" id="{A5244DB3-844F-B470-ED5D-2DFC817356C6}"/>
              </a:ext>
            </a:extLst>
          </p:cNvPr>
          <p:cNvSpPr>
            <a:spLocks noGrp="1"/>
          </p:cNvSpPr>
          <p:nvPr>
            <p:ph type="body" sz="quarter" idx="48"/>
          </p:nvPr>
        </p:nvSpPr>
        <p:spPr>
          <a:xfrm>
            <a:off x="631932" y="5265696"/>
            <a:ext cx="6398990" cy="4223848"/>
          </a:xfrm>
        </p:spPr>
        <p:txBody>
          <a:bodyPr numCol="1"/>
          <a:lstStyle/>
          <a:p>
            <a:r>
              <a:rPr lang="en-GB" sz="1800" dirty="0"/>
              <a:t>Moreover, there are Polish language courses in the workplace, organised by selected companies or in cooperation with external bodies. There are also mentoring programs, especially in technical industries (IT, Logistics, engineering), where migrants are gradually introduced by more experienced employees. Despite the availability of training, its quality and scope vary widely. In small companies, training is often limited to the bare minimum, while larger companies are more likely to offer extensive competence development programs.</a:t>
            </a:r>
          </a:p>
        </p:txBody>
      </p:sp>
      <p:sp>
        <p:nvSpPr>
          <p:cNvPr id="6" name="Slide Number Placeholder 5">
            <a:extLst>
              <a:ext uri="{FF2B5EF4-FFF2-40B4-BE49-F238E27FC236}">
                <a16:creationId xmlns:a16="http://schemas.microsoft.com/office/drawing/2014/main" id="{7F013439-77A0-CB3E-B2D6-EFB6F533650B}"/>
              </a:ext>
            </a:extLst>
          </p:cNvPr>
          <p:cNvSpPr>
            <a:spLocks noGrp="1"/>
          </p:cNvSpPr>
          <p:nvPr>
            <p:ph type="sldNum" sz="quarter" idx="4"/>
          </p:nvPr>
        </p:nvSpPr>
        <p:spPr/>
        <p:txBody>
          <a:bodyPr/>
          <a:lstStyle/>
          <a:p>
            <a:fld id="{9C527BFA-2C0E-4CEC-B6A5-913A56FEF4B4}" type="slidenum">
              <a:rPr lang="fr-CA" smtClean="0"/>
              <a:pPr/>
              <a:t>15</a:t>
            </a:fld>
            <a:endParaRPr lang="fr-CA" dirty="0"/>
          </a:p>
        </p:txBody>
      </p:sp>
      <p:sp>
        <p:nvSpPr>
          <p:cNvPr id="10" name="TextBox 9">
            <a:extLst>
              <a:ext uri="{FF2B5EF4-FFF2-40B4-BE49-F238E27FC236}">
                <a16:creationId xmlns:a16="http://schemas.microsoft.com/office/drawing/2014/main" id="{B01F1657-22CF-4456-101B-F26C808E4603}"/>
              </a:ext>
            </a:extLst>
          </p:cNvPr>
          <p:cNvSpPr txBox="1"/>
          <p:nvPr/>
        </p:nvSpPr>
        <p:spPr>
          <a:xfrm>
            <a:off x="631932" y="2396863"/>
            <a:ext cx="6180689" cy="2308324"/>
          </a:xfrm>
          <a:prstGeom prst="rect">
            <a:avLst/>
          </a:prstGeom>
          <a:noFill/>
        </p:spPr>
        <p:txBody>
          <a:bodyPr wrap="square">
            <a:spAutoFit/>
          </a:bodyPr>
          <a:lstStyle/>
          <a:p>
            <a:r>
              <a:rPr lang="en-GB" b="1" dirty="0">
                <a:solidFill>
                  <a:schemeClr val="bg1"/>
                </a:solidFill>
              </a:rPr>
              <a:t>Existing training initiatives</a:t>
            </a:r>
          </a:p>
          <a:p>
            <a:endParaRPr lang="en-GB" b="1" dirty="0">
              <a:solidFill>
                <a:schemeClr val="bg1"/>
              </a:solidFill>
            </a:endParaRPr>
          </a:p>
          <a:p>
            <a:r>
              <a:rPr lang="en-GB" dirty="0">
                <a:solidFill>
                  <a:schemeClr val="bg1"/>
                </a:solidFill>
              </a:rPr>
              <a:t>Many companies, especially in the logistics, industrial and service sectors, have implemented internal induction and training programs for new employees, including female migrants. These trainings usually take the form of:- job training (health and safety instruction, machine operation, quality procedures as well as some specialised trainings).</a:t>
            </a:r>
          </a:p>
        </p:txBody>
      </p:sp>
      <p:sp>
        <p:nvSpPr>
          <p:cNvPr id="12" name="Freeform 9">
            <a:extLst>
              <a:ext uri="{FF2B5EF4-FFF2-40B4-BE49-F238E27FC236}">
                <a16:creationId xmlns:a16="http://schemas.microsoft.com/office/drawing/2014/main" id="{516F1285-244F-4777-7B8C-453BF37D1B2F}"/>
              </a:ext>
            </a:extLst>
          </p:cNvPr>
          <p:cNvSpPr/>
          <p:nvPr/>
        </p:nvSpPr>
        <p:spPr>
          <a:xfrm>
            <a:off x="22126" y="8049890"/>
            <a:ext cx="5159474" cy="2879308"/>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2"/>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479865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E718F0-9D45-6E3A-8042-CEEB5B5B8FF0}"/>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FCC04CA6-D5BD-E4B2-0672-11FFD2B8478C}"/>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376" r="26376"/>
          <a:stretch>
            <a:fillRect/>
          </a:stretch>
        </p:blipFill>
        <p:spPr>
          <a:xfrm>
            <a:off x="3196416" y="-29289"/>
            <a:ext cx="3664162" cy="5178805"/>
          </a:xfrm>
        </p:spPr>
      </p:pic>
      <p:sp>
        <p:nvSpPr>
          <p:cNvPr id="4" name="Text Placeholder 3">
            <a:extLst>
              <a:ext uri="{FF2B5EF4-FFF2-40B4-BE49-F238E27FC236}">
                <a16:creationId xmlns:a16="http://schemas.microsoft.com/office/drawing/2014/main" id="{13898A68-0CF7-B83E-78D4-835B5AAEEC64}"/>
              </a:ext>
            </a:extLst>
          </p:cNvPr>
          <p:cNvSpPr>
            <a:spLocks noGrp="1"/>
          </p:cNvSpPr>
          <p:nvPr>
            <p:ph type="body" sz="quarter" idx="48"/>
          </p:nvPr>
        </p:nvSpPr>
        <p:spPr>
          <a:xfrm>
            <a:off x="756676" y="5427967"/>
            <a:ext cx="4601576" cy="3938957"/>
          </a:xfrm>
        </p:spPr>
        <p:txBody>
          <a:bodyPr/>
          <a:lstStyle/>
          <a:p>
            <a:r>
              <a:rPr lang="en-GB" sz="1800" b="1" dirty="0"/>
              <a:t>Employer preferences for training formats</a:t>
            </a:r>
          </a:p>
          <a:p>
            <a:endParaRPr lang="en-GB" sz="1800" b="1" dirty="0"/>
          </a:p>
          <a:p>
            <a:r>
              <a:rPr lang="en-GB" sz="1800" dirty="0"/>
              <a:t>The vast majority of employers indicate that the most effective are those on-the-job training - especially valued in sectors where practical skills are key,- short online courses - preferred for digital, administrative or language competency training,- hybrid forms of learning - combining initial training with subsequent mentoring. </a:t>
            </a:r>
          </a:p>
          <a:p>
            <a:endParaRPr lang="en-GB" sz="1800" dirty="0"/>
          </a:p>
          <a:p>
            <a:r>
              <a:rPr lang="en-GB" sz="1800" dirty="0"/>
              <a:t>Employers appreciate the flexibility and low cost of online training, but point out that deficiencies in computer skills and Polish make it difficult for some migrants to participate. Therefore, they emphasize the need to personalize training, taking into account entry level and individual needs.</a:t>
            </a:r>
          </a:p>
        </p:txBody>
      </p:sp>
      <p:sp>
        <p:nvSpPr>
          <p:cNvPr id="5" name="Slide Number Placeholder 4">
            <a:extLst>
              <a:ext uri="{FF2B5EF4-FFF2-40B4-BE49-F238E27FC236}">
                <a16:creationId xmlns:a16="http://schemas.microsoft.com/office/drawing/2014/main" id="{AAF72616-4D42-CA95-4F2E-BA9F065CF773}"/>
              </a:ext>
            </a:extLst>
          </p:cNvPr>
          <p:cNvSpPr>
            <a:spLocks noGrp="1"/>
          </p:cNvSpPr>
          <p:nvPr>
            <p:ph type="sldNum" sz="quarter" idx="4"/>
          </p:nvPr>
        </p:nvSpPr>
        <p:spPr/>
        <p:txBody>
          <a:bodyPr/>
          <a:lstStyle/>
          <a:p>
            <a:fld id="{9C527BFA-2C0E-4CEC-B6A5-913A56FEF4B4}" type="slidenum">
              <a:rPr lang="fr-CA" smtClean="0"/>
              <a:pPr/>
              <a:t>16</a:t>
            </a:fld>
            <a:endParaRPr lang="fr-CA" dirty="0"/>
          </a:p>
        </p:txBody>
      </p:sp>
      <p:pic>
        <p:nvPicPr>
          <p:cNvPr id="6" name="Picture 5">
            <a:extLst>
              <a:ext uri="{FF2B5EF4-FFF2-40B4-BE49-F238E27FC236}">
                <a16:creationId xmlns:a16="http://schemas.microsoft.com/office/drawing/2014/main" id="{94E8C2BE-8CC4-29FF-0CA3-DD25B2AD2B89}"/>
              </a:ext>
            </a:extLst>
          </p:cNvPr>
          <p:cNvPicPr>
            <a:picLocks noChangeAspect="1"/>
          </p:cNvPicPr>
          <p:nvPr/>
        </p:nvPicPr>
        <p:blipFill>
          <a:blip r:embed="rId3"/>
          <a:stretch>
            <a:fillRect/>
          </a:stretch>
        </p:blipFill>
        <p:spPr>
          <a:xfrm>
            <a:off x="-137415" y="2862352"/>
            <a:ext cx="5800277" cy="1426588"/>
          </a:xfrm>
          <a:prstGeom prst="rect">
            <a:avLst/>
          </a:prstGeom>
        </p:spPr>
      </p:pic>
    </p:spTree>
    <p:extLst>
      <p:ext uri="{BB962C8B-B14F-4D97-AF65-F5344CB8AC3E}">
        <p14:creationId xmlns:p14="http://schemas.microsoft.com/office/powerpoint/2010/main" val="28203947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03BF26-DEC4-12FA-900F-AB9F2F1193A0}"/>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8F3D7F8-5AFF-EB21-D9D0-18B353B060A3}"/>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01E8A631-C0B7-1B1D-BD3C-F2E003B8BFEE}"/>
              </a:ext>
            </a:extLst>
          </p:cNvPr>
          <p:cNvSpPr>
            <a:spLocks noGrp="1"/>
          </p:cNvSpPr>
          <p:nvPr>
            <p:ph type="body" sz="quarter" idx="61"/>
          </p:nvPr>
        </p:nvSpPr>
        <p:spPr>
          <a:xfrm>
            <a:off x="1715359" y="144381"/>
            <a:ext cx="4797736" cy="1391080"/>
          </a:xfrm>
        </p:spPr>
        <p:txBody>
          <a:bodyPr/>
          <a:lstStyle/>
          <a:p>
            <a:r>
              <a:rPr lang="en-GB" dirty="0"/>
              <a:t>Key Findings in Training and Development</a:t>
            </a:r>
          </a:p>
        </p:txBody>
      </p:sp>
      <p:sp>
        <p:nvSpPr>
          <p:cNvPr id="4" name="Text Placeholder 3">
            <a:extLst>
              <a:ext uri="{FF2B5EF4-FFF2-40B4-BE49-F238E27FC236}">
                <a16:creationId xmlns:a16="http://schemas.microsoft.com/office/drawing/2014/main" id="{F295CD3A-4808-F04A-B566-5B5BD9F39221}"/>
              </a:ext>
            </a:extLst>
          </p:cNvPr>
          <p:cNvSpPr>
            <a:spLocks noGrp="1"/>
          </p:cNvSpPr>
          <p:nvPr>
            <p:ph type="body" sz="quarter" idx="48"/>
          </p:nvPr>
        </p:nvSpPr>
        <p:spPr>
          <a:xfrm>
            <a:off x="3641559" y="2298818"/>
            <a:ext cx="3761951" cy="4005729"/>
          </a:xfrm>
        </p:spPr>
        <p:txBody>
          <a:bodyPr/>
          <a:lstStyle/>
          <a:p>
            <a:r>
              <a:rPr lang="en-GB" sz="1800" b="1" dirty="0"/>
              <a:t>Career opportunities for migrant women</a:t>
            </a:r>
          </a:p>
          <a:p>
            <a:endParaRPr lang="en-GB" sz="1800" b="1" dirty="0"/>
          </a:p>
          <a:p>
            <a:r>
              <a:rPr lang="en-GB" sz="1800" dirty="0"/>
              <a:t>Most migrant women end up in low-paying, low-skilled jobs that do not offer a career advancement path. However, in some industries such as IT, education, finance - vertical advancement is possible if a woman has a recognised qualification, good language skills and access to training. So there are also positive examples of career advancement that can be documented in each workplace. </a:t>
            </a:r>
          </a:p>
        </p:txBody>
      </p:sp>
      <p:sp>
        <p:nvSpPr>
          <p:cNvPr id="7" name="Slide Number Placeholder 6">
            <a:extLst>
              <a:ext uri="{FF2B5EF4-FFF2-40B4-BE49-F238E27FC236}">
                <a16:creationId xmlns:a16="http://schemas.microsoft.com/office/drawing/2014/main" id="{0CF7DF52-7FC8-43B4-AF7D-9DC85BAA19AB}"/>
              </a:ext>
            </a:extLst>
          </p:cNvPr>
          <p:cNvSpPr>
            <a:spLocks noGrp="1"/>
          </p:cNvSpPr>
          <p:nvPr>
            <p:ph type="sldNum" sz="quarter" idx="4"/>
          </p:nvPr>
        </p:nvSpPr>
        <p:spPr/>
        <p:txBody>
          <a:bodyPr/>
          <a:lstStyle/>
          <a:p>
            <a:fld id="{9C527BFA-2C0E-4CEC-B6A5-913A56FEF4B4}" type="slidenum">
              <a:rPr lang="fr-CA" smtClean="0"/>
              <a:pPr/>
              <a:t>17</a:t>
            </a:fld>
            <a:endParaRPr lang="fr-CA" dirty="0"/>
          </a:p>
        </p:txBody>
      </p:sp>
    </p:spTree>
    <p:extLst>
      <p:ext uri="{BB962C8B-B14F-4D97-AF65-F5344CB8AC3E}">
        <p14:creationId xmlns:p14="http://schemas.microsoft.com/office/powerpoint/2010/main" val="15007274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D7BF7-DC05-A933-937E-29101F96C9B4}"/>
            </a:ext>
          </a:extLst>
        </p:cNvPr>
        <p:cNvGrpSpPr/>
        <p:nvPr/>
      </p:nvGrpSpPr>
      <p:grpSpPr>
        <a:xfrm>
          <a:off x="0" y="0"/>
          <a:ext cx="0" cy="0"/>
          <a:chOff x="0" y="0"/>
          <a:chExt cx="0" cy="0"/>
        </a:xfrm>
      </p:grpSpPr>
      <p:pic>
        <p:nvPicPr>
          <p:cNvPr id="22" name="Picture Placeholder 21">
            <a:extLst>
              <a:ext uri="{FF2B5EF4-FFF2-40B4-BE49-F238E27FC236}">
                <a16:creationId xmlns:a16="http://schemas.microsoft.com/office/drawing/2014/main" id="{A6574E99-A0A8-06F4-2A4C-7C00C3C62505}"/>
              </a:ext>
            </a:extLst>
          </p:cNvPr>
          <p:cNvPicPr>
            <a:picLocks noGrp="1" noChangeAspect="1"/>
          </p:cNvPicPr>
          <p:nvPr>
            <p:ph type="pic" sz="quarter" idx="11"/>
          </p:nvPr>
        </p:nvPicPr>
        <p:blipFill>
          <a:blip r:embed="rId2">
            <a:extLst>
              <a:ext uri="{28A0092B-C50C-407E-A947-70E740481C1C}">
                <a14:useLocalDpi xmlns:a14="http://schemas.microsoft.com/office/drawing/2010/main" val="0"/>
              </a:ext>
            </a:extLst>
          </a:blip>
          <a:srcRect l="26432" r="26432"/>
          <a:stretch>
            <a:fillRect/>
          </a:stretch>
        </p:blipFill>
        <p:spPr/>
      </p:pic>
      <p:sp>
        <p:nvSpPr>
          <p:cNvPr id="9" name="Text Placeholder 8">
            <a:extLst>
              <a:ext uri="{FF2B5EF4-FFF2-40B4-BE49-F238E27FC236}">
                <a16:creationId xmlns:a16="http://schemas.microsoft.com/office/drawing/2014/main" id="{12F8F66F-ECC4-B4AD-7D12-3BCBC919A1EF}"/>
              </a:ext>
            </a:extLst>
          </p:cNvPr>
          <p:cNvSpPr>
            <a:spLocks noGrp="1"/>
          </p:cNvSpPr>
          <p:nvPr>
            <p:ph type="body" sz="quarter" idx="13"/>
          </p:nvPr>
        </p:nvSpPr>
        <p:spPr>
          <a:xfrm>
            <a:off x="2367743" y="4536436"/>
            <a:ext cx="2886279" cy="1200626"/>
          </a:xfrm>
        </p:spPr>
        <p:txBody>
          <a:bodyPr/>
          <a:lstStyle/>
          <a:p>
            <a:pPr>
              <a:lnSpc>
                <a:spcPts val="2780"/>
              </a:lnSpc>
            </a:pPr>
            <a:r>
              <a:rPr lang="en-US" sz="2800" dirty="0"/>
              <a:t>“Any quotes from employers include here”</a:t>
            </a:r>
          </a:p>
          <a:p>
            <a:pPr>
              <a:lnSpc>
                <a:spcPts val="2780"/>
              </a:lnSpc>
            </a:pPr>
            <a:endParaRPr lang="en-US" sz="2800" dirty="0"/>
          </a:p>
          <a:p>
            <a:pPr>
              <a:lnSpc>
                <a:spcPts val="2780"/>
              </a:lnSpc>
            </a:pPr>
            <a:endParaRPr lang="en-US" sz="2800" dirty="0"/>
          </a:p>
        </p:txBody>
      </p:sp>
      <p:grpSp>
        <p:nvGrpSpPr>
          <p:cNvPr id="10" name="Group 9">
            <a:extLst>
              <a:ext uri="{FF2B5EF4-FFF2-40B4-BE49-F238E27FC236}">
                <a16:creationId xmlns:a16="http://schemas.microsoft.com/office/drawing/2014/main" id="{A3A1678D-64DF-FDBE-2D6E-248F81D76182}"/>
              </a:ext>
            </a:extLst>
          </p:cNvPr>
          <p:cNvGrpSpPr/>
          <p:nvPr/>
        </p:nvGrpSpPr>
        <p:grpSpPr>
          <a:xfrm>
            <a:off x="3066970" y="2879904"/>
            <a:ext cx="1487826" cy="1083162"/>
            <a:chOff x="3400450" y="986392"/>
            <a:chExt cx="1487826" cy="1083162"/>
          </a:xfrm>
          <a:solidFill>
            <a:srgbClr val="E1A44A"/>
          </a:solidFill>
        </p:grpSpPr>
        <p:sp>
          <p:nvSpPr>
            <p:cNvPr id="18" name="Freeform 17">
              <a:extLst>
                <a:ext uri="{FF2B5EF4-FFF2-40B4-BE49-F238E27FC236}">
                  <a16:creationId xmlns:a16="http://schemas.microsoft.com/office/drawing/2014/main" id="{54C74FAF-3E77-7382-E026-8DD66733D17A}"/>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grpFill/>
            <a:ln w="8971" cap="flat">
              <a:noFill/>
              <a:prstDash val="solid"/>
              <a:miter/>
            </a:ln>
          </p:spPr>
          <p:txBody>
            <a:bodyPr rtlCol="0" anchor="ctr"/>
            <a:lstStyle/>
            <a:p>
              <a:endParaRPr lang="en-US"/>
            </a:p>
          </p:txBody>
        </p:sp>
        <p:sp>
          <p:nvSpPr>
            <p:cNvPr id="19" name="Freeform 18">
              <a:extLst>
                <a:ext uri="{FF2B5EF4-FFF2-40B4-BE49-F238E27FC236}">
                  <a16:creationId xmlns:a16="http://schemas.microsoft.com/office/drawing/2014/main" id="{8AF290A5-1B3C-2AA8-77C1-3C3681720CB8}"/>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grpFill/>
            <a:ln w="8971" cap="flat">
              <a:noFill/>
              <a:prstDash val="solid"/>
              <a:miter/>
            </a:ln>
          </p:spPr>
          <p:txBody>
            <a:bodyPr rtlCol="0" anchor="ctr"/>
            <a:lstStyle/>
            <a:p>
              <a:endParaRPr lang="en-US"/>
            </a:p>
          </p:txBody>
        </p:sp>
      </p:grpSp>
    </p:spTree>
    <p:extLst>
      <p:ext uri="{BB962C8B-B14F-4D97-AF65-F5344CB8AC3E}">
        <p14:creationId xmlns:p14="http://schemas.microsoft.com/office/powerpoint/2010/main" val="7116725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74A2-A902-47AB-8352-43B6565FBE08}"/>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B759E303-65BB-DD4D-1BBC-E00127BA1B1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57F9F634-6E99-F81B-6E22-C9179F2AF111}"/>
              </a:ext>
            </a:extLst>
          </p:cNvPr>
          <p:cNvSpPr>
            <a:spLocks noGrp="1"/>
          </p:cNvSpPr>
          <p:nvPr>
            <p:ph type="body" sz="quarter" idx="14"/>
          </p:nvPr>
        </p:nvSpPr>
        <p:spPr/>
        <p:txBody>
          <a:bodyPr/>
          <a:lstStyle/>
          <a:p>
            <a:r>
              <a:rPr lang="en-US" dirty="0"/>
              <a:t>05</a:t>
            </a:r>
          </a:p>
        </p:txBody>
      </p:sp>
      <p:sp>
        <p:nvSpPr>
          <p:cNvPr id="3" name="Rectangle 2">
            <a:extLst>
              <a:ext uri="{FF2B5EF4-FFF2-40B4-BE49-F238E27FC236}">
                <a16:creationId xmlns:a16="http://schemas.microsoft.com/office/drawing/2014/main" id="{2233D2F5-2386-9ABD-EAA7-4FFFAF93B94D}"/>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5568694D-8537-919A-4962-AF3A4DFEF56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Future trends </a:t>
            </a:r>
          </a:p>
          <a:p>
            <a:r>
              <a:rPr lang="en-US" sz="3000" b="1" spc="324" dirty="0">
                <a:solidFill>
                  <a:srgbClr val="E36C34"/>
                </a:solidFill>
                <a:latin typeface="Calibri" panose="020F0502020204030204" pitchFamily="34" charset="0"/>
                <a:cs typeface="Calibri" panose="020F0502020204030204" pitchFamily="34" charset="0"/>
              </a:rPr>
              <a:t>and Industry </a:t>
            </a:r>
          </a:p>
          <a:p>
            <a:r>
              <a:rPr lang="en-US" sz="3000" b="1" spc="324" dirty="0">
                <a:solidFill>
                  <a:srgbClr val="E36C34"/>
                </a:solidFill>
                <a:latin typeface="Calibri" panose="020F0502020204030204" pitchFamily="34" charset="0"/>
                <a:cs typeface="Calibri" panose="020F0502020204030204" pitchFamily="34" charset="0"/>
              </a:rPr>
              <a:t>needs</a:t>
            </a:r>
          </a:p>
        </p:txBody>
      </p:sp>
      <p:sp>
        <p:nvSpPr>
          <p:cNvPr id="12" name="Slide Number Placeholder 3">
            <a:extLst>
              <a:ext uri="{FF2B5EF4-FFF2-40B4-BE49-F238E27FC236}">
                <a16:creationId xmlns:a16="http://schemas.microsoft.com/office/drawing/2014/main" id="{B35A03FE-9F67-C99B-D93B-9839E9A685A4}"/>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19</a:t>
            </a:fld>
            <a:endParaRPr lang="fr-CA" dirty="0">
              <a:solidFill>
                <a:srgbClr val="633547"/>
              </a:solidFill>
            </a:endParaRPr>
          </a:p>
        </p:txBody>
      </p:sp>
    </p:spTree>
    <p:extLst>
      <p:ext uri="{BB962C8B-B14F-4D97-AF65-F5344CB8AC3E}">
        <p14:creationId xmlns:p14="http://schemas.microsoft.com/office/powerpoint/2010/main" val="7811364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5B3499-9CF0-125D-39F4-AF5BD57B2164}"/>
            </a:ext>
          </a:extLst>
        </p:cNvPr>
        <p:cNvGrpSpPr/>
        <p:nvPr/>
      </p:nvGrpSpPr>
      <p:grpSpPr>
        <a:xfrm>
          <a:off x="0" y="0"/>
          <a:ext cx="0" cy="0"/>
          <a:chOff x="0" y="0"/>
          <a:chExt cx="0" cy="0"/>
        </a:xfrm>
      </p:grpSpPr>
      <p:pic>
        <p:nvPicPr>
          <p:cNvPr id="19" name="Picture Placeholder 18">
            <a:extLst>
              <a:ext uri="{FF2B5EF4-FFF2-40B4-BE49-F238E27FC236}">
                <a16:creationId xmlns:a16="http://schemas.microsoft.com/office/drawing/2014/main" id="{26B4D4B7-778A-7C81-D45E-1E7F2E0ED571}"/>
              </a:ext>
            </a:extLst>
          </p:cNvPr>
          <p:cNvPicPr>
            <a:picLocks noGrp="1" noChangeAspect="1"/>
          </p:cNvPicPr>
          <p:nvPr>
            <p:ph type="pic" sz="quarter" idx="55"/>
          </p:nvPr>
        </p:nvPicPr>
        <p:blipFill>
          <a:blip r:embed="rId2">
            <a:extLst>
              <a:ext uri="{28A0092B-C50C-407E-A947-70E740481C1C}">
                <a14:useLocalDpi xmlns:a14="http://schemas.microsoft.com/office/drawing/2010/main" val="0"/>
              </a:ext>
            </a:extLst>
          </a:blip>
          <a:srcRect t="19489" b="19489"/>
          <a:stretch>
            <a:fillRect/>
          </a:stretch>
        </p:blipFill>
        <p:spPr/>
      </p:pic>
      <p:sp>
        <p:nvSpPr>
          <p:cNvPr id="6" name="Text Placeholder 5">
            <a:extLst>
              <a:ext uri="{FF2B5EF4-FFF2-40B4-BE49-F238E27FC236}">
                <a16:creationId xmlns:a16="http://schemas.microsoft.com/office/drawing/2014/main" id="{12516C92-1B89-6A2B-BA29-7A17BDC70537}"/>
              </a:ext>
            </a:extLst>
          </p:cNvPr>
          <p:cNvSpPr>
            <a:spLocks noGrp="1"/>
          </p:cNvSpPr>
          <p:nvPr>
            <p:ph type="body" sz="quarter" idx="11"/>
          </p:nvPr>
        </p:nvSpPr>
        <p:spPr/>
        <p:txBody>
          <a:bodyPr/>
          <a:lstStyle/>
          <a:p>
            <a:r>
              <a:rPr lang="en-US" dirty="0"/>
              <a:t>01</a:t>
            </a:r>
          </a:p>
        </p:txBody>
      </p:sp>
      <p:sp>
        <p:nvSpPr>
          <p:cNvPr id="15" name="Text Placeholder 14">
            <a:extLst>
              <a:ext uri="{FF2B5EF4-FFF2-40B4-BE49-F238E27FC236}">
                <a16:creationId xmlns:a16="http://schemas.microsoft.com/office/drawing/2014/main" id="{09272AB4-A4DD-A1B6-4910-E450001BD6E7}"/>
              </a:ext>
            </a:extLst>
          </p:cNvPr>
          <p:cNvSpPr>
            <a:spLocks noGrp="1"/>
          </p:cNvSpPr>
          <p:nvPr>
            <p:ph type="body" sz="quarter" idx="49"/>
          </p:nvPr>
        </p:nvSpPr>
        <p:spPr/>
        <p:txBody>
          <a:bodyPr/>
          <a:lstStyle/>
          <a:p>
            <a:r>
              <a:rPr lang="en-US" dirty="0"/>
              <a:t>Introduction into </a:t>
            </a:r>
            <a:r>
              <a:rPr lang="en-US" dirty="0" err="1"/>
              <a:t>Labour</a:t>
            </a:r>
            <a:r>
              <a:rPr lang="en-US" dirty="0"/>
              <a:t> Market research</a:t>
            </a:r>
          </a:p>
        </p:txBody>
      </p:sp>
      <p:sp>
        <p:nvSpPr>
          <p:cNvPr id="7" name="Text Placeholder 6">
            <a:extLst>
              <a:ext uri="{FF2B5EF4-FFF2-40B4-BE49-F238E27FC236}">
                <a16:creationId xmlns:a16="http://schemas.microsoft.com/office/drawing/2014/main" id="{7CDB91F9-9AEB-2ED5-BA68-C58FB58313F6}"/>
              </a:ext>
            </a:extLst>
          </p:cNvPr>
          <p:cNvSpPr>
            <a:spLocks noGrp="1"/>
          </p:cNvSpPr>
          <p:nvPr>
            <p:ph type="body" sz="quarter" idx="13"/>
          </p:nvPr>
        </p:nvSpPr>
        <p:spPr/>
        <p:txBody>
          <a:bodyPr/>
          <a:lstStyle/>
          <a:p>
            <a:r>
              <a:rPr lang="en-US" dirty="0"/>
              <a:t>02</a:t>
            </a:r>
          </a:p>
        </p:txBody>
      </p:sp>
      <p:sp>
        <p:nvSpPr>
          <p:cNvPr id="8" name="Text Placeholder 7">
            <a:extLst>
              <a:ext uri="{FF2B5EF4-FFF2-40B4-BE49-F238E27FC236}">
                <a16:creationId xmlns:a16="http://schemas.microsoft.com/office/drawing/2014/main" id="{D0158127-D42B-2C4F-56AC-740C9E924271}"/>
              </a:ext>
            </a:extLst>
          </p:cNvPr>
          <p:cNvSpPr>
            <a:spLocks noGrp="1"/>
          </p:cNvSpPr>
          <p:nvPr>
            <p:ph type="body" sz="quarter" idx="14"/>
          </p:nvPr>
        </p:nvSpPr>
        <p:spPr/>
        <p:txBody>
          <a:bodyPr/>
          <a:lstStyle/>
          <a:p>
            <a:r>
              <a:rPr lang="en-US" dirty="0"/>
              <a:t>Key Findings in Skills Development</a:t>
            </a:r>
          </a:p>
        </p:txBody>
      </p:sp>
      <p:sp>
        <p:nvSpPr>
          <p:cNvPr id="9" name="Text Placeholder 8">
            <a:extLst>
              <a:ext uri="{FF2B5EF4-FFF2-40B4-BE49-F238E27FC236}">
                <a16:creationId xmlns:a16="http://schemas.microsoft.com/office/drawing/2014/main" id="{C2FEAA71-F681-AD15-DA9C-FCAAE08FC24B}"/>
              </a:ext>
            </a:extLst>
          </p:cNvPr>
          <p:cNvSpPr>
            <a:spLocks noGrp="1"/>
          </p:cNvSpPr>
          <p:nvPr>
            <p:ph type="body" sz="quarter" idx="15"/>
          </p:nvPr>
        </p:nvSpPr>
        <p:spPr/>
        <p:txBody>
          <a:bodyPr/>
          <a:lstStyle/>
          <a:p>
            <a:r>
              <a:rPr lang="en-US" dirty="0"/>
              <a:t>03</a:t>
            </a:r>
          </a:p>
        </p:txBody>
      </p:sp>
      <p:sp>
        <p:nvSpPr>
          <p:cNvPr id="11" name="Text Placeholder 10">
            <a:extLst>
              <a:ext uri="{FF2B5EF4-FFF2-40B4-BE49-F238E27FC236}">
                <a16:creationId xmlns:a16="http://schemas.microsoft.com/office/drawing/2014/main" id="{52A453E0-F94D-2505-4674-C6D00EAFE02E}"/>
              </a:ext>
            </a:extLst>
          </p:cNvPr>
          <p:cNvSpPr>
            <a:spLocks noGrp="1"/>
          </p:cNvSpPr>
          <p:nvPr>
            <p:ph type="body" sz="quarter" idx="19"/>
          </p:nvPr>
        </p:nvSpPr>
        <p:spPr/>
        <p:txBody>
          <a:bodyPr/>
          <a:lstStyle/>
          <a:p>
            <a:r>
              <a:rPr lang="en-US" dirty="0"/>
              <a:t>Key findings in </a:t>
            </a:r>
            <a:r>
              <a:rPr lang="en-GB" dirty="0"/>
              <a:t> Employment of Highly Skilled Migrant Women</a:t>
            </a:r>
            <a:endParaRPr lang="en-US" dirty="0"/>
          </a:p>
        </p:txBody>
      </p:sp>
      <p:sp>
        <p:nvSpPr>
          <p:cNvPr id="10" name="Text Placeholder 9">
            <a:extLst>
              <a:ext uri="{FF2B5EF4-FFF2-40B4-BE49-F238E27FC236}">
                <a16:creationId xmlns:a16="http://schemas.microsoft.com/office/drawing/2014/main" id="{32C5791E-7FFE-A1F6-2A7F-6F7D269D6C39}"/>
              </a:ext>
            </a:extLst>
          </p:cNvPr>
          <p:cNvSpPr>
            <a:spLocks noGrp="1"/>
          </p:cNvSpPr>
          <p:nvPr>
            <p:ph type="body" sz="quarter" idx="17"/>
          </p:nvPr>
        </p:nvSpPr>
        <p:spPr/>
        <p:txBody>
          <a:bodyPr/>
          <a:lstStyle/>
          <a:p>
            <a:r>
              <a:rPr lang="en-US" dirty="0"/>
              <a:t>04</a:t>
            </a:r>
          </a:p>
        </p:txBody>
      </p:sp>
      <p:sp>
        <p:nvSpPr>
          <p:cNvPr id="12" name="Text Placeholder 11">
            <a:extLst>
              <a:ext uri="{FF2B5EF4-FFF2-40B4-BE49-F238E27FC236}">
                <a16:creationId xmlns:a16="http://schemas.microsoft.com/office/drawing/2014/main" id="{67D19B37-54D6-8E90-7639-F217AD72FFDC}"/>
              </a:ext>
            </a:extLst>
          </p:cNvPr>
          <p:cNvSpPr>
            <a:spLocks noGrp="1"/>
          </p:cNvSpPr>
          <p:nvPr>
            <p:ph type="body" sz="quarter" idx="20"/>
          </p:nvPr>
        </p:nvSpPr>
        <p:spPr/>
        <p:txBody>
          <a:bodyPr/>
          <a:lstStyle/>
          <a:p>
            <a:r>
              <a:rPr lang="en-US" dirty="0"/>
              <a:t>Key findings in Training and Development </a:t>
            </a:r>
          </a:p>
        </p:txBody>
      </p:sp>
      <p:sp>
        <p:nvSpPr>
          <p:cNvPr id="13" name="Text Placeholder 12">
            <a:extLst>
              <a:ext uri="{FF2B5EF4-FFF2-40B4-BE49-F238E27FC236}">
                <a16:creationId xmlns:a16="http://schemas.microsoft.com/office/drawing/2014/main" id="{98785DE4-37E6-EB55-DFBE-A4E3EE41D869}"/>
              </a:ext>
            </a:extLst>
          </p:cNvPr>
          <p:cNvSpPr>
            <a:spLocks noGrp="1"/>
          </p:cNvSpPr>
          <p:nvPr>
            <p:ph type="body" sz="quarter" idx="21"/>
          </p:nvPr>
        </p:nvSpPr>
        <p:spPr/>
        <p:txBody>
          <a:bodyPr/>
          <a:lstStyle/>
          <a:p>
            <a:r>
              <a:rPr lang="en-US" dirty="0"/>
              <a:t>05</a:t>
            </a:r>
          </a:p>
        </p:txBody>
      </p:sp>
      <p:sp>
        <p:nvSpPr>
          <p:cNvPr id="14" name="Text Placeholder 13">
            <a:extLst>
              <a:ext uri="{FF2B5EF4-FFF2-40B4-BE49-F238E27FC236}">
                <a16:creationId xmlns:a16="http://schemas.microsoft.com/office/drawing/2014/main" id="{C9474895-6049-D883-9037-C1E2AF84302D}"/>
              </a:ext>
            </a:extLst>
          </p:cNvPr>
          <p:cNvSpPr>
            <a:spLocks noGrp="1"/>
          </p:cNvSpPr>
          <p:nvPr>
            <p:ph type="body" sz="quarter" idx="22"/>
          </p:nvPr>
        </p:nvSpPr>
        <p:spPr/>
        <p:txBody>
          <a:bodyPr/>
          <a:lstStyle/>
          <a:p>
            <a:r>
              <a:rPr lang="en-US" dirty="0"/>
              <a:t>Key findings in Future trends and Industry Needs</a:t>
            </a:r>
          </a:p>
        </p:txBody>
      </p:sp>
      <p:sp>
        <p:nvSpPr>
          <p:cNvPr id="16" name="Text Placeholder 15">
            <a:extLst>
              <a:ext uri="{FF2B5EF4-FFF2-40B4-BE49-F238E27FC236}">
                <a16:creationId xmlns:a16="http://schemas.microsoft.com/office/drawing/2014/main" id="{8884A92A-78C4-BF49-362F-BAE2D3D96E9D}"/>
              </a:ext>
            </a:extLst>
          </p:cNvPr>
          <p:cNvSpPr>
            <a:spLocks noGrp="1"/>
          </p:cNvSpPr>
          <p:nvPr>
            <p:ph type="body" sz="quarter" idx="51"/>
          </p:nvPr>
        </p:nvSpPr>
        <p:spPr/>
        <p:txBody>
          <a:bodyPr/>
          <a:lstStyle/>
          <a:p>
            <a:r>
              <a:rPr lang="en-US" dirty="0"/>
              <a:t>06</a:t>
            </a:r>
          </a:p>
        </p:txBody>
      </p:sp>
      <p:sp>
        <p:nvSpPr>
          <p:cNvPr id="17" name="Text Placeholder 16">
            <a:extLst>
              <a:ext uri="{FF2B5EF4-FFF2-40B4-BE49-F238E27FC236}">
                <a16:creationId xmlns:a16="http://schemas.microsoft.com/office/drawing/2014/main" id="{2AD4845B-2BEE-9403-877A-B557298BE3A8}"/>
              </a:ext>
            </a:extLst>
          </p:cNvPr>
          <p:cNvSpPr>
            <a:spLocks noGrp="1"/>
          </p:cNvSpPr>
          <p:nvPr>
            <p:ph type="body" sz="quarter" idx="52"/>
          </p:nvPr>
        </p:nvSpPr>
        <p:spPr/>
        <p:txBody>
          <a:bodyPr/>
          <a:lstStyle/>
          <a:p>
            <a:r>
              <a:rPr lang="en-US" dirty="0"/>
              <a:t>Key findings in Workplace culture and diversity</a:t>
            </a:r>
          </a:p>
        </p:txBody>
      </p:sp>
      <p:sp>
        <p:nvSpPr>
          <p:cNvPr id="18" name="Text Placeholder 17">
            <a:extLst>
              <a:ext uri="{FF2B5EF4-FFF2-40B4-BE49-F238E27FC236}">
                <a16:creationId xmlns:a16="http://schemas.microsoft.com/office/drawing/2014/main" id="{57E80D45-4E31-4982-0002-E0A437D53070}"/>
              </a:ext>
            </a:extLst>
          </p:cNvPr>
          <p:cNvSpPr>
            <a:spLocks noGrp="1"/>
          </p:cNvSpPr>
          <p:nvPr>
            <p:ph type="body" sz="quarter" idx="53"/>
          </p:nvPr>
        </p:nvSpPr>
        <p:spPr/>
        <p:txBody>
          <a:bodyPr/>
          <a:lstStyle/>
          <a:p>
            <a:r>
              <a:rPr lang="en-US" dirty="0"/>
              <a:t>07</a:t>
            </a:r>
          </a:p>
        </p:txBody>
      </p:sp>
      <p:sp>
        <p:nvSpPr>
          <p:cNvPr id="22" name="Text Placeholder 21">
            <a:extLst>
              <a:ext uri="{FF2B5EF4-FFF2-40B4-BE49-F238E27FC236}">
                <a16:creationId xmlns:a16="http://schemas.microsoft.com/office/drawing/2014/main" id="{3A234288-A9A3-34D0-21F2-22EC100F11C7}"/>
              </a:ext>
            </a:extLst>
          </p:cNvPr>
          <p:cNvSpPr>
            <a:spLocks noGrp="1"/>
          </p:cNvSpPr>
          <p:nvPr>
            <p:ph type="body" sz="quarter" idx="54"/>
          </p:nvPr>
        </p:nvSpPr>
        <p:spPr/>
        <p:txBody>
          <a:bodyPr/>
          <a:lstStyle/>
          <a:p>
            <a:r>
              <a:rPr lang="en-US" dirty="0"/>
              <a:t>Conclusion and recommendations</a:t>
            </a:r>
          </a:p>
        </p:txBody>
      </p:sp>
      <p:sp>
        <p:nvSpPr>
          <p:cNvPr id="26" name="Rectangle 25">
            <a:extLst>
              <a:ext uri="{FF2B5EF4-FFF2-40B4-BE49-F238E27FC236}">
                <a16:creationId xmlns:a16="http://schemas.microsoft.com/office/drawing/2014/main" id="{DA9B6B83-BB37-D76E-C8E1-137C7A6CB309}"/>
              </a:ext>
            </a:extLst>
          </p:cNvPr>
          <p:cNvSpPr/>
          <p:nvPr/>
        </p:nvSpPr>
        <p:spPr>
          <a:xfrm>
            <a:off x="472449" y="1394442"/>
            <a:ext cx="2348696"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27" name="TextBox 26">
            <a:extLst>
              <a:ext uri="{FF2B5EF4-FFF2-40B4-BE49-F238E27FC236}">
                <a16:creationId xmlns:a16="http://schemas.microsoft.com/office/drawing/2014/main" id="{E5446E3E-15AA-343F-C46C-E395F07F5677}"/>
              </a:ext>
            </a:extLst>
          </p:cNvPr>
          <p:cNvSpPr txBox="1"/>
          <p:nvPr/>
        </p:nvSpPr>
        <p:spPr>
          <a:xfrm>
            <a:off x="588738" y="1446739"/>
            <a:ext cx="2232406"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CONTENTS</a:t>
            </a:r>
          </a:p>
        </p:txBody>
      </p:sp>
      <p:cxnSp>
        <p:nvCxnSpPr>
          <p:cNvPr id="28" name="Straight Connector 27">
            <a:extLst>
              <a:ext uri="{FF2B5EF4-FFF2-40B4-BE49-F238E27FC236}">
                <a16:creationId xmlns:a16="http://schemas.microsoft.com/office/drawing/2014/main" id="{96855EE2-35CC-98FD-6FF6-D4D4884FFE00}"/>
              </a:ext>
            </a:extLst>
          </p:cNvPr>
          <p:cNvCxnSpPr>
            <a:cxnSpLocks/>
          </p:cNvCxnSpPr>
          <p:nvPr/>
        </p:nvCxnSpPr>
        <p:spPr>
          <a:xfrm>
            <a:off x="2012232" y="4370117"/>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A6443B61-F962-9A46-9E9D-E2E5E8D1F10B}"/>
              </a:ext>
            </a:extLst>
          </p:cNvPr>
          <p:cNvCxnSpPr>
            <a:cxnSpLocks/>
          </p:cNvCxnSpPr>
          <p:nvPr/>
        </p:nvCxnSpPr>
        <p:spPr>
          <a:xfrm>
            <a:off x="2012232" y="4878519"/>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F4600D0-3A80-55FA-9B32-ADA78EB36F0C}"/>
              </a:ext>
            </a:extLst>
          </p:cNvPr>
          <p:cNvCxnSpPr>
            <a:cxnSpLocks/>
          </p:cNvCxnSpPr>
          <p:nvPr/>
        </p:nvCxnSpPr>
        <p:spPr>
          <a:xfrm>
            <a:off x="2012232" y="5386921"/>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0AA24F5-7398-E508-DD93-E05059BBF188}"/>
              </a:ext>
            </a:extLst>
          </p:cNvPr>
          <p:cNvCxnSpPr>
            <a:cxnSpLocks/>
          </p:cNvCxnSpPr>
          <p:nvPr/>
        </p:nvCxnSpPr>
        <p:spPr>
          <a:xfrm>
            <a:off x="2012232" y="5895323"/>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0ADE589-6795-0589-01E3-77AD5095D5B1}"/>
              </a:ext>
            </a:extLst>
          </p:cNvPr>
          <p:cNvCxnSpPr>
            <a:cxnSpLocks/>
          </p:cNvCxnSpPr>
          <p:nvPr/>
        </p:nvCxnSpPr>
        <p:spPr>
          <a:xfrm>
            <a:off x="2012232" y="6403725"/>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FC27FE0-C48D-F5DE-4B7A-34DC447A02C8}"/>
              </a:ext>
            </a:extLst>
          </p:cNvPr>
          <p:cNvCxnSpPr>
            <a:cxnSpLocks/>
          </p:cNvCxnSpPr>
          <p:nvPr/>
        </p:nvCxnSpPr>
        <p:spPr>
          <a:xfrm>
            <a:off x="2012232" y="6912126"/>
            <a:ext cx="4392000" cy="0"/>
          </a:xfrm>
          <a:prstGeom prst="line">
            <a:avLst/>
          </a:prstGeom>
          <a:ln w="12700">
            <a:solidFill>
              <a:srgbClr val="E1A44A"/>
            </a:solidFill>
            <a:prstDash val="sysDot"/>
          </a:ln>
        </p:spPr>
        <p:style>
          <a:lnRef idx="1">
            <a:schemeClr val="accent1"/>
          </a:lnRef>
          <a:fillRef idx="0">
            <a:schemeClr val="accent1"/>
          </a:fillRef>
          <a:effectRef idx="0">
            <a:schemeClr val="accent1"/>
          </a:effectRef>
          <a:fontRef idx="minor">
            <a:schemeClr val="tx1"/>
          </a:fontRef>
        </p:style>
      </p:cxnSp>
      <p:sp>
        <p:nvSpPr>
          <p:cNvPr id="20" name="Slide Number Placeholder 3">
            <a:extLst>
              <a:ext uri="{FF2B5EF4-FFF2-40B4-BE49-F238E27FC236}">
                <a16:creationId xmlns:a16="http://schemas.microsoft.com/office/drawing/2014/main" id="{C5E505AE-CDDD-1D0E-4FFE-7260DDEEE9A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a:t>
            </a:fld>
            <a:endParaRPr lang="fr-CA" dirty="0">
              <a:solidFill>
                <a:srgbClr val="633547"/>
              </a:solidFill>
            </a:endParaRPr>
          </a:p>
        </p:txBody>
      </p:sp>
    </p:spTree>
    <p:extLst>
      <p:ext uri="{BB962C8B-B14F-4D97-AF65-F5344CB8AC3E}">
        <p14:creationId xmlns:p14="http://schemas.microsoft.com/office/powerpoint/2010/main" val="1956173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F0F504-B116-BF02-2E28-0717A09071A6}"/>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C8D1CFD-5B98-D11B-5E67-A63E44CEEF45}"/>
              </a:ext>
            </a:extLst>
          </p:cNvPr>
          <p:cNvSpPr>
            <a:spLocks noGrp="1"/>
          </p:cNvSpPr>
          <p:nvPr>
            <p:ph type="body" sz="quarter" idx="30"/>
          </p:nvPr>
        </p:nvSpPr>
        <p:spPr>
          <a:xfrm>
            <a:off x="457718" y="741373"/>
            <a:ext cx="6599989" cy="747096"/>
          </a:xfrm>
        </p:spPr>
        <p:txBody>
          <a:bodyPr/>
          <a:lstStyle/>
          <a:p>
            <a:r>
              <a:rPr lang="en-GB" dirty="0"/>
              <a:t>FUTURE TRENDS AND INDUSTRY NEEDS</a:t>
            </a:r>
            <a:endParaRPr lang="en-US" dirty="0"/>
          </a:p>
        </p:txBody>
      </p:sp>
      <p:sp>
        <p:nvSpPr>
          <p:cNvPr id="7" name="Text Placeholder 6">
            <a:extLst>
              <a:ext uri="{FF2B5EF4-FFF2-40B4-BE49-F238E27FC236}">
                <a16:creationId xmlns:a16="http://schemas.microsoft.com/office/drawing/2014/main" id="{C51E4654-BC9C-56E4-2140-218DC8540219}"/>
              </a:ext>
            </a:extLst>
          </p:cNvPr>
          <p:cNvSpPr>
            <a:spLocks noGrp="1"/>
          </p:cNvSpPr>
          <p:nvPr>
            <p:ph type="body" sz="quarter" idx="47"/>
          </p:nvPr>
        </p:nvSpPr>
        <p:spPr>
          <a:xfrm>
            <a:off x="617227" y="2142985"/>
            <a:ext cx="6599989" cy="629261"/>
          </a:xfrm>
        </p:spPr>
        <p:txBody>
          <a:bodyPr/>
          <a:lstStyle/>
          <a:p>
            <a:pPr>
              <a:lnSpc>
                <a:spcPct val="100000"/>
              </a:lnSpc>
            </a:pPr>
            <a:r>
              <a:rPr lang="en-GB" b="1" dirty="0"/>
              <a:t>Emerging Trends Impacting Skill Needs</a:t>
            </a:r>
          </a:p>
          <a:p>
            <a:pPr>
              <a:lnSpc>
                <a:spcPct val="100000"/>
              </a:lnSpc>
            </a:pPr>
            <a:br>
              <a:rPr lang="en-GB" dirty="0"/>
            </a:br>
            <a:endParaRPr lang="en-GB" dirty="0"/>
          </a:p>
        </p:txBody>
      </p:sp>
      <p:sp>
        <p:nvSpPr>
          <p:cNvPr id="8" name="Text Placeholder 7">
            <a:extLst>
              <a:ext uri="{FF2B5EF4-FFF2-40B4-BE49-F238E27FC236}">
                <a16:creationId xmlns:a16="http://schemas.microsoft.com/office/drawing/2014/main" id="{24235B04-E8EC-9262-C0F9-A2D945AA2843}"/>
              </a:ext>
            </a:extLst>
          </p:cNvPr>
          <p:cNvSpPr>
            <a:spLocks noGrp="1"/>
          </p:cNvSpPr>
          <p:nvPr>
            <p:ph type="body" sz="quarter" idx="48"/>
          </p:nvPr>
        </p:nvSpPr>
        <p:spPr>
          <a:xfrm>
            <a:off x="591948" y="3426763"/>
            <a:ext cx="6599988" cy="2973539"/>
          </a:xfrm>
        </p:spPr>
        <p:txBody>
          <a:bodyPr numCol="1"/>
          <a:lstStyle/>
          <a:p>
            <a:r>
              <a:rPr lang="en-GB" sz="1800" b="1" dirty="0"/>
              <a:t>1. Ongoing digitalisation and automation of work</a:t>
            </a:r>
          </a:p>
          <a:p>
            <a:endParaRPr lang="en-GB" sz="1800" dirty="0"/>
          </a:p>
          <a:p>
            <a:r>
              <a:rPr lang="en-GB" sz="1800" dirty="0"/>
              <a:t>The Polish economy is increasingly adopting digital technologies, automation of production and service processes. Sectors employing immigrant women (such as manufacturing, retail, and healthcare) are rapidly implementing digital management systems, robotics, and artificial intelligence. This creates growing demand for skills in operating modern machinery, digital devices, and basic IT tools. Employees also need to develop competencies in data analysis and using mobile applications and digital platforms.</a:t>
            </a:r>
          </a:p>
        </p:txBody>
      </p:sp>
      <p:sp>
        <p:nvSpPr>
          <p:cNvPr id="4" name="Slide Number Placeholder 3">
            <a:extLst>
              <a:ext uri="{FF2B5EF4-FFF2-40B4-BE49-F238E27FC236}">
                <a16:creationId xmlns:a16="http://schemas.microsoft.com/office/drawing/2014/main" id="{2E4EA05C-98F1-9B4D-9201-E7C65E6519A2}"/>
              </a:ext>
            </a:extLst>
          </p:cNvPr>
          <p:cNvSpPr>
            <a:spLocks noGrp="1"/>
          </p:cNvSpPr>
          <p:nvPr>
            <p:ph type="sldNum" sz="quarter" idx="4"/>
          </p:nvPr>
        </p:nvSpPr>
        <p:spPr/>
        <p:txBody>
          <a:bodyPr/>
          <a:lstStyle/>
          <a:p>
            <a:fld id="{9C527BFA-2C0E-4CEC-B6A5-913A56FEF4B4}" type="slidenum">
              <a:rPr lang="fr-CA" smtClean="0"/>
              <a:pPr/>
              <a:t>20</a:t>
            </a:fld>
            <a:endParaRPr lang="fr-CA" dirty="0"/>
          </a:p>
        </p:txBody>
      </p:sp>
      <p:pic>
        <p:nvPicPr>
          <p:cNvPr id="2" name="Picture 1">
            <a:extLst>
              <a:ext uri="{FF2B5EF4-FFF2-40B4-BE49-F238E27FC236}">
                <a16:creationId xmlns:a16="http://schemas.microsoft.com/office/drawing/2014/main" id="{1A057D02-7F92-81F4-5E7C-D8E247A4D06E}"/>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C4772E65-6C78-E822-BA6F-EB650D848672}"/>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26227870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AE0F0-683E-BB44-C689-94FCB897D70D}"/>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92358DCB-5A2C-B325-0F3B-BCCDB768E62B}"/>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90094033-094D-95F9-B733-8CAA8F573544}"/>
              </a:ext>
            </a:extLst>
          </p:cNvPr>
          <p:cNvSpPr>
            <a:spLocks noGrp="1"/>
          </p:cNvSpPr>
          <p:nvPr>
            <p:ph type="body" sz="quarter" idx="61"/>
          </p:nvPr>
        </p:nvSpPr>
        <p:spPr>
          <a:xfrm>
            <a:off x="1715359" y="144381"/>
            <a:ext cx="5070452" cy="1391080"/>
          </a:xfrm>
        </p:spPr>
        <p:txBody>
          <a:bodyPr/>
          <a:lstStyle/>
          <a:p>
            <a:r>
              <a:rPr lang="en-GB" dirty="0"/>
              <a:t>Key Findings in Future Trends and Industry Needs</a:t>
            </a:r>
          </a:p>
        </p:txBody>
      </p:sp>
      <p:sp>
        <p:nvSpPr>
          <p:cNvPr id="4" name="Text Placeholder 3">
            <a:extLst>
              <a:ext uri="{FF2B5EF4-FFF2-40B4-BE49-F238E27FC236}">
                <a16:creationId xmlns:a16="http://schemas.microsoft.com/office/drawing/2014/main" id="{3564DA52-FE0C-A338-3FEA-C563340E0450}"/>
              </a:ext>
            </a:extLst>
          </p:cNvPr>
          <p:cNvSpPr>
            <a:spLocks noGrp="1"/>
          </p:cNvSpPr>
          <p:nvPr>
            <p:ph type="body" sz="quarter" idx="48"/>
          </p:nvPr>
        </p:nvSpPr>
        <p:spPr>
          <a:xfrm>
            <a:off x="3641559" y="2310331"/>
            <a:ext cx="3761951" cy="5426389"/>
          </a:xfrm>
        </p:spPr>
        <p:txBody>
          <a:bodyPr/>
          <a:lstStyle/>
          <a:p>
            <a:r>
              <a:rPr lang="en-GB" sz="1800" b="1" dirty="0"/>
              <a:t>2. Growing importance of soft and intercultural skills</a:t>
            </a:r>
          </a:p>
          <a:p>
            <a:br>
              <a:rPr lang="en-GB" sz="1800" dirty="0"/>
            </a:br>
            <a:r>
              <a:rPr lang="en-GB" sz="1800" dirty="0"/>
              <a:t>Employing immigrant women requires not only technical skills but also interpersonal competencies. Employers increasingly value: the ability to work in multicultural teams, intercultural communication, flexibility and adaptability to rapidly changing work conditions, conflict resolution skills and building positive workplace relationships.</a:t>
            </a:r>
          </a:p>
        </p:txBody>
      </p:sp>
      <p:sp>
        <p:nvSpPr>
          <p:cNvPr id="6" name="Text Placeholder 5">
            <a:extLst>
              <a:ext uri="{FF2B5EF4-FFF2-40B4-BE49-F238E27FC236}">
                <a16:creationId xmlns:a16="http://schemas.microsoft.com/office/drawing/2014/main" id="{6E254A2F-5632-1759-4F33-24D114ADBD03}"/>
              </a:ext>
            </a:extLst>
          </p:cNvPr>
          <p:cNvSpPr>
            <a:spLocks noGrp="1"/>
          </p:cNvSpPr>
          <p:nvPr>
            <p:ph type="body" sz="quarter" idx="63"/>
          </p:nvPr>
        </p:nvSpPr>
        <p:spPr>
          <a:xfrm>
            <a:off x="235366" y="7736720"/>
            <a:ext cx="6191325" cy="1911895"/>
          </a:xfrm>
        </p:spPr>
        <p:txBody>
          <a:bodyPr/>
          <a:lstStyle/>
          <a:p>
            <a:r>
              <a:rPr lang="en-GB" sz="1800" b="1" dirty="0"/>
              <a:t>3. Increasing significance of foreign language proficiency</a:t>
            </a:r>
          </a:p>
          <a:p>
            <a:br>
              <a:rPr lang="en-GB" sz="1800" dirty="0"/>
            </a:br>
            <a:r>
              <a:rPr lang="en-GB" sz="1800" dirty="0"/>
              <a:t>While proficiency in Polish remains crucial, the opening of the Polish market to international investments and growth in the business services sector has increased demand for English and other foreign languages. Multilingual communication skills significantly enhance candidates’ attractiveness and facilitate career advancement.</a:t>
            </a:r>
          </a:p>
        </p:txBody>
      </p:sp>
      <p:sp>
        <p:nvSpPr>
          <p:cNvPr id="7" name="Slide Number Placeholder 6">
            <a:extLst>
              <a:ext uri="{FF2B5EF4-FFF2-40B4-BE49-F238E27FC236}">
                <a16:creationId xmlns:a16="http://schemas.microsoft.com/office/drawing/2014/main" id="{7E7EF9E0-6D5F-5B4B-77CC-28CACDEA42C5}"/>
              </a:ext>
            </a:extLst>
          </p:cNvPr>
          <p:cNvSpPr>
            <a:spLocks noGrp="1"/>
          </p:cNvSpPr>
          <p:nvPr>
            <p:ph type="sldNum" sz="quarter" idx="4"/>
          </p:nvPr>
        </p:nvSpPr>
        <p:spPr/>
        <p:txBody>
          <a:bodyPr/>
          <a:lstStyle/>
          <a:p>
            <a:fld id="{9C527BFA-2C0E-4CEC-B6A5-913A56FEF4B4}" type="slidenum">
              <a:rPr lang="fr-CA" smtClean="0"/>
              <a:pPr/>
              <a:t>21</a:t>
            </a:fld>
            <a:endParaRPr lang="fr-CA" dirty="0"/>
          </a:p>
        </p:txBody>
      </p:sp>
    </p:spTree>
    <p:extLst>
      <p:ext uri="{BB962C8B-B14F-4D97-AF65-F5344CB8AC3E}">
        <p14:creationId xmlns:p14="http://schemas.microsoft.com/office/powerpoint/2010/main" val="8185026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FC0290-4511-B228-7F77-DBEEE0A160D9}"/>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3FB724C1-17C5-A3F3-C01A-7A5FF5294707}"/>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912" r="18912"/>
          <a:stretch/>
        </p:blipFill>
        <p:spPr/>
      </p:pic>
      <p:sp>
        <p:nvSpPr>
          <p:cNvPr id="3" name="Text Placeholder 2">
            <a:extLst>
              <a:ext uri="{FF2B5EF4-FFF2-40B4-BE49-F238E27FC236}">
                <a16:creationId xmlns:a16="http://schemas.microsoft.com/office/drawing/2014/main" id="{C209B067-ABDE-B0F5-6F2F-08DD21515E65}"/>
              </a:ext>
            </a:extLst>
          </p:cNvPr>
          <p:cNvSpPr>
            <a:spLocks noGrp="1"/>
          </p:cNvSpPr>
          <p:nvPr>
            <p:ph type="body" sz="quarter" idx="61"/>
          </p:nvPr>
        </p:nvSpPr>
        <p:spPr>
          <a:xfrm>
            <a:off x="1715359" y="144381"/>
            <a:ext cx="5070452" cy="1391080"/>
          </a:xfrm>
        </p:spPr>
        <p:txBody>
          <a:bodyPr/>
          <a:lstStyle/>
          <a:p>
            <a:r>
              <a:rPr lang="en-GB" dirty="0"/>
              <a:t>Key Findings in Future Trends and Industry Needs</a:t>
            </a:r>
          </a:p>
        </p:txBody>
      </p:sp>
      <p:sp>
        <p:nvSpPr>
          <p:cNvPr id="4" name="Text Placeholder 3">
            <a:extLst>
              <a:ext uri="{FF2B5EF4-FFF2-40B4-BE49-F238E27FC236}">
                <a16:creationId xmlns:a16="http://schemas.microsoft.com/office/drawing/2014/main" id="{7ABB15D4-0B24-9784-DB8A-F5C830012BF8}"/>
              </a:ext>
            </a:extLst>
          </p:cNvPr>
          <p:cNvSpPr>
            <a:spLocks noGrp="1"/>
          </p:cNvSpPr>
          <p:nvPr>
            <p:ph type="body" sz="quarter" idx="48"/>
          </p:nvPr>
        </p:nvSpPr>
        <p:spPr>
          <a:xfrm>
            <a:off x="3641559" y="2310331"/>
            <a:ext cx="3761951" cy="5426389"/>
          </a:xfrm>
        </p:spPr>
        <p:txBody>
          <a:bodyPr/>
          <a:lstStyle/>
          <a:p>
            <a:r>
              <a:rPr lang="en-GB" sz="1800" b="1" dirty="0"/>
              <a:t>4. Rising demand for specialized qualifications in healthcare and social care sectors</a:t>
            </a:r>
          </a:p>
          <a:p>
            <a:br>
              <a:rPr lang="en-GB" sz="1800" b="1" dirty="0"/>
            </a:br>
            <a:r>
              <a:rPr lang="en-GB" sz="1800" dirty="0"/>
              <a:t>Poland’s aging population drives dynamic growth in elderly and disability care sectors. Immigrant women from Ukraine represent an important workforce in care roles, but future demand will increasingly require specialized medical qualifications such as nursing, rehabilitation, and medical technology operation. The development of telemedicine and e-health requires competencies in using modern healthcare technologies.</a:t>
            </a:r>
          </a:p>
        </p:txBody>
      </p:sp>
      <p:sp>
        <p:nvSpPr>
          <p:cNvPr id="6" name="Text Placeholder 5">
            <a:extLst>
              <a:ext uri="{FF2B5EF4-FFF2-40B4-BE49-F238E27FC236}">
                <a16:creationId xmlns:a16="http://schemas.microsoft.com/office/drawing/2014/main" id="{A8C86800-C8F4-BD5E-3466-0A9A2FFF7793}"/>
              </a:ext>
            </a:extLst>
          </p:cNvPr>
          <p:cNvSpPr>
            <a:spLocks noGrp="1"/>
          </p:cNvSpPr>
          <p:nvPr>
            <p:ph type="body" sz="quarter" idx="63"/>
          </p:nvPr>
        </p:nvSpPr>
        <p:spPr>
          <a:xfrm>
            <a:off x="235366" y="7736720"/>
            <a:ext cx="6191325" cy="1911895"/>
          </a:xfrm>
        </p:spPr>
        <p:txBody>
          <a:bodyPr/>
          <a:lstStyle/>
          <a:p>
            <a:r>
              <a:rPr lang="en-GB" sz="1800" b="1" dirty="0"/>
              <a:t>5. Education and professional development as key to integration and advancement</a:t>
            </a:r>
          </a:p>
          <a:p>
            <a:br>
              <a:rPr lang="en-GB" sz="1800" dirty="0"/>
            </a:br>
            <a:r>
              <a:rPr lang="en-GB" sz="1800" dirty="0"/>
              <a:t>Training and upskilling programs are becoming increasingly important to help immigrant women fill skill gaps and obtain certifications validating their qualifications. Particularly important are language courses, digital skills training, and vocational courses tailored to </a:t>
            </a:r>
            <a:r>
              <a:rPr lang="en-GB" sz="1800" dirty="0" err="1"/>
              <a:t>labor</a:t>
            </a:r>
            <a:r>
              <a:rPr lang="en-GB" sz="1800" dirty="0"/>
              <a:t> market needs.</a:t>
            </a:r>
          </a:p>
        </p:txBody>
      </p:sp>
      <p:sp>
        <p:nvSpPr>
          <p:cNvPr id="7" name="Slide Number Placeholder 6">
            <a:extLst>
              <a:ext uri="{FF2B5EF4-FFF2-40B4-BE49-F238E27FC236}">
                <a16:creationId xmlns:a16="http://schemas.microsoft.com/office/drawing/2014/main" id="{2C952EA7-3219-BAFC-F8F9-36F370FF7FCC}"/>
              </a:ext>
            </a:extLst>
          </p:cNvPr>
          <p:cNvSpPr>
            <a:spLocks noGrp="1"/>
          </p:cNvSpPr>
          <p:nvPr>
            <p:ph type="sldNum" sz="quarter" idx="4"/>
          </p:nvPr>
        </p:nvSpPr>
        <p:spPr/>
        <p:txBody>
          <a:bodyPr/>
          <a:lstStyle/>
          <a:p>
            <a:fld id="{9C527BFA-2C0E-4CEC-B6A5-913A56FEF4B4}" type="slidenum">
              <a:rPr lang="fr-CA" smtClean="0"/>
              <a:pPr/>
              <a:t>22</a:t>
            </a:fld>
            <a:endParaRPr lang="fr-CA" dirty="0"/>
          </a:p>
        </p:txBody>
      </p:sp>
    </p:spTree>
    <p:extLst>
      <p:ext uri="{BB962C8B-B14F-4D97-AF65-F5344CB8AC3E}">
        <p14:creationId xmlns:p14="http://schemas.microsoft.com/office/powerpoint/2010/main" val="1087056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144976-1F9A-B05B-3F9B-FFD33681398E}"/>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CC48A26B-FB5F-EA6F-5DA5-FAF1FD56710D}"/>
              </a:ext>
            </a:extLst>
          </p:cNvPr>
          <p:cNvSpPr>
            <a:spLocks noGrp="1"/>
          </p:cNvSpPr>
          <p:nvPr>
            <p:ph type="body" sz="quarter" idx="30"/>
          </p:nvPr>
        </p:nvSpPr>
        <p:spPr>
          <a:xfrm>
            <a:off x="457718" y="741373"/>
            <a:ext cx="6599989" cy="747096"/>
          </a:xfrm>
        </p:spPr>
        <p:txBody>
          <a:bodyPr/>
          <a:lstStyle/>
          <a:p>
            <a:r>
              <a:rPr lang="en-GB" dirty="0"/>
              <a:t>FUTURE TRENDS AND INDUSTRY NEEDS</a:t>
            </a:r>
            <a:endParaRPr lang="en-US" dirty="0"/>
          </a:p>
        </p:txBody>
      </p:sp>
      <p:sp>
        <p:nvSpPr>
          <p:cNvPr id="7" name="Text Placeholder 6">
            <a:extLst>
              <a:ext uri="{FF2B5EF4-FFF2-40B4-BE49-F238E27FC236}">
                <a16:creationId xmlns:a16="http://schemas.microsoft.com/office/drawing/2014/main" id="{288091A8-0265-F7BA-DCEF-DCD9C0366854}"/>
              </a:ext>
            </a:extLst>
          </p:cNvPr>
          <p:cNvSpPr>
            <a:spLocks noGrp="1"/>
          </p:cNvSpPr>
          <p:nvPr>
            <p:ph type="body" sz="quarter" idx="47"/>
          </p:nvPr>
        </p:nvSpPr>
        <p:spPr>
          <a:xfrm>
            <a:off x="617227" y="1921227"/>
            <a:ext cx="6599989" cy="629261"/>
          </a:xfrm>
        </p:spPr>
        <p:txBody>
          <a:bodyPr/>
          <a:lstStyle/>
          <a:p>
            <a:pPr>
              <a:lnSpc>
                <a:spcPct val="100000"/>
              </a:lnSpc>
            </a:pPr>
            <a:r>
              <a:rPr lang="en-GB" b="1" dirty="0"/>
              <a:t>New Roles or Evolving Departments Due to Technological or Market Changes</a:t>
            </a:r>
          </a:p>
          <a:p>
            <a:pPr>
              <a:lnSpc>
                <a:spcPct val="100000"/>
              </a:lnSpc>
            </a:pPr>
            <a:br>
              <a:rPr lang="en-GB" dirty="0"/>
            </a:br>
            <a:endParaRPr lang="en-GB" dirty="0"/>
          </a:p>
        </p:txBody>
      </p:sp>
      <p:sp>
        <p:nvSpPr>
          <p:cNvPr id="8" name="Text Placeholder 7">
            <a:extLst>
              <a:ext uri="{FF2B5EF4-FFF2-40B4-BE49-F238E27FC236}">
                <a16:creationId xmlns:a16="http://schemas.microsoft.com/office/drawing/2014/main" id="{BDD8CBA1-FCA5-3E76-4104-527E8DF78DC6}"/>
              </a:ext>
            </a:extLst>
          </p:cNvPr>
          <p:cNvSpPr>
            <a:spLocks noGrp="1"/>
          </p:cNvSpPr>
          <p:nvPr>
            <p:ph type="body" sz="quarter" idx="48"/>
          </p:nvPr>
        </p:nvSpPr>
        <p:spPr>
          <a:xfrm>
            <a:off x="591948" y="3426763"/>
            <a:ext cx="6599988" cy="2973539"/>
          </a:xfrm>
        </p:spPr>
        <p:txBody>
          <a:bodyPr numCol="1"/>
          <a:lstStyle/>
          <a:p>
            <a:r>
              <a:rPr lang="en-GB" sz="1800" b="1" dirty="0"/>
              <a:t>1. Digital customer service and e-commerce specialists</a:t>
            </a:r>
          </a:p>
          <a:p>
            <a:br>
              <a:rPr lang="en-GB" sz="1800" b="1" dirty="0"/>
            </a:br>
            <a:r>
              <a:rPr lang="en-GB" sz="1800" dirty="0"/>
              <a:t>The rapid growth of e-commerce in Poland requires expansion of customer service, logistics, and digital marketing departments. Many of these new positions can be filled by immigrant women, provided they develop digital and language skills. There is rising demand for employees familiar with CRM tools, sales platforms, and social media</a:t>
            </a:r>
            <a:r>
              <a:rPr lang="en-GB" sz="1800" b="1" dirty="0"/>
              <a:t>.</a:t>
            </a:r>
          </a:p>
        </p:txBody>
      </p:sp>
      <p:sp>
        <p:nvSpPr>
          <p:cNvPr id="4" name="Slide Number Placeholder 3">
            <a:extLst>
              <a:ext uri="{FF2B5EF4-FFF2-40B4-BE49-F238E27FC236}">
                <a16:creationId xmlns:a16="http://schemas.microsoft.com/office/drawing/2014/main" id="{3433E416-F40E-2273-8FC9-EE3C9C818347}"/>
              </a:ext>
            </a:extLst>
          </p:cNvPr>
          <p:cNvSpPr>
            <a:spLocks noGrp="1"/>
          </p:cNvSpPr>
          <p:nvPr>
            <p:ph type="sldNum" sz="quarter" idx="4"/>
          </p:nvPr>
        </p:nvSpPr>
        <p:spPr/>
        <p:txBody>
          <a:bodyPr/>
          <a:lstStyle/>
          <a:p>
            <a:fld id="{9C527BFA-2C0E-4CEC-B6A5-913A56FEF4B4}" type="slidenum">
              <a:rPr lang="fr-CA" smtClean="0"/>
              <a:pPr/>
              <a:t>23</a:t>
            </a:fld>
            <a:endParaRPr lang="fr-CA" dirty="0"/>
          </a:p>
        </p:txBody>
      </p:sp>
      <p:pic>
        <p:nvPicPr>
          <p:cNvPr id="2" name="Picture 1">
            <a:extLst>
              <a:ext uri="{FF2B5EF4-FFF2-40B4-BE49-F238E27FC236}">
                <a16:creationId xmlns:a16="http://schemas.microsoft.com/office/drawing/2014/main" id="{CD253B71-B820-63E5-7E5E-A3F91C34C6D4}"/>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5968030"/>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4D25BAFC-0D8E-EC7A-5BA1-258D691CC3CE}"/>
              </a:ext>
            </a:extLst>
          </p:cNvPr>
          <p:cNvSpPr/>
          <p:nvPr/>
        </p:nvSpPr>
        <p:spPr>
          <a:xfrm>
            <a:off x="2" y="7144384"/>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37557475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EC6E8-1314-BCF4-5AC5-0D363982E75B}"/>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10D5632E-6CD4-ED99-D1C9-A0568AA74B15}"/>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a:xfrm>
            <a:off x="156165" y="261429"/>
            <a:ext cx="2855103" cy="6872725"/>
          </a:xfrm>
        </p:spPr>
      </p:pic>
      <p:sp>
        <p:nvSpPr>
          <p:cNvPr id="3" name="Text Placeholder 2">
            <a:extLst>
              <a:ext uri="{FF2B5EF4-FFF2-40B4-BE49-F238E27FC236}">
                <a16:creationId xmlns:a16="http://schemas.microsoft.com/office/drawing/2014/main" id="{11273C4E-0444-3BE7-410A-303FAE82AEA5}"/>
              </a:ext>
            </a:extLst>
          </p:cNvPr>
          <p:cNvSpPr>
            <a:spLocks noGrp="1"/>
          </p:cNvSpPr>
          <p:nvPr>
            <p:ph type="body" sz="quarter" idx="61"/>
          </p:nvPr>
        </p:nvSpPr>
        <p:spPr>
          <a:xfrm>
            <a:off x="1715359" y="144381"/>
            <a:ext cx="5070452" cy="1391080"/>
          </a:xfrm>
        </p:spPr>
        <p:txBody>
          <a:bodyPr/>
          <a:lstStyle/>
          <a:p>
            <a:r>
              <a:rPr lang="en-GB" dirty="0"/>
              <a:t>Key Findings in Future Trends and Industry Needs</a:t>
            </a:r>
          </a:p>
        </p:txBody>
      </p:sp>
      <p:sp>
        <p:nvSpPr>
          <p:cNvPr id="4" name="Text Placeholder 3">
            <a:extLst>
              <a:ext uri="{FF2B5EF4-FFF2-40B4-BE49-F238E27FC236}">
                <a16:creationId xmlns:a16="http://schemas.microsoft.com/office/drawing/2014/main" id="{EB683F62-10B9-C412-E60C-C956277777CA}"/>
              </a:ext>
            </a:extLst>
          </p:cNvPr>
          <p:cNvSpPr>
            <a:spLocks noGrp="1"/>
          </p:cNvSpPr>
          <p:nvPr>
            <p:ph type="body" sz="quarter" idx="48"/>
          </p:nvPr>
        </p:nvSpPr>
        <p:spPr>
          <a:xfrm>
            <a:off x="3208421" y="1733907"/>
            <a:ext cx="4195089" cy="6002813"/>
          </a:xfrm>
        </p:spPr>
        <p:txBody>
          <a:bodyPr/>
          <a:lstStyle/>
          <a:p>
            <a:r>
              <a:rPr lang="en-GB" sz="1800" b="1" dirty="0"/>
              <a:t>2. Care workers and healthcare staff with telemedicine skills</a:t>
            </a:r>
          </a:p>
          <a:p>
            <a:br>
              <a:rPr lang="en-GB" sz="1800" b="1" dirty="0"/>
            </a:br>
            <a:r>
              <a:rPr lang="en-GB" sz="1800" dirty="0"/>
              <a:t>The digitalization of healthcare creates new requirements for care workers: Ability to operate telemedicine tools and online patient management systems, Capacity to work in hybrid models (partially remote), Knowledge of new digital security protocols and standards.</a:t>
            </a:r>
          </a:p>
          <a:p>
            <a:endParaRPr lang="en-GB" sz="1800" dirty="0"/>
          </a:p>
          <a:p>
            <a:r>
              <a:rPr lang="en-GB" sz="1800" b="1" dirty="0"/>
              <a:t>3. New roles in logistics and warehousing</a:t>
            </a:r>
          </a:p>
          <a:p>
            <a:br>
              <a:rPr lang="en-GB" sz="1800" dirty="0"/>
            </a:br>
            <a:r>
              <a:rPr lang="en-GB" sz="1800" dirty="0"/>
              <a:t>Growth in e-commerce and globalization of supply chains leads to more positions requiring knowledge of IT systems and flexibility in shift work. Immigrant women increasingly work as warehouse system operators, order coordinators, and quality control specialists.</a:t>
            </a:r>
          </a:p>
          <a:p>
            <a:endParaRPr lang="en-GB" sz="1800" dirty="0"/>
          </a:p>
        </p:txBody>
      </p:sp>
      <p:sp>
        <p:nvSpPr>
          <p:cNvPr id="6" name="Text Placeholder 5">
            <a:extLst>
              <a:ext uri="{FF2B5EF4-FFF2-40B4-BE49-F238E27FC236}">
                <a16:creationId xmlns:a16="http://schemas.microsoft.com/office/drawing/2014/main" id="{D8814C26-F65A-7229-98F3-EB984D21014B}"/>
              </a:ext>
            </a:extLst>
          </p:cNvPr>
          <p:cNvSpPr>
            <a:spLocks noGrp="1"/>
          </p:cNvSpPr>
          <p:nvPr>
            <p:ph type="body" sz="quarter" idx="63"/>
          </p:nvPr>
        </p:nvSpPr>
        <p:spPr>
          <a:xfrm>
            <a:off x="235366" y="7736720"/>
            <a:ext cx="6191325" cy="1911895"/>
          </a:xfrm>
        </p:spPr>
        <p:txBody>
          <a:bodyPr/>
          <a:lstStyle/>
          <a:p>
            <a:r>
              <a:rPr lang="en-GB" sz="1800" b="1" dirty="0"/>
              <a:t>4. Training specialists and digital skills development coordinators</a:t>
            </a:r>
          </a:p>
          <a:p>
            <a:br>
              <a:rPr lang="en-GB" sz="1800" b="1" dirty="0"/>
            </a:br>
            <a:r>
              <a:rPr lang="en-GB" sz="1800" dirty="0"/>
              <a:t>More companies are investing in employee development, increasing demand for professionals organizing vocational training. Trainers and coordinators conducting courses on modern technologies, foreign languages, and soft skills are highly sought after. Those with immigrant backgrounds add value by understanding the specific needs of foreign workers.</a:t>
            </a:r>
          </a:p>
        </p:txBody>
      </p:sp>
      <p:sp>
        <p:nvSpPr>
          <p:cNvPr id="7" name="Slide Number Placeholder 6">
            <a:extLst>
              <a:ext uri="{FF2B5EF4-FFF2-40B4-BE49-F238E27FC236}">
                <a16:creationId xmlns:a16="http://schemas.microsoft.com/office/drawing/2014/main" id="{6438F2B3-D522-7B9C-69E0-8F12DCDBC444}"/>
              </a:ext>
            </a:extLst>
          </p:cNvPr>
          <p:cNvSpPr>
            <a:spLocks noGrp="1"/>
          </p:cNvSpPr>
          <p:nvPr>
            <p:ph type="sldNum" sz="quarter" idx="4"/>
          </p:nvPr>
        </p:nvSpPr>
        <p:spPr/>
        <p:txBody>
          <a:bodyPr/>
          <a:lstStyle/>
          <a:p>
            <a:fld id="{9C527BFA-2C0E-4CEC-B6A5-913A56FEF4B4}" type="slidenum">
              <a:rPr lang="fr-CA" smtClean="0"/>
              <a:pPr/>
              <a:t>24</a:t>
            </a:fld>
            <a:endParaRPr lang="fr-CA" dirty="0"/>
          </a:p>
        </p:txBody>
      </p:sp>
    </p:spTree>
    <p:extLst>
      <p:ext uri="{BB962C8B-B14F-4D97-AF65-F5344CB8AC3E}">
        <p14:creationId xmlns:p14="http://schemas.microsoft.com/office/powerpoint/2010/main" val="32892609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98994-2428-3BDE-E89C-D3F7C89CDE41}"/>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D063E58F-E706-D9E7-46CB-C713032AC79A}"/>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l="6973" t="3514" r="9693" b="4049"/>
          <a:stretch/>
        </p:blipFill>
        <p:spPr>
          <a:xfrm flipH="1">
            <a:off x="0" y="4461163"/>
            <a:ext cx="5514109" cy="4369327"/>
          </a:xfrm>
        </p:spPr>
      </p:pic>
      <p:sp>
        <p:nvSpPr>
          <p:cNvPr id="6" name="Text Placeholder 5">
            <a:extLst>
              <a:ext uri="{FF2B5EF4-FFF2-40B4-BE49-F238E27FC236}">
                <a16:creationId xmlns:a16="http://schemas.microsoft.com/office/drawing/2014/main" id="{75891873-1DC7-4B6E-186A-4446DDE12DD6}"/>
              </a:ext>
            </a:extLst>
          </p:cNvPr>
          <p:cNvSpPr>
            <a:spLocks noGrp="1"/>
          </p:cNvSpPr>
          <p:nvPr>
            <p:ph type="body" sz="quarter" idx="14"/>
          </p:nvPr>
        </p:nvSpPr>
        <p:spPr/>
        <p:txBody>
          <a:bodyPr/>
          <a:lstStyle/>
          <a:p>
            <a:r>
              <a:rPr lang="en-US" dirty="0"/>
              <a:t>06</a:t>
            </a:r>
          </a:p>
        </p:txBody>
      </p:sp>
      <p:sp>
        <p:nvSpPr>
          <p:cNvPr id="3" name="Rectangle 2">
            <a:extLst>
              <a:ext uri="{FF2B5EF4-FFF2-40B4-BE49-F238E27FC236}">
                <a16:creationId xmlns:a16="http://schemas.microsoft.com/office/drawing/2014/main" id="{3005DFEF-A0CF-C0D3-A136-49A0DA481D7B}"/>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105075C8-A552-409D-15D1-068E36B8FD51}"/>
              </a:ext>
            </a:extLst>
          </p:cNvPr>
          <p:cNvSpPr txBox="1"/>
          <p:nvPr/>
        </p:nvSpPr>
        <p:spPr>
          <a:xfrm>
            <a:off x="3656713" y="3170859"/>
            <a:ext cx="3309176"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Workplace </a:t>
            </a:r>
          </a:p>
          <a:p>
            <a:r>
              <a:rPr lang="en-US" sz="3000" b="1" spc="324" dirty="0">
                <a:solidFill>
                  <a:srgbClr val="E36C34"/>
                </a:solidFill>
                <a:latin typeface="Calibri" panose="020F0502020204030204" pitchFamily="34" charset="0"/>
                <a:cs typeface="Calibri" panose="020F0502020204030204" pitchFamily="34" charset="0"/>
              </a:rPr>
              <a:t>Culture and </a:t>
            </a:r>
          </a:p>
          <a:p>
            <a:r>
              <a:rPr lang="en-US" sz="3000" b="1" spc="324" dirty="0">
                <a:solidFill>
                  <a:srgbClr val="E36C34"/>
                </a:solidFill>
                <a:latin typeface="Calibri" panose="020F0502020204030204" pitchFamily="34" charset="0"/>
                <a:cs typeface="Calibri" panose="020F0502020204030204" pitchFamily="34" charset="0"/>
              </a:rPr>
              <a:t>Diversity</a:t>
            </a:r>
          </a:p>
        </p:txBody>
      </p:sp>
      <p:sp>
        <p:nvSpPr>
          <p:cNvPr id="12" name="Slide Number Placeholder 3">
            <a:extLst>
              <a:ext uri="{FF2B5EF4-FFF2-40B4-BE49-F238E27FC236}">
                <a16:creationId xmlns:a16="http://schemas.microsoft.com/office/drawing/2014/main" id="{74759AC2-6656-1DCD-EBCF-0CF8C0C163AE}"/>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25</a:t>
            </a:fld>
            <a:endParaRPr lang="fr-CA" dirty="0">
              <a:solidFill>
                <a:srgbClr val="633547"/>
              </a:solidFill>
            </a:endParaRPr>
          </a:p>
        </p:txBody>
      </p:sp>
    </p:spTree>
    <p:extLst>
      <p:ext uri="{BB962C8B-B14F-4D97-AF65-F5344CB8AC3E}">
        <p14:creationId xmlns:p14="http://schemas.microsoft.com/office/powerpoint/2010/main" val="8747355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970C78-D8C1-6038-B56A-722F44ED8EED}"/>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6FA92D40-3662-8D9D-B488-064FF7F147DF}"/>
              </a:ext>
            </a:extLst>
          </p:cNvPr>
          <p:cNvSpPr>
            <a:spLocks noGrp="1"/>
          </p:cNvSpPr>
          <p:nvPr>
            <p:ph type="body" sz="quarter" idx="30"/>
          </p:nvPr>
        </p:nvSpPr>
        <p:spPr>
          <a:xfrm>
            <a:off x="430933" y="983061"/>
            <a:ext cx="6599989" cy="747096"/>
          </a:xfrm>
        </p:spPr>
        <p:txBody>
          <a:bodyPr/>
          <a:lstStyle/>
          <a:p>
            <a:r>
              <a:rPr lang="en-GB" dirty="0"/>
              <a:t>WORKPLACE CULTURE AND DIVERSITY</a:t>
            </a:r>
            <a:endParaRPr lang="en-US" dirty="0"/>
          </a:p>
        </p:txBody>
      </p:sp>
      <p:sp>
        <p:nvSpPr>
          <p:cNvPr id="8" name="Text Placeholder 7">
            <a:extLst>
              <a:ext uri="{FF2B5EF4-FFF2-40B4-BE49-F238E27FC236}">
                <a16:creationId xmlns:a16="http://schemas.microsoft.com/office/drawing/2014/main" id="{AEBCC770-C2F6-A008-1877-5DA61A33E195}"/>
              </a:ext>
            </a:extLst>
          </p:cNvPr>
          <p:cNvSpPr>
            <a:spLocks noGrp="1"/>
          </p:cNvSpPr>
          <p:nvPr>
            <p:ph type="body" sz="quarter" idx="48"/>
          </p:nvPr>
        </p:nvSpPr>
        <p:spPr>
          <a:xfrm>
            <a:off x="197079" y="3092417"/>
            <a:ext cx="7272526" cy="4485987"/>
          </a:xfrm>
        </p:spPr>
        <p:txBody>
          <a:bodyPr numCol="1"/>
          <a:lstStyle/>
          <a:p>
            <a:r>
              <a:rPr lang="en-GB" sz="1800" b="1" dirty="0"/>
              <a:t>1. Growing awareness and adoption of diversity policies</a:t>
            </a:r>
            <a:br>
              <a:rPr lang="en-GB" sz="1800" dirty="0"/>
            </a:br>
            <a:r>
              <a:rPr lang="en-GB" sz="1800" dirty="0"/>
              <a:t>Awareness of the importance of diversity and inclusion as elements that build competitive advantage and a positive employer image is increasing in Polish companies. More and more enterprises are implementing formal diversity, equality, and inclusion policies covering recruitment, promotion, and anti-discrimination measures. These policies often include actions promoting equal opportunities for immigrants and women, which is crucial for Ukrainian immigrant women who may face language and cultural barriers.</a:t>
            </a:r>
          </a:p>
          <a:p>
            <a:endParaRPr lang="en-GB" sz="1800" dirty="0"/>
          </a:p>
          <a:p>
            <a:r>
              <a:rPr lang="en-GB" sz="1800" b="1" dirty="0"/>
              <a:t>2. Role of </a:t>
            </a:r>
            <a:r>
              <a:rPr lang="en-GB" sz="1800" b="1" dirty="0" err="1"/>
              <a:t>labor</a:t>
            </a:r>
            <a:r>
              <a:rPr lang="en-GB" sz="1800" b="1" dirty="0"/>
              <a:t> law and EU regulations</a:t>
            </a:r>
            <a:br>
              <a:rPr lang="en-GB" sz="1800" dirty="0"/>
            </a:br>
            <a:r>
              <a:rPr lang="en-GB" sz="1800" dirty="0"/>
              <a:t>As a member of the European Union, Poland is subject to regulations promoting equality and non-discrimination in the workplace. Polish </a:t>
            </a:r>
            <a:r>
              <a:rPr lang="en-GB" sz="1800" dirty="0" err="1"/>
              <a:t>labor</a:t>
            </a:r>
            <a:r>
              <a:rPr lang="en-GB" sz="1800" dirty="0"/>
              <a:t> law prohibits discrimination based on gender, nationality, or ethnic origin, providing a foundation for internal company policies. However, effective implementation requires systematic efforts and monitoring.</a:t>
            </a:r>
          </a:p>
        </p:txBody>
      </p:sp>
      <p:sp>
        <p:nvSpPr>
          <p:cNvPr id="4" name="Slide Number Placeholder 3">
            <a:extLst>
              <a:ext uri="{FF2B5EF4-FFF2-40B4-BE49-F238E27FC236}">
                <a16:creationId xmlns:a16="http://schemas.microsoft.com/office/drawing/2014/main" id="{13706F06-4953-3AD4-54F2-16DFDFC1A30C}"/>
              </a:ext>
            </a:extLst>
          </p:cNvPr>
          <p:cNvSpPr>
            <a:spLocks noGrp="1"/>
          </p:cNvSpPr>
          <p:nvPr>
            <p:ph type="sldNum" sz="quarter" idx="4"/>
          </p:nvPr>
        </p:nvSpPr>
        <p:spPr/>
        <p:txBody>
          <a:bodyPr/>
          <a:lstStyle/>
          <a:p>
            <a:fld id="{9C527BFA-2C0E-4CEC-B6A5-913A56FEF4B4}" type="slidenum">
              <a:rPr lang="fr-CA" smtClean="0"/>
              <a:pPr/>
              <a:t>26</a:t>
            </a:fld>
            <a:endParaRPr lang="fr-CA" dirty="0"/>
          </a:p>
        </p:txBody>
      </p:sp>
      <p:pic>
        <p:nvPicPr>
          <p:cNvPr id="2" name="Picture 1">
            <a:extLst>
              <a:ext uri="{FF2B5EF4-FFF2-40B4-BE49-F238E27FC236}">
                <a16:creationId xmlns:a16="http://schemas.microsoft.com/office/drawing/2014/main" id="{7E04B19C-33CE-AB30-6E20-A48C22F8A966}"/>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6982916"/>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895156AB-6FE6-9E3A-434B-81C658180480}"/>
              </a:ext>
            </a:extLst>
          </p:cNvPr>
          <p:cNvSpPr/>
          <p:nvPr/>
        </p:nvSpPr>
        <p:spPr>
          <a:xfrm>
            <a:off x="5300" y="8202755"/>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8A6968CF-1B15-C955-9AA9-A276B43E7124}"/>
              </a:ext>
            </a:extLst>
          </p:cNvPr>
          <p:cNvSpPr txBox="1"/>
          <p:nvPr/>
        </p:nvSpPr>
        <p:spPr>
          <a:xfrm>
            <a:off x="528752" y="2175894"/>
            <a:ext cx="5856005" cy="369332"/>
          </a:xfrm>
          <a:prstGeom prst="rect">
            <a:avLst/>
          </a:prstGeom>
          <a:noFill/>
        </p:spPr>
        <p:txBody>
          <a:bodyPr wrap="square">
            <a:spAutoFit/>
          </a:bodyPr>
          <a:lstStyle/>
          <a:p>
            <a:r>
              <a:rPr lang="en-US" sz="1800" b="1" dirty="0">
                <a:solidFill>
                  <a:srgbClr val="633547"/>
                </a:solidFill>
              </a:rPr>
              <a:t>Overview of Diversity, Equality, and Inclusion Policies</a:t>
            </a:r>
            <a:endParaRPr lang="en-AU" sz="1800" dirty="0">
              <a:solidFill>
                <a:srgbClr val="633547"/>
              </a:solidFill>
            </a:endParaRPr>
          </a:p>
        </p:txBody>
      </p:sp>
    </p:spTree>
    <p:extLst>
      <p:ext uri="{BB962C8B-B14F-4D97-AF65-F5344CB8AC3E}">
        <p14:creationId xmlns:p14="http://schemas.microsoft.com/office/powerpoint/2010/main" val="12269997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626080-65B7-9052-01E4-1287AE8D7A91}"/>
            </a:ext>
          </a:extLst>
        </p:cNvPr>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B05053A5-8C81-335C-8837-F741879A0C2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2926" b="2926"/>
          <a:stretch/>
        </p:blipFill>
        <p:spPr>
          <a:xfrm>
            <a:off x="3850228" y="721895"/>
            <a:ext cx="3617452" cy="5112786"/>
          </a:xfrm>
        </p:spPr>
      </p:pic>
      <p:sp>
        <p:nvSpPr>
          <p:cNvPr id="4" name="Text Placeholder 3">
            <a:extLst>
              <a:ext uri="{FF2B5EF4-FFF2-40B4-BE49-F238E27FC236}">
                <a16:creationId xmlns:a16="http://schemas.microsoft.com/office/drawing/2014/main" id="{A719F037-6041-528E-0CE9-D14F9E9D7BB2}"/>
              </a:ext>
            </a:extLst>
          </p:cNvPr>
          <p:cNvSpPr>
            <a:spLocks noGrp="1"/>
          </p:cNvSpPr>
          <p:nvPr>
            <p:ph type="body" sz="quarter" idx="48"/>
          </p:nvPr>
        </p:nvSpPr>
        <p:spPr>
          <a:xfrm>
            <a:off x="825292" y="1393233"/>
            <a:ext cx="2954546" cy="7478051"/>
          </a:xfrm>
        </p:spPr>
        <p:txBody>
          <a:bodyPr/>
          <a:lstStyle/>
          <a:p>
            <a:r>
              <a:rPr lang="en-GB" sz="1800" b="1" dirty="0"/>
              <a:t>3. Organisational culture focused on integration</a:t>
            </a:r>
          </a:p>
          <a:p>
            <a:br>
              <a:rPr lang="en-GB" sz="1800" dirty="0"/>
            </a:br>
            <a:r>
              <a:rPr lang="en-GB" sz="1800" dirty="0"/>
              <a:t>More companies emphasize creating organizational cultures that support integration of employees from diverse nationalities and backgrounds. Intercultural communication training, anti-discrimination workshops, and diversity awareness programs are increasingly organized.</a:t>
            </a:r>
          </a:p>
        </p:txBody>
      </p:sp>
      <p:sp>
        <p:nvSpPr>
          <p:cNvPr id="5" name="Slide Number Placeholder 4">
            <a:extLst>
              <a:ext uri="{FF2B5EF4-FFF2-40B4-BE49-F238E27FC236}">
                <a16:creationId xmlns:a16="http://schemas.microsoft.com/office/drawing/2014/main" id="{6D4066EC-9983-F4ED-0B4A-CE302426547A}"/>
              </a:ext>
            </a:extLst>
          </p:cNvPr>
          <p:cNvSpPr>
            <a:spLocks noGrp="1"/>
          </p:cNvSpPr>
          <p:nvPr>
            <p:ph type="sldNum" sz="quarter" idx="4"/>
          </p:nvPr>
        </p:nvSpPr>
        <p:spPr/>
        <p:txBody>
          <a:bodyPr/>
          <a:lstStyle/>
          <a:p>
            <a:fld id="{9C527BFA-2C0E-4CEC-B6A5-913A56FEF4B4}" type="slidenum">
              <a:rPr lang="fr-CA" smtClean="0"/>
              <a:pPr/>
              <a:t>27</a:t>
            </a:fld>
            <a:endParaRPr lang="fr-CA" dirty="0"/>
          </a:p>
        </p:txBody>
      </p:sp>
    </p:spTree>
    <p:extLst>
      <p:ext uri="{BB962C8B-B14F-4D97-AF65-F5344CB8AC3E}">
        <p14:creationId xmlns:p14="http://schemas.microsoft.com/office/powerpoint/2010/main" val="38347411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D90C91-DB69-EF16-2A9E-5AC916D2D56C}"/>
            </a:ext>
          </a:extLst>
        </p:cNvPr>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02B449D4-8BBE-1871-1095-0310C016362C}"/>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49" r="18849"/>
          <a:stretch/>
        </p:blipFill>
        <p:spPr/>
      </p:pic>
      <p:sp>
        <p:nvSpPr>
          <p:cNvPr id="3" name="Text Placeholder 2">
            <a:extLst>
              <a:ext uri="{FF2B5EF4-FFF2-40B4-BE49-F238E27FC236}">
                <a16:creationId xmlns:a16="http://schemas.microsoft.com/office/drawing/2014/main" id="{C57337AD-4EAF-D72E-787B-DE02E26DE7EF}"/>
              </a:ext>
            </a:extLst>
          </p:cNvPr>
          <p:cNvSpPr>
            <a:spLocks noGrp="1"/>
          </p:cNvSpPr>
          <p:nvPr>
            <p:ph type="body" sz="quarter" idx="61"/>
          </p:nvPr>
        </p:nvSpPr>
        <p:spPr>
          <a:xfrm>
            <a:off x="1715359" y="144381"/>
            <a:ext cx="5070452" cy="1391080"/>
          </a:xfrm>
        </p:spPr>
        <p:txBody>
          <a:bodyPr/>
          <a:lstStyle/>
          <a:p>
            <a:r>
              <a:rPr lang="en-GB" dirty="0"/>
              <a:t>WORKPLACE CULTURE AND DIVERSITY</a:t>
            </a:r>
          </a:p>
        </p:txBody>
      </p:sp>
      <p:sp>
        <p:nvSpPr>
          <p:cNvPr id="4" name="Text Placeholder 3">
            <a:extLst>
              <a:ext uri="{FF2B5EF4-FFF2-40B4-BE49-F238E27FC236}">
                <a16:creationId xmlns:a16="http://schemas.microsoft.com/office/drawing/2014/main" id="{95AB87D5-04D0-6D13-F38E-63D1A2CBA122}"/>
              </a:ext>
            </a:extLst>
          </p:cNvPr>
          <p:cNvSpPr>
            <a:spLocks noGrp="1"/>
          </p:cNvSpPr>
          <p:nvPr>
            <p:ph type="body" sz="quarter" idx="48"/>
          </p:nvPr>
        </p:nvSpPr>
        <p:spPr>
          <a:xfrm>
            <a:off x="3641559" y="1904726"/>
            <a:ext cx="3761951" cy="5426389"/>
          </a:xfrm>
        </p:spPr>
        <p:txBody>
          <a:bodyPr/>
          <a:lstStyle/>
          <a:p>
            <a:r>
              <a:rPr lang="en-GB" sz="1800" b="1" dirty="0"/>
              <a:t>Support Structures for Diverse Employees</a:t>
            </a:r>
          </a:p>
          <a:p>
            <a:endParaRPr lang="en-GB" sz="1800" dirty="0"/>
          </a:p>
          <a:p>
            <a:r>
              <a:rPr lang="en-GB" sz="1800" b="1" dirty="0"/>
              <a:t>1. Mentorship programs and buddy systems</a:t>
            </a:r>
          </a:p>
          <a:p>
            <a:br>
              <a:rPr lang="en-GB" sz="1800" dirty="0"/>
            </a:br>
            <a:r>
              <a:rPr lang="en-GB" sz="1800" dirty="0"/>
              <a:t>Many companies introduce mentorship and buddy systems that help new employees—including immigrant women—adapt more quickly to the work environment. Mentors often assist with language and cultural challenges, as well as professional development and networking.</a:t>
            </a:r>
          </a:p>
          <a:p>
            <a:endParaRPr lang="en-GB" sz="1800" dirty="0"/>
          </a:p>
        </p:txBody>
      </p:sp>
      <p:sp>
        <p:nvSpPr>
          <p:cNvPr id="6" name="Text Placeholder 5">
            <a:extLst>
              <a:ext uri="{FF2B5EF4-FFF2-40B4-BE49-F238E27FC236}">
                <a16:creationId xmlns:a16="http://schemas.microsoft.com/office/drawing/2014/main" id="{67807F49-44C5-E421-DCCF-BF32B657AC3A}"/>
              </a:ext>
            </a:extLst>
          </p:cNvPr>
          <p:cNvSpPr>
            <a:spLocks noGrp="1"/>
          </p:cNvSpPr>
          <p:nvPr>
            <p:ph type="body" sz="quarter" idx="63"/>
          </p:nvPr>
        </p:nvSpPr>
        <p:spPr>
          <a:xfrm>
            <a:off x="111954" y="7556001"/>
            <a:ext cx="6918968" cy="2991431"/>
          </a:xfrm>
        </p:spPr>
        <p:txBody>
          <a:bodyPr/>
          <a:lstStyle/>
          <a:p>
            <a:r>
              <a:rPr lang="en-GB" sz="1800" b="1" dirty="0"/>
              <a:t>2. Flexible work arrangements</a:t>
            </a:r>
            <a:br>
              <a:rPr lang="en-GB" sz="1800" dirty="0"/>
            </a:br>
            <a:r>
              <a:rPr lang="en-GB" sz="1800" dirty="0"/>
              <a:t>Flexible work options such as remote work, flexible hours, and part-time employment are becoming more popular and </a:t>
            </a:r>
            <a:r>
              <a:rPr lang="en-GB" sz="1800" dirty="0" err="1"/>
              <a:t>available.For</a:t>
            </a:r>
            <a:r>
              <a:rPr lang="en-GB" sz="1800" dirty="0"/>
              <a:t> immigrant women who often balance professional duties with family care, these solutions significantly ease work-life balance.</a:t>
            </a:r>
          </a:p>
          <a:p>
            <a:endParaRPr lang="en-GB" sz="1800" dirty="0"/>
          </a:p>
          <a:p>
            <a:r>
              <a:rPr lang="en-GB" sz="1800" b="1" dirty="0"/>
              <a:t>3. Employee Resource Groups (ERGs)</a:t>
            </a:r>
            <a:br>
              <a:rPr lang="en-GB" sz="1800" dirty="0"/>
            </a:br>
            <a:r>
              <a:rPr lang="en-GB" sz="1800" dirty="0"/>
              <a:t>Increasingly, companies establish internal support groups for employees with similar backgrounds or experiences, known as ERGs. These groups help build networks, share experiences, and promote an inclusive culture.</a:t>
            </a:r>
          </a:p>
          <a:p>
            <a:endParaRPr lang="en-GB" sz="1800" dirty="0"/>
          </a:p>
        </p:txBody>
      </p:sp>
      <p:sp>
        <p:nvSpPr>
          <p:cNvPr id="7" name="Slide Number Placeholder 6">
            <a:extLst>
              <a:ext uri="{FF2B5EF4-FFF2-40B4-BE49-F238E27FC236}">
                <a16:creationId xmlns:a16="http://schemas.microsoft.com/office/drawing/2014/main" id="{570AB493-0176-55FC-4E4F-B74CB513E037}"/>
              </a:ext>
            </a:extLst>
          </p:cNvPr>
          <p:cNvSpPr>
            <a:spLocks noGrp="1"/>
          </p:cNvSpPr>
          <p:nvPr>
            <p:ph type="sldNum" sz="quarter" idx="4"/>
          </p:nvPr>
        </p:nvSpPr>
        <p:spPr>
          <a:xfrm>
            <a:off x="7030922" y="10312450"/>
            <a:ext cx="372588" cy="363596"/>
          </a:xfrm>
        </p:spPr>
        <p:txBody>
          <a:bodyPr/>
          <a:lstStyle/>
          <a:p>
            <a:fld id="{9C527BFA-2C0E-4CEC-B6A5-913A56FEF4B4}" type="slidenum">
              <a:rPr lang="fr-CA" smtClean="0"/>
              <a:pPr/>
              <a:t>28</a:t>
            </a:fld>
            <a:endParaRPr lang="fr-CA" dirty="0"/>
          </a:p>
        </p:txBody>
      </p:sp>
    </p:spTree>
    <p:extLst>
      <p:ext uri="{BB962C8B-B14F-4D97-AF65-F5344CB8AC3E}">
        <p14:creationId xmlns:p14="http://schemas.microsoft.com/office/powerpoint/2010/main" val="27976527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42C09-E1A1-D7C9-ACD9-85A861D47139}"/>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8EF7461D-7C29-C1F4-6600-2DF22CFB8CEA}"/>
              </a:ext>
            </a:extLst>
          </p:cNvPr>
          <p:cNvSpPr>
            <a:spLocks noGrp="1"/>
          </p:cNvSpPr>
          <p:nvPr>
            <p:ph type="body" sz="quarter" idx="30"/>
          </p:nvPr>
        </p:nvSpPr>
        <p:spPr>
          <a:xfrm>
            <a:off x="430933" y="983061"/>
            <a:ext cx="6599989" cy="747096"/>
          </a:xfrm>
        </p:spPr>
        <p:txBody>
          <a:bodyPr/>
          <a:lstStyle/>
          <a:p>
            <a:r>
              <a:rPr lang="en-GB" dirty="0"/>
              <a:t>WORKPLACE CULTURE AND DIVERSITY</a:t>
            </a:r>
            <a:endParaRPr lang="en-US" dirty="0"/>
          </a:p>
        </p:txBody>
      </p:sp>
      <p:sp>
        <p:nvSpPr>
          <p:cNvPr id="8" name="Text Placeholder 7">
            <a:extLst>
              <a:ext uri="{FF2B5EF4-FFF2-40B4-BE49-F238E27FC236}">
                <a16:creationId xmlns:a16="http://schemas.microsoft.com/office/drawing/2014/main" id="{6FAB1AA1-2BFA-9F6F-3EFE-5A034567188E}"/>
              </a:ext>
            </a:extLst>
          </p:cNvPr>
          <p:cNvSpPr>
            <a:spLocks noGrp="1"/>
          </p:cNvSpPr>
          <p:nvPr>
            <p:ph type="body" sz="quarter" idx="48"/>
          </p:nvPr>
        </p:nvSpPr>
        <p:spPr>
          <a:xfrm>
            <a:off x="197079" y="3092417"/>
            <a:ext cx="7272526" cy="4485987"/>
          </a:xfrm>
        </p:spPr>
        <p:txBody>
          <a:bodyPr numCol="1"/>
          <a:lstStyle/>
          <a:p>
            <a:r>
              <a:rPr lang="en-GB" sz="1800" b="1" dirty="0"/>
              <a:t>4. Access to training and skills development</a:t>
            </a:r>
            <a:br>
              <a:rPr lang="en-GB" sz="1800" dirty="0"/>
            </a:br>
            <a:r>
              <a:rPr lang="en-GB" sz="1800" dirty="0"/>
              <a:t>Companies offer various training programs to improve language, digital, and soft skills tailored to employees from diverse backgrounds. These programs are especially important for immigrant women who may have limited access to formal education in Poland.</a:t>
            </a:r>
          </a:p>
          <a:p>
            <a:endParaRPr lang="en-GB" sz="1800" b="1" dirty="0"/>
          </a:p>
          <a:p>
            <a:r>
              <a:rPr lang="en-GB" sz="1800" b="1" dirty="0"/>
              <a:t>5. Psychological and social support</a:t>
            </a:r>
            <a:br>
              <a:rPr lang="en-GB" sz="1800" dirty="0"/>
            </a:br>
            <a:r>
              <a:rPr lang="en-GB" sz="1800" dirty="0"/>
              <a:t>More organizations provide psychological support and social </a:t>
            </a:r>
            <a:r>
              <a:rPr lang="en-GB" sz="1800" dirty="0" err="1"/>
              <a:t>counseling</a:t>
            </a:r>
            <a:r>
              <a:rPr lang="en-GB" sz="1800" dirty="0"/>
              <a:t>, helping employees cope with stress, cultural barriers, and other everyday challenges.</a:t>
            </a:r>
          </a:p>
        </p:txBody>
      </p:sp>
      <p:sp>
        <p:nvSpPr>
          <p:cNvPr id="4" name="Slide Number Placeholder 3">
            <a:extLst>
              <a:ext uri="{FF2B5EF4-FFF2-40B4-BE49-F238E27FC236}">
                <a16:creationId xmlns:a16="http://schemas.microsoft.com/office/drawing/2014/main" id="{4EF88610-C028-2184-5244-78DD04397268}"/>
              </a:ext>
            </a:extLst>
          </p:cNvPr>
          <p:cNvSpPr>
            <a:spLocks noGrp="1"/>
          </p:cNvSpPr>
          <p:nvPr>
            <p:ph type="sldNum" sz="quarter" idx="4"/>
          </p:nvPr>
        </p:nvSpPr>
        <p:spPr/>
        <p:txBody>
          <a:bodyPr/>
          <a:lstStyle/>
          <a:p>
            <a:fld id="{9C527BFA-2C0E-4CEC-B6A5-913A56FEF4B4}" type="slidenum">
              <a:rPr lang="fr-CA" smtClean="0"/>
              <a:pPr/>
              <a:t>29</a:t>
            </a:fld>
            <a:endParaRPr lang="fr-CA" dirty="0"/>
          </a:p>
        </p:txBody>
      </p:sp>
      <p:pic>
        <p:nvPicPr>
          <p:cNvPr id="2" name="Picture 1">
            <a:extLst>
              <a:ext uri="{FF2B5EF4-FFF2-40B4-BE49-F238E27FC236}">
                <a16:creationId xmlns:a16="http://schemas.microsoft.com/office/drawing/2014/main" id="{820732EF-43D1-A182-1EAE-759BB4B9389B}"/>
              </a:ext>
            </a:extLst>
          </p:cNvPr>
          <p:cNvPicPr>
            <a:picLocks noChangeAspect="1"/>
          </p:cNvPicPr>
          <p:nvPr/>
        </p:nvPicPr>
        <p:blipFill rotWithShape="1">
          <a:blip r:embed="rId2">
            <a:extLst>
              <a:ext uri="{28A0092B-C50C-407E-A947-70E740481C1C}">
                <a14:useLocalDpi xmlns:a14="http://schemas.microsoft.com/office/drawing/2010/main"/>
              </a:ext>
            </a:extLst>
          </a:blip>
          <a:srcRect b="20571"/>
          <a:stretch/>
        </p:blipFill>
        <p:spPr>
          <a:xfrm rot="5400000">
            <a:off x="865030" y="6982916"/>
            <a:ext cx="2988246" cy="4718306"/>
          </a:xfrm>
          <a:custGeom>
            <a:avLst/>
            <a:gdLst>
              <a:gd name="connsiteX0" fmla="*/ 0 w 3456000"/>
              <a:gd name="connsiteY0" fmla="*/ 0 h 4136571"/>
              <a:gd name="connsiteX1" fmla="*/ 3456000 w 3456000"/>
              <a:gd name="connsiteY1" fmla="*/ 0 h 4136571"/>
              <a:gd name="connsiteX2" fmla="*/ 3456000 w 3456000"/>
              <a:gd name="connsiteY2" fmla="*/ 4136571 h 4136571"/>
              <a:gd name="connsiteX3" fmla="*/ 0 w 3456000"/>
              <a:gd name="connsiteY3" fmla="*/ 4136571 h 4136571"/>
            </a:gdLst>
            <a:ahLst/>
            <a:cxnLst>
              <a:cxn ang="0">
                <a:pos x="connsiteX0" y="connsiteY0"/>
              </a:cxn>
              <a:cxn ang="0">
                <a:pos x="connsiteX1" y="connsiteY1"/>
              </a:cxn>
              <a:cxn ang="0">
                <a:pos x="connsiteX2" y="connsiteY2"/>
              </a:cxn>
              <a:cxn ang="0">
                <a:pos x="connsiteX3" y="connsiteY3"/>
              </a:cxn>
            </a:cxnLst>
            <a:rect l="l" t="t" r="r" b="b"/>
            <a:pathLst>
              <a:path w="3456000" h="4136571">
                <a:moveTo>
                  <a:pt x="0" y="0"/>
                </a:moveTo>
                <a:lnTo>
                  <a:pt x="3456000" y="0"/>
                </a:lnTo>
                <a:lnTo>
                  <a:pt x="3456000" y="4136571"/>
                </a:lnTo>
                <a:lnTo>
                  <a:pt x="0" y="4136571"/>
                </a:lnTo>
                <a:close/>
              </a:path>
            </a:pathLst>
          </a:custGeom>
        </p:spPr>
      </p:pic>
      <p:sp>
        <p:nvSpPr>
          <p:cNvPr id="10" name="Freeform 9">
            <a:extLst>
              <a:ext uri="{FF2B5EF4-FFF2-40B4-BE49-F238E27FC236}">
                <a16:creationId xmlns:a16="http://schemas.microsoft.com/office/drawing/2014/main" id="{E992B736-4961-53C6-529D-8E2FFF30FA04}"/>
              </a:ext>
            </a:extLst>
          </p:cNvPr>
          <p:cNvSpPr/>
          <p:nvPr/>
        </p:nvSpPr>
        <p:spPr>
          <a:xfrm>
            <a:off x="5300" y="8202755"/>
            <a:ext cx="3757711" cy="2363895"/>
          </a:xfrm>
          <a:custGeom>
            <a:avLst/>
            <a:gdLst>
              <a:gd name="connsiteX0" fmla="*/ 0 w 3757711"/>
              <a:gd name="connsiteY0" fmla="*/ 0 h 2363895"/>
              <a:gd name="connsiteX1" fmla="*/ 3757711 w 3757711"/>
              <a:gd name="connsiteY1" fmla="*/ 0 h 2363895"/>
              <a:gd name="connsiteX2" fmla="*/ 3757711 w 3757711"/>
              <a:gd name="connsiteY2" fmla="*/ 2363895 h 2363895"/>
              <a:gd name="connsiteX3" fmla="*/ 0 w 3757711"/>
              <a:gd name="connsiteY3" fmla="*/ 2363895 h 2363895"/>
            </a:gdLst>
            <a:ahLst/>
            <a:cxnLst>
              <a:cxn ang="0">
                <a:pos x="connsiteX0" y="connsiteY0"/>
              </a:cxn>
              <a:cxn ang="0">
                <a:pos x="connsiteX1" y="connsiteY1"/>
              </a:cxn>
              <a:cxn ang="0">
                <a:pos x="connsiteX2" y="connsiteY2"/>
              </a:cxn>
              <a:cxn ang="0">
                <a:pos x="connsiteX3" y="connsiteY3"/>
              </a:cxn>
            </a:cxnLst>
            <a:rect l="l" t="t" r="r" b="b"/>
            <a:pathLst>
              <a:path w="3757711" h="2363895">
                <a:moveTo>
                  <a:pt x="0" y="0"/>
                </a:moveTo>
                <a:lnTo>
                  <a:pt x="3757711" y="0"/>
                </a:lnTo>
                <a:lnTo>
                  <a:pt x="3757711" y="2363895"/>
                </a:lnTo>
                <a:lnTo>
                  <a:pt x="0" y="2363895"/>
                </a:lnTo>
                <a:close/>
              </a:path>
            </a:pathLst>
          </a:custGeom>
          <a:blipFill dpi="0" rotWithShape="1">
            <a:blip r:embed="rId3"/>
            <a:srcRect/>
            <a:stretch>
              <a:fillRect t="-3000" b="-3000"/>
            </a:stretch>
          </a:blip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5" name="TextBox 4">
            <a:extLst>
              <a:ext uri="{FF2B5EF4-FFF2-40B4-BE49-F238E27FC236}">
                <a16:creationId xmlns:a16="http://schemas.microsoft.com/office/drawing/2014/main" id="{02BEAFCA-D0E3-CC7C-5338-F3AD06F58429}"/>
              </a:ext>
            </a:extLst>
          </p:cNvPr>
          <p:cNvSpPr txBox="1"/>
          <p:nvPr/>
        </p:nvSpPr>
        <p:spPr>
          <a:xfrm>
            <a:off x="528752" y="2175894"/>
            <a:ext cx="5856005" cy="369332"/>
          </a:xfrm>
          <a:prstGeom prst="rect">
            <a:avLst/>
          </a:prstGeom>
          <a:noFill/>
        </p:spPr>
        <p:txBody>
          <a:bodyPr wrap="square">
            <a:spAutoFit/>
          </a:bodyPr>
          <a:lstStyle/>
          <a:p>
            <a:r>
              <a:rPr lang="en-GB" sz="1800" b="1" dirty="0">
                <a:solidFill>
                  <a:srgbClr val="633547"/>
                </a:solidFill>
              </a:rPr>
              <a:t>Support Structures for Diverse Employees</a:t>
            </a:r>
          </a:p>
        </p:txBody>
      </p:sp>
    </p:spTree>
    <p:extLst>
      <p:ext uri="{BB962C8B-B14F-4D97-AF65-F5344CB8AC3E}">
        <p14:creationId xmlns:p14="http://schemas.microsoft.com/office/powerpoint/2010/main" val="17315265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313ED3FD-2BDD-5550-5ADC-A1A0BE4F2BF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946" r="7946"/>
          <a:stretch>
            <a:fillRect/>
          </a:stretch>
        </p:blipFill>
        <p:spPr>
          <a:xfrm flipH="1">
            <a:off x="0" y="4461163"/>
            <a:ext cx="5514109" cy="4369327"/>
          </a:xfrm>
        </p:spPr>
      </p:pic>
      <p:sp>
        <p:nvSpPr>
          <p:cNvPr id="6" name="Text Placeholder 5">
            <a:extLst>
              <a:ext uri="{FF2B5EF4-FFF2-40B4-BE49-F238E27FC236}">
                <a16:creationId xmlns:a16="http://schemas.microsoft.com/office/drawing/2014/main" id="{498EA03B-B05E-2CBD-81D3-1A743A59F4C5}"/>
              </a:ext>
            </a:extLst>
          </p:cNvPr>
          <p:cNvSpPr>
            <a:spLocks noGrp="1"/>
          </p:cNvSpPr>
          <p:nvPr>
            <p:ph type="body" sz="quarter" idx="14"/>
          </p:nvPr>
        </p:nvSpPr>
        <p:spPr/>
        <p:txBody>
          <a:bodyPr/>
          <a:lstStyle/>
          <a:p>
            <a:r>
              <a:rPr lang="en-US" dirty="0"/>
              <a:t>01</a:t>
            </a:r>
          </a:p>
        </p:txBody>
      </p:sp>
      <p:sp>
        <p:nvSpPr>
          <p:cNvPr id="5" name="Slide Number Placeholder 4">
            <a:extLst>
              <a:ext uri="{FF2B5EF4-FFF2-40B4-BE49-F238E27FC236}">
                <a16:creationId xmlns:a16="http://schemas.microsoft.com/office/drawing/2014/main" id="{6014431D-0563-7599-3DDC-D2056B39658C}"/>
              </a:ext>
            </a:extLst>
          </p:cNvPr>
          <p:cNvSpPr>
            <a:spLocks noGrp="1"/>
          </p:cNvSpPr>
          <p:nvPr>
            <p:ph type="sldNum" sz="quarter" idx="4"/>
          </p:nvPr>
        </p:nvSpPr>
        <p:spPr/>
        <p:txBody>
          <a:bodyPr/>
          <a:lstStyle/>
          <a:p>
            <a:fld id="{9C527BFA-2C0E-4CEC-B6A5-913A56FEF4B4}" type="slidenum">
              <a:rPr lang="fr-CA" smtClean="0"/>
              <a:pPr/>
              <a:t>3</a:t>
            </a:fld>
            <a:endParaRPr lang="fr-CA" dirty="0"/>
          </a:p>
        </p:txBody>
      </p:sp>
      <p:sp>
        <p:nvSpPr>
          <p:cNvPr id="3" name="Rectangle 2">
            <a:extLst>
              <a:ext uri="{FF2B5EF4-FFF2-40B4-BE49-F238E27FC236}">
                <a16:creationId xmlns:a16="http://schemas.microsoft.com/office/drawing/2014/main" id="{303B9360-16A2-3893-505E-308BEBEB6111}"/>
              </a:ext>
            </a:extLst>
          </p:cNvPr>
          <p:cNvSpPr/>
          <p:nvPr/>
        </p:nvSpPr>
        <p:spPr>
          <a:xfrm>
            <a:off x="2943750" y="5269001"/>
            <a:ext cx="3374911" cy="60629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6675645A-28CB-1FCA-B295-AE97737DB551}"/>
              </a:ext>
            </a:extLst>
          </p:cNvPr>
          <p:cNvSpPr txBox="1"/>
          <p:nvPr/>
        </p:nvSpPr>
        <p:spPr>
          <a:xfrm>
            <a:off x="3060040" y="5321298"/>
            <a:ext cx="3207673" cy="553998"/>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INTRODUCTION</a:t>
            </a:r>
          </a:p>
        </p:txBody>
      </p:sp>
    </p:spTree>
    <p:extLst>
      <p:ext uri="{BB962C8B-B14F-4D97-AF65-F5344CB8AC3E}">
        <p14:creationId xmlns:p14="http://schemas.microsoft.com/office/powerpoint/2010/main" val="42241424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FFD0C-C76B-EAB2-A7C5-EAC64C040F5E}"/>
            </a:ext>
          </a:extLst>
        </p:cNvPr>
        <p:cNvGrpSpPr/>
        <p:nvPr/>
      </p:nvGrpSpPr>
      <p:grpSpPr>
        <a:xfrm>
          <a:off x="0" y="0"/>
          <a:ext cx="0" cy="0"/>
          <a:chOff x="0" y="0"/>
          <a:chExt cx="0" cy="0"/>
        </a:xfrm>
      </p:grpSpPr>
      <p:sp>
        <p:nvSpPr>
          <p:cNvPr id="8" name="Text Placeholder 7">
            <a:extLst>
              <a:ext uri="{FF2B5EF4-FFF2-40B4-BE49-F238E27FC236}">
                <a16:creationId xmlns:a16="http://schemas.microsoft.com/office/drawing/2014/main" id="{9B0BF904-098B-04A9-5754-D1CDC1F6BC61}"/>
              </a:ext>
            </a:extLst>
          </p:cNvPr>
          <p:cNvSpPr>
            <a:spLocks noGrp="1"/>
          </p:cNvSpPr>
          <p:nvPr>
            <p:ph type="body" sz="quarter" idx="62"/>
          </p:nvPr>
        </p:nvSpPr>
        <p:spPr/>
        <p:txBody>
          <a:bodyPr/>
          <a:lstStyle/>
          <a:p>
            <a:r>
              <a:rPr lang="en-US" dirty="0"/>
              <a:t>HEADING</a:t>
            </a:r>
          </a:p>
          <a:p>
            <a:endParaRPr lang="en-US" dirty="0"/>
          </a:p>
        </p:txBody>
      </p:sp>
      <p:sp>
        <p:nvSpPr>
          <p:cNvPr id="9" name="Text Placeholder 8">
            <a:extLst>
              <a:ext uri="{FF2B5EF4-FFF2-40B4-BE49-F238E27FC236}">
                <a16:creationId xmlns:a16="http://schemas.microsoft.com/office/drawing/2014/main" id="{16734E3B-97B8-0D7F-BFE5-3A3FB7539960}"/>
              </a:ext>
            </a:extLst>
          </p:cNvPr>
          <p:cNvSpPr>
            <a:spLocks noGrp="1"/>
          </p:cNvSpPr>
          <p:nvPr>
            <p:ph type="body" sz="quarter" idx="63"/>
          </p:nvPr>
        </p:nvSpPr>
        <p:spPr/>
        <p:txBody>
          <a:bodyPr/>
          <a:lstStyle/>
          <a:p>
            <a:r>
              <a:rPr lang="en-US" dirty="0"/>
              <a:t>Click to type..</a:t>
            </a:r>
          </a:p>
          <a:p>
            <a:endParaRPr lang="en-US" dirty="0"/>
          </a:p>
        </p:txBody>
      </p:sp>
      <p:sp>
        <p:nvSpPr>
          <p:cNvPr id="7" name="Text Placeholder 6">
            <a:extLst>
              <a:ext uri="{FF2B5EF4-FFF2-40B4-BE49-F238E27FC236}">
                <a16:creationId xmlns:a16="http://schemas.microsoft.com/office/drawing/2014/main" id="{3D60329F-20E0-8182-B919-B21BA1055DC7}"/>
              </a:ext>
            </a:extLst>
          </p:cNvPr>
          <p:cNvSpPr>
            <a:spLocks noGrp="1"/>
          </p:cNvSpPr>
          <p:nvPr>
            <p:ph type="body" sz="quarter" idx="61"/>
          </p:nvPr>
        </p:nvSpPr>
        <p:spPr>
          <a:xfrm>
            <a:off x="-9335" y="437144"/>
            <a:ext cx="4854051" cy="1071633"/>
          </a:xfrm>
        </p:spPr>
        <p:txBody>
          <a:bodyPr/>
          <a:lstStyle/>
          <a:p>
            <a:r>
              <a:rPr lang="en-US" dirty="0"/>
              <a:t>CONCLUSION AND RECOMMENDATIONS</a:t>
            </a:r>
          </a:p>
        </p:txBody>
      </p:sp>
      <p:sp>
        <p:nvSpPr>
          <p:cNvPr id="10" name="Text Placeholder 9">
            <a:extLst>
              <a:ext uri="{FF2B5EF4-FFF2-40B4-BE49-F238E27FC236}">
                <a16:creationId xmlns:a16="http://schemas.microsoft.com/office/drawing/2014/main" id="{5710BBB6-3A1E-5EE1-435E-0EFED54292E6}"/>
              </a:ext>
            </a:extLst>
          </p:cNvPr>
          <p:cNvSpPr>
            <a:spLocks noGrp="1"/>
          </p:cNvSpPr>
          <p:nvPr>
            <p:ph type="body" sz="quarter" idx="64"/>
          </p:nvPr>
        </p:nvSpPr>
        <p:spPr>
          <a:xfrm>
            <a:off x="422536" y="1721878"/>
            <a:ext cx="6980974" cy="5577280"/>
          </a:xfrm>
        </p:spPr>
        <p:txBody>
          <a:bodyPr/>
          <a:lstStyle/>
          <a:p>
            <a:r>
              <a:rPr lang="en-GB" sz="1800" dirty="0"/>
              <a:t>The future of employment for immigrant women from in Poland is linked to continuous upgrading of digital, language, and soft skills. Digitalization and automation will shape labour market requirements, open new career paths and creating specialised roles. Simultaneously, increasing multiculturalism in Polish workplaces necessitates new functions related to diversity management and supporting integration of employees from different countries.</a:t>
            </a:r>
          </a:p>
          <a:p>
            <a:endParaRPr lang="en-GB" sz="1800" dirty="0"/>
          </a:p>
          <a:p>
            <a:r>
              <a:rPr lang="en-GB" sz="1800" dirty="0"/>
              <a:t>Companies and institutions should invest in training programs and initiatives supporting immigrant women’s development, positively impacting their integration and labour market effectiveness.</a:t>
            </a:r>
          </a:p>
          <a:p>
            <a:endParaRPr lang="en-GB" sz="1800" dirty="0"/>
          </a:p>
          <a:p>
            <a:r>
              <a:rPr lang="en-GB" sz="1800" dirty="0"/>
              <a:t>Building a workplace culture based on diversity, equality, and inclusion is key to effectively utilizing the potential of immigrant women. Implementing formal policies and developing support structures such as mentoring, flexible work arrangements, and support groups facilitate their integration and professional development. Companies investing in these solutions gain not only loyal employees but also a competitive advantage in the </a:t>
            </a:r>
            <a:r>
              <a:rPr lang="en-GB" sz="1800" dirty="0" err="1"/>
              <a:t>labor</a:t>
            </a:r>
            <a:r>
              <a:rPr lang="en-GB" sz="1800" dirty="0"/>
              <a:t> market.</a:t>
            </a:r>
          </a:p>
        </p:txBody>
      </p:sp>
      <p:sp>
        <p:nvSpPr>
          <p:cNvPr id="29" name="Slide Number Placeholder 3">
            <a:extLst>
              <a:ext uri="{FF2B5EF4-FFF2-40B4-BE49-F238E27FC236}">
                <a16:creationId xmlns:a16="http://schemas.microsoft.com/office/drawing/2014/main" id="{F51C844A-851C-56AC-B74A-FE41F107EBAD}"/>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30</a:t>
            </a:fld>
            <a:endParaRPr lang="fr-CA" dirty="0">
              <a:solidFill>
                <a:srgbClr val="633547"/>
              </a:solidFill>
            </a:endParaRPr>
          </a:p>
        </p:txBody>
      </p:sp>
      <p:pic>
        <p:nvPicPr>
          <p:cNvPr id="11" name="Picture 10">
            <a:extLst>
              <a:ext uri="{FF2B5EF4-FFF2-40B4-BE49-F238E27FC236}">
                <a16:creationId xmlns:a16="http://schemas.microsoft.com/office/drawing/2014/main" id="{4BD6852F-215E-4B50-DDA6-6404B1E89253}"/>
              </a:ext>
            </a:extLst>
          </p:cNvPr>
          <p:cNvPicPr>
            <a:picLocks noChangeAspect="1"/>
          </p:cNvPicPr>
          <p:nvPr/>
        </p:nvPicPr>
        <p:blipFill>
          <a:blip r:embed="rId2">
            <a:extLst>
              <a:ext uri="{28A0092B-C50C-407E-A947-70E740481C1C}">
                <a14:useLocalDpi xmlns:a14="http://schemas.microsoft.com/office/drawing/2010/main" val="0"/>
              </a:ext>
            </a:extLst>
          </a:blip>
          <a:srcRect t="25244" b="34581"/>
          <a:stretch>
            <a:fillRect/>
          </a:stretch>
        </p:blipFill>
        <p:spPr>
          <a:xfrm>
            <a:off x="0" y="7789945"/>
            <a:ext cx="7559675" cy="2169611"/>
          </a:xfrm>
          <a:prstGeom prst="rect">
            <a:avLst/>
          </a:prstGeom>
        </p:spPr>
      </p:pic>
    </p:spTree>
    <p:extLst>
      <p:ext uri="{BB962C8B-B14F-4D97-AF65-F5344CB8AC3E}">
        <p14:creationId xmlns:p14="http://schemas.microsoft.com/office/powerpoint/2010/main" val="940289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a:extLst>
              <a:ext uri="{FF2B5EF4-FFF2-40B4-BE49-F238E27FC236}">
                <a16:creationId xmlns:a16="http://schemas.microsoft.com/office/drawing/2014/main" id="{FC3C0CFB-CCB6-62C6-F320-EA665532A1A3}"/>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7129" r="17129"/>
          <a:stretch>
            <a:fillRect/>
          </a:stretch>
        </p:blipFill>
        <p:spPr>
          <a:xfrm flipH="1">
            <a:off x="-1" y="1874224"/>
            <a:ext cx="7559675" cy="7666642"/>
          </a:xfrm>
        </p:spPr>
      </p:pic>
      <p:sp>
        <p:nvSpPr>
          <p:cNvPr id="19" name="Freeform 18">
            <a:extLst>
              <a:ext uri="{FF2B5EF4-FFF2-40B4-BE49-F238E27FC236}">
                <a16:creationId xmlns:a16="http://schemas.microsoft.com/office/drawing/2014/main" id="{1A937C2D-CCD2-D12B-F780-CCE57DD3A27B}"/>
              </a:ext>
            </a:extLst>
          </p:cNvPr>
          <p:cNvSpPr/>
          <p:nvPr/>
        </p:nvSpPr>
        <p:spPr>
          <a:xfrm>
            <a:off x="-1" y="4635794"/>
            <a:ext cx="7559675" cy="4921943"/>
          </a:xfrm>
          <a:custGeom>
            <a:avLst/>
            <a:gdLst>
              <a:gd name="connsiteX0" fmla="*/ 0 w 6005748"/>
              <a:gd name="connsiteY0" fmla="*/ 0 h 9170292"/>
              <a:gd name="connsiteX1" fmla="*/ 6005748 w 6005748"/>
              <a:gd name="connsiteY1" fmla="*/ 0 h 9170292"/>
              <a:gd name="connsiteX2" fmla="*/ 6005748 w 6005748"/>
              <a:gd name="connsiteY2" fmla="*/ 9170292 h 9170292"/>
              <a:gd name="connsiteX3" fmla="*/ 0 w 6005748"/>
              <a:gd name="connsiteY3" fmla="*/ 9170292 h 9170292"/>
            </a:gdLst>
            <a:ahLst/>
            <a:cxnLst>
              <a:cxn ang="0">
                <a:pos x="connsiteX0" y="connsiteY0"/>
              </a:cxn>
              <a:cxn ang="0">
                <a:pos x="connsiteX1" y="connsiteY1"/>
              </a:cxn>
              <a:cxn ang="0">
                <a:pos x="connsiteX2" y="connsiteY2"/>
              </a:cxn>
              <a:cxn ang="0">
                <a:pos x="connsiteX3" y="connsiteY3"/>
              </a:cxn>
            </a:cxnLst>
            <a:rect l="l" t="t" r="r" b="b"/>
            <a:pathLst>
              <a:path w="6005748" h="9170292">
                <a:moveTo>
                  <a:pt x="0" y="0"/>
                </a:moveTo>
                <a:lnTo>
                  <a:pt x="6005748" y="0"/>
                </a:lnTo>
                <a:lnTo>
                  <a:pt x="6005748" y="9170292"/>
                </a:lnTo>
                <a:lnTo>
                  <a:pt x="0" y="9170292"/>
                </a:lnTo>
                <a:close/>
              </a:path>
            </a:pathLst>
          </a:custGeom>
          <a:gradFill>
            <a:gsLst>
              <a:gs pos="81000">
                <a:srgbClr val="633547"/>
              </a:gs>
              <a:gs pos="33000">
                <a:schemeClr val="bg1">
                  <a:alpha val="0"/>
                </a:schemeClr>
              </a:gs>
            </a:gsLst>
            <a:lin ang="5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 name="Text Placeholder 5">
            <a:extLst>
              <a:ext uri="{FF2B5EF4-FFF2-40B4-BE49-F238E27FC236}">
                <a16:creationId xmlns:a16="http://schemas.microsoft.com/office/drawing/2014/main" id="{AC76FA8A-E785-6AC7-0CD5-34F9B877D279}"/>
              </a:ext>
            </a:extLst>
          </p:cNvPr>
          <p:cNvSpPr>
            <a:spLocks noGrp="1"/>
          </p:cNvSpPr>
          <p:nvPr>
            <p:ph type="body" sz="quarter" idx="47"/>
          </p:nvPr>
        </p:nvSpPr>
        <p:spPr>
          <a:xfrm>
            <a:off x="497241" y="8269140"/>
            <a:ext cx="3282596" cy="781609"/>
          </a:xfrm>
        </p:spPr>
        <p:txBody>
          <a:bodyPr/>
          <a:lstStyle/>
          <a:p>
            <a:pPr algn="l"/>
            <a:r>
              <a:rPr lang="en-US" sz="2000" b="1" dirty="0"/>
              <a:t>Follow Our Journey</a:t>
            </a:r>
          </a:p>
        </p:txBody>
      </p:sp>
      <p:sp>
        <p:nvSpPr>
          <p:cNvPr id="52" name="Text Placeholder 2">
            <a:extLst>
              <a:ext uri="{FF2B5EF4-FFF2-40B4-BE49-F238E27FC236}">
                <a16:creationId xmlns:a16="http://schemas.microsoft.com/office/drawing/2014/main" id="{A60BDF63-C96A-CA89-7127-3882BC413159}"/>
              </a:ext>
            </a:extLst>
          </p:cNvPr>
          <p:cNvSpPr txBox="1">
            <a:spLocks/>
          </p:cNvSpPr>
          <p:nvPr/>
        </p:nvSpPr>
        <p:spPr>
          <a:xfrm rot="16200000">
            <a:off x="4718050" y="7831147"/>
            <a:ext cx="3842030" cy="536162"/>
          </a:xfrm>
          <a:prstGeom prst="rect">
            <a:avLst/>
          </a:prstGeom>
          <a:solidFill>
            <a:srgbClr val="C9636E"/>
          </a:solidFill>
        </p:spPr>
        <p:txBody>
          <a:bodyPr anchor="ctr">
            <a:noAutofit/>
          </a:bodyPr>
          <a:lstStyle>
            <a:lvl1pPr marL="0" indent="0" algn="ctr" defTabSz="755934" rtl="0" eaLnBrk="1" latinLnBrk="0" hangingPunct="1">
              <a:lnSpc>
                <a:spcPct val="90000"/>
              </a:lnSpc>
              <a:spcBef>
                <a:spcPts val="827"/>
              </a:spcBef>
              <a:buFont typeface="Arial" panose="020B0604020202020204" pitchFamily="34" charset="0"/>
              <a:buNone/>
              <a:defRPr sz="2000" b="0" i="0" kern="1200">
                <a:solidFill>
                  <a:schemeClr val="bg1"/>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buNone/>
            </a:pPr>
            <a:r>
              <a:rPr lang="en-US" sz="2400" dirty="0" err="1">
                <a:solidFill>
                  <a:schemeClr val="bg1"/>
                </a:solidFill>
              </a:rPr>
              <a:t>www.</a:t>
            </a:r>
            <a:r>
              <a:rPr lang="en-US" sz="2400" b="1" dirty="0" err="1">
                <a:solidFill>
                  <a:schemeClr val="bg1"/>
                </a:solidFill>
              </a:rPr>
              <a:t>promoteproject.</a:t>
            </a:r>
            <a:r>
              <a:rPr lang="en-US" sz="2400" dirty="0" err="1">
                <a:solidFill>
                  <a:schemeClr val="bg1"/>
                </a:solidFill>
              </a:rPr>
              <a:t>eu</a:t>
            </a:r>
            <a:endParaRPr lang="en-US" sz="2400" dirty="0">
              <a:solidFill>
                <a:schemeClr val="bg1"/>
              </a:solidFill>
            </a:endParaRPr>
          </a:p>
        </p:txBody>
      </p:sp>
      <p:grpSp>
        <p:nvGrpSpPr>
          <p:cNvPr id="15" name="Group 14">
            <a:extLst>
              <a:ext uri="{FF2B5EF4-FFF2-40B4-BE49-F238E27FC236}">
                <a16:creationId xmlns:a16="http://schemas.microsoft.com/office/drawing/2014/main" id="{B4173165-74D8-1B5B-6F4D-08F74BBD272B}"/>
              </a:ext>
            </a:extLst>
          </p:cNvPr>
          <p:cNvGrpSpPr/>
          <p:nvPr/>
        </p:nvGrpSpPr>
        <p:grpSpPr>
          <a:xfrm>
            <a:off x="571793" y="8689925"/>
            <a:ext cx="398945" cy="398945"/>
            <a:chOff x="511833" y="8294185"/>
            <a:chExt cx="398945" cy="398945"/>
          </a:xfrm>
        </p:grpSpPr>
        <p:sp>
          <p:nvSpPr>
            <p:cNvPr id="2" name="TextBox 1">
              <a:extLst>
                <a:ext uri="{FF2B5EF4-FFF2-40B4-BE49-F238E27FC236}">
                  <a16:creationId xmlns:a16="http://schemas.microsoft.com/office/drawing/2014/main" id="{789D8119-9357-3099-7D29-30A99B93A82E}"/>
                </a:ext>
              </a:extLst>
            </p:cNvPr>
            <p:cNvSpPr txBox="1"/>
            <p:nvPr/>
          </p:nvSpPr>
          <p:spPr>
            <a:xfrm>
              <a:off x="528461" y="8312781"/>
              <a:ext cx="382317" cy="369332"/>
            </a:xfrm>
            <a:prstGeom prst="rect">
              <a:avLst/>
            </a:prstGeom>
            <a:noFill/>
          </p:spPr>
          <p:txBody>
            <a:bodyPr wrap="square" rtlCol="0">
              <a:spAutoFit/>
            </a:bodyPr>
            <a:lstStyle/>
            <a:p>
              <a:r>
                <a:rPr lang="en-US" dirty="0">
                  <a:solidFill>
                    <a:srgbClr val="0B3A5B"/>
                  </a:solidFill>
                  <a:hlinkClick r:id="rId3">
                    <a:extLst>
                      <a:ext uri="{A12FA001-AC4F-418D-AE19-62706E023703}">
                        <ahyp:hlinkClr xmlns:ahyp="http://schemas.microsoft.com/office/drawing/2018/hyperlinkcolor" val="tx"/>
                      </a:ext>
                    </a:extLst>
                  </a:hlinkClick>
                </a:rPr>
                <a:t>li</a:t>
              </a:r>
              <a:endParaRPr lang="en-US" dirty="0">
                <a:solidFill>
                  <a:srgbClr val="0B3A5B"/>
                </a:solidFill>
              </a:endParaRPr>
            </a:p>
          </p:txBody>
        </p:sp>
        <p:grpSp>
          <p:nvGrpSpPr>
            <p:cNvPr id="40" name="Group 39">
              <a:extLst>
                <a:ext uri="{FF2B5EF4-FFF2-40B4-BE49-F238E27FC236}">
                  <a16:creationId xmlns:a16="http://schemas.microsoft.com/office/drawing/2014/main" id="{262D6E10-2338-B852-0732-98C8CDA33299}"/>
                </a:ext>
              </a:extLst>
            </p:cNvPr>
            <p:cNvGrpSpPr/>
            <p:nvPr/>
          </p:nvGrpSpPr>
          <p:grpSpPr>
            <a:xfrm>
              <a:off x="511833" y="8294185"/>
              <a:ext cx="398945" cy="398945"/>
              <a:chOff x="3094393" y="4759136"/>
              <a:chExt cx="1074283" cy="1074282"/>
            </a:xfrm>
          </p:grpSpPr>
          <p:sp>
            <p:nvSpPr>
              <p:cNvPr id="41" name="Freeform 40">
                <a:extLst>
                  <a:ext uri="{FF2B5EF4-FFF2-40B4-BE49-F238E27FC236}">
                    <a16:creationId xmlns:a16="http://schemas.microsoft.com/office/drawing/2014/main" id="{FAD37693-D123-3B08-1136-78DCD3DD9447}"/>
                  </a:ext>
                </a:extLst>
              </p:cNvPr>
              <p:cNvSpPr/>
              <p:nvPr/>
            </p:nvSpPr>
            <p:spPr>
              <a:xfrm>
                <a:off x="3094393" y="4759136"/>
                <a:ext cx="1074283" cy="1074282"/>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42" name="Group 41">
                <a:extLst>
                  <a:ext uri="{FF2B5EF4-FFF2-40B4-BE49-F238E27FC236}">
                    <a16:creationId xmlns:a16="http://schemas.microsoft.com/office/drawing/2014/main" id="{321787DC-0218-3440-A477-7B8BAE309067}"/>
                  </a:ext>
                </a:extLst>
              </p:cNvPr>
              <p:cNvGrpSpPr/>
              <p:nvPr/>
            </p:nvGrpSpPr>
            <p:grpSpPr>
              <a:xfrm>
                <a:off x="3303016" y="4946695"/>
                <a:ext cx="685138" cy="655839"/>
                <a:chOff x="3303016" y="4946695"/>
                <a:chExt cx="685138" cy="655839"/>
              </a:xfrm>
            </p:grpSpPr>
            <p:sp>
              <p:nvSpPr>
                <p:cNvPr id="43" name="Freeform 42">
                  <a:extLst>
                    <a:ext uri="{FF2B5EF4-FFF2-40B4-BE49-F238E27FC236}">
                      <a16:creationId xmlns:a16="http://schemas.microsoft.com/office/drawing/2014/main" id="{D1C9CE2E-04D6-A541-BD4D-0A0119E1CF76}"/>
                    </a:ext>
                  </a:extLst>
                </p:cNvPr>
                <p:cNvSpPr/>
                <p:nvPr/>
              </p:nvSpPr>
              <p:spPr>
                <a:xfrm>
                  <a:off x="3540109" y="5149321"/>
                  <a:ext cx="448045" cy="453213"/>
                </a:xfrm>
                <a:custGeom>
                  <a:avLst/>
                  <a:gdLst>
                    <a:gd name="connsiteX0" fmla="*/ 0 w 448045"/>
                    <a:gd name="connsiteY0" fmla="*/ 452676 h 453212"/>
                    <a:gd name="connsiteX1" fmla="*/ 0 w 448045"/>
                    <a:gd name="connsiteY1" fmla="*/ 10629 h 453212"/>
                    <a:gd name="connsiteX2" fmla="*/ 146311 w 448045"/>
                    <a:gd name="connsiteY2" fmla="*/ 10629 h 453212"/>
                    <a:gd name="connsiteX3" fmla="*/ 146311 w 448045"/>
                    <a:gd name="connsiteY3" fmla="*/ 72248 h 453212"/>
                    <a:gd name="connsiteX4" fmla="*/ 146847 w 448045"/>
                    <a:gd name="connsiteY4" fmla="*/ 72248 h 453212"/>
                    <a:gd name="connsiteX5" fmla="*/ 148455 w 448045"/>
                    <a:gd name="connsiteY5" fmla="*/ 70104 h 453212"/>
                    <a:gd name="connsiteX6" fmla="*/ 191330 w 448045"/>
                    <a:gd name="connsiteY6" fmla="*/ 24560 h 453212"/>
                    <a:gd name="connsiteX7" fmla="*/ 255107 w 448045"/>
                    <a:gd name="connsiteY7" fmla="*/ 1520 h 453212"/>
                    <a:gd name="connsiteX8" fmla="*/ 337642 w 448045"/>
                    <a:gd name="connsiteY8" fmla="*/ 9021 h 453212"/>
                    <a:gd name="connsiteX9" fmla="*/ 428751 w 448045"/>
                    <a:gd name="connsiteY9" fmla="*/ 93680 h 453212"/>
                    <a:gd name="connsiteX10" fmla="*/ 446437 w 448045"/>
                    <a:gd name="connsiteY10" fmla="*/ 163872 h 453212"/>
                    <a:gd name="connsiteX11" fmla="*/ 448045 w 448045"/>
                    <a:gd name="connsiteY11" fmla="*/ 204594 h 453212"/>
                    <a:gd name="connsiteX12" fmla="*/ 448045 w 448045"/>
                    <a:gd name="connsiteY12" fmla="*/ 449461 h 453212"/>
                    <a:gd name="connsiteX13" fmla="*/ 448045 w 448045"/>
                    <a:gd name="connsiteY13" fmla="*/ 453212 h 453212"/>
                    <a:gd name="connsiteX14" fmla="*/ 301198 w 448045"/>
                    <a:gd name="connsiteY14" fmla="*/ 453212 h 453212"/>
                    <a:gd name="connsiteX15" fmla="*/ 301198 w 448045"/>
                    <a:gd name="connsiteY15" fmla="*/ 449461 h 453212"/>
                    <a:gd name="connsiteX16" fmla="*/ 301198 w 448045"/>
                    <a:gd name="connsiteY16" fmla="*/ 214239 h 453212"/>
                    <a:gd name="connsiteX17" fmla="*/ 291551 w 448045"/>
                    <a:gd name="connsiteY17" fmla="*/ 159050 h 453212"/>
                    <a:gd name="connsiteX18" fmla="*/ 232598 w 448045"/>
                    <a:gd name="connsiteY18" fmla="*/ 117256 h 453212"/>
                    <a:gd name="connsiteX19" fmla="*/ 152743 w 448045"/>
                    <a:gd name="connsiteY19" fmla="*/ 167087 h 453212"/>
                    <a:gd name="connsiteX20" fmla="*/ 146311 w 448045"/>
                    <a:gd name="connsiteY20" fmla="*/ 204058 h 453212"/>
                    <a:gd name="connsiteX21" fmla="*/ 146311 w 448045"/>
                    <a:gd name="connsiteY21" fmla="*/ 449461 h 453212"/>
                    <a:gd name="connsiteX22" fmla="*/ 146311 w 448045"/>
                    <a:gd name="connsiteY22" fmla="*/ 453212 h 453212"/>
                    <a:gd name="connsiteX23" fmla="*/ 0 w 448045"/>
                    <a:gd name="connsiteY23" fmla="*/ 452676 h 4532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48045" h="453212">
                      <a:moveTo>
                        <a:pt x="0" y="452676"/>
                      </a:moveTo>
                      <a:cubicBezTo>
                        <a:pt x="0" y="305327"/>
                        <a:pt x="0" y="157978"/>
                        <a:pt x="0" y="10629"/>
                      </a:cubicBezTo>
                      <a:cubicBezTo>
                        <a:pt x="48770" y="10629"/>
                        <a:pt x="97541" y="10629"/>
                        <a:pt x="146311" y="10629"/>
                      </a:cubicBezTo>
                      <a:cubicBezTo>
                        <a:pt x="146311" y="30990"/>
                        <a:pt x="146311" y="51351"/>
                        <a:pt x="146311" y="72248"/>
                      </a:cubicBezTo>
                      <a:cubicBezTo>
                        <a:pt x="146311" y="72248"/>
                        <a:pt x="146847" y="72248"/>
                        <a:pt x="146847" y="72248"/>
                      </a:cubicBezTo>
                      <a:cubicBezTo>
                        <a:pt x="147383" y="71712"/>
                        <a:pt x="147919" y="70640"/>
                        <a:pt x="148455" y="70104"/>
                      </a:cubicBezTo>
                      <a:cubicBezTo>
                        <a:pt x="160246" y="52422"/>
                        <a:pt x="174180" y="36884"/>
                        <a:pt x="191330" y="24560"/>
                      </a:cubicBezTo>
                      <a:cubicBezTo>
                        <a:pt x="210624" y="11165"/>
                        <a:pt x="232062" y="4199"/>
                        <a:pt x="255107" y="1520"/>
                      </a:cubicBezTo>
                      <a:cubicBezTo>
                        <a:pt x="282976" y="-1695"/>
                        <a:pt x="310845" y="-87"/>
                        <a:pt x="337642" y="9021"/>
                      </a:cubicBezTo>
                      <a:cubicBezTo>
                        <a:pt x="380517" y="23488"/>
                        <a:pt x="410529" y="52422"/>
                        <a:pt x="428751" y="93680"/>
                      </a:cubicBezTo>
                      <a:cubicBezTo>
                        <a:pt x="438398" y="116184"/>
                        <a:pt x="444294" y="139760"/>
                        <a:pt x="446437" y="163872"/>
                      </a:cubicBezTo>
                      <a:cubicBezTo>
                        <a:pt x="447509" y="177267"/>
                        <a:pt x="448045" y="191198"/>
                        <a:pt x="448045" y="204594"/>
                      </a:cubicBezTo>
                      <a:cubicBezTo>
                        <a:pt x="448045" y="286038"/>
                        <a:pt x="448045" y="368017"/>
                        <a:pt x="448045" y="449461"/>
                      </a:cubicBezTo>
                      <a:cubicBezTo>
                        <a:pt x="448045" y="450533"/>
                        <a:pt x="448045" y="451605"/>
                        <a:pt x="448045" y="453212"/>
                      </a:cubicBezTo>
                      <a:cubicBezTo>
                        <a:pt x="398739" y="453212"/>
                        <a:pt x="349968" y="453212"/>
                        <a:pt x="301198" y="453212"/>
                      </a:cubicBezTo>
                      <a:cubicBezTo>
                        <a:pt x="301198" y="452141"/>
                        <a:pt x="301198" y="451069"/>
                        <a:pt x="301198" y="449461"/>
                      </a:cubicBezTo>
                      <a:cubicBezTo>
                        <a:pt x="301198" y="371232"/>
                        <a:pt x="301198" y="292468"/>
                        <a:pt x="301198" y="214239"/>
                      </a:cubicBezTo>
                      <a:cubicBezTo>
                        <a:pt x="301198" y="195485"/>
                        <a:pt x="299054" y="176732"/>
                        <a:pt x="291551" y="159050"/>
                      </a:cubicBezTo>
                      <a:cubicBezTo>
                        <a:pt x="280832" y="132795"/>
                        <a:pt x="261002" y="118863"/>
                        <a:pt x="232598" y="117256"/>
                      </a:cubicBezTo>
                      <a:cubicBezTo>
                        <a:pt x="196690" y="115113"/>
                        <a:pt x="167749" y="133330"/>
                        <a:pt x="152743" y="167087"/>
                      </a:cubicBezTo>
                      <a:cubicBezTo>
                        <a:pt x="147383" y="178875"/>
                        <a:pt x="146311" y="191198"/>
                        <a:pt x="146311" y="204058"/>
                      </a:cubicBezTo>
                      <a:cubicBezTo>
                        <a:pt x="146311" y="286038"/>
                        <a:pt x="146311" y="368017"/>
                        <a:pt x="146311" y="449461"/>
                      </a:cubicBezTo>
                      <a:cubicBezTo>
                        <a:pt x="146311" y="450533"/>
                        <a:pt x="146311" y="451605"/>
                        <a:pt x="146311" y="453212"/>
                      </a:cubicBezTo>
                      <a:cubicBezTo>
                        <a:pt x="98077" y="452676"/>
                        <a:pt x="48770" y="452676"/>
                        <a:pt x="0" y="452676"/>
                      </a:cubicBezTo>
                      <a:close/>
                    </a:path>
                  </a:pathLst>
                </a:custGeom>
                <a:solidFill>
                  <a:schemeClr val="bg1"/>
                </a:solidFill>
                <a:ln w="5347" cap="flat">
                  <a:noFill/>
                  <a:prstDash val="solid"/>
                  <a:miter/>
                </a:ln>
              </p:spPr>
              <p:txBody>
                <a:bodyPr rtlCol="0" anchor="ctr"/>
                <a:lstStyle/>
                <a:p>
                  <a:endParaRPr lang="en-US"/>
                </a:p>
              </p:txBody>
            </p:sp>
            <p:sp>
              <p:nvSpPr>
                <p:cNvPr id="44" name="Freeform 43">
                  <a:extLst>
                    <a:ext uri="{FF2B5EF4-FFF2-40B4-BE49-F238E27FC236}">
                      <a16:creationId xmlns:a16="http://schemas.microsoft.com/office/drawing/2014/main" id="{BB3A0AA9-8A2B-9891-7F7A-BBD5C99E41E6}"/>
                    </a:ext>
                  </a:extLst>
                </p:cNvPr>
                <p:cNvSpPr/>
                <p:nvPr/>
              </p:nvSpPr>
              <p:spPr>
                <a:xfrm>
                  <a:off x="3311799" y="5159950"/>
                  <a:ext cx="146847" cy="442047"/>
                </a:xfrm>
                <a:custGeom>
                  <a:avLst/>
                  <a:gdLst>
                    <a:gd name="connsiteX0" fmla="*/ 146847 w 146847"/>
                    <a:gd name="connsiteY0" fmla="*/ 0 h 442047"/>
                    <a:gd name="connsiteX1" fmla="*/ 146847 w 146847"/>
                    <a:gd name="connsiteY1" fmla="*/ 442048 h 442047"/>
                    <a:gd name="connsiteX2" fmla="*/ 0 w 146847"/>
                    <a:gd name="connsiteY2" fmla="*/ 442048 h 442047"/>
                    <a:gd name="connsiteX3" fmla="*/ 0 w 146847"/>
                    <a:gd name="connsiteY3" fmla="*/ 0 h 442047"/>
                    <a:gd name="connsiteX4" fmla="*/ 146847 w 146847"/>
                    <a:gd name="connsiteY4" fmla="*/ 0 h 4420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847" h="442047">
                      <a:moveTo>
                        <a:pt x="146847" y="0"/>
                      </a:moveTo>
                      <a:cubicBezTo>
                        <a:pt x="146847" y="147349"/>
                        <a:pt x="146847" y="294698"/>
                        <a:pt x="146847" y="442048"/>
                      </a:cubicBezTo>
                      <a:cubicBezTo>
                        <a:pt x="98077" y="442048"/>
                        <a:pt x="48771" y="442048"/>
                        <a:pt x="0" y="442048"/>
                      </a:cubicBezTo>
                      <a:cubicBezTo>
                        <a:pt x="0" y="294698"/>
                        <a:pt x="0" y="147349"/>
                        <a:pt x="0" y="0"/>
                      </a:cubicBezTo>
                      <a:cubicBezTo>
                        <a:pt x="48771" y="0"/>
                        <a:pt x="97541" y="0"/>
                        <a:pt x="146847" y="0"/>
                      </a:cubicBezTo>
                      <a:close/>
                    </a:path>
                  </a:pathLst>
                </a:custGeom>
                <a:solidFill>
                  <a:schemeClr val="bg1"/>
                </a:solidFill>
                <a:ln w="5347" cap="flat">
                  <a:noFill/>
                  <a:prstDash val="solid"/>
                  <a:miter/>
                </a:ln>
              </p:spPr>
              <p:txBody>
                <a:bodyPr rtlCol="0" anchor="ctr"/>
                <a:lstStyle/>
                <a:p>
                  <a:endParaRPr lang="en-US"/>
                </a:p>
              </p:txBody>
            </p:sp>
            <p:sp>
              <p:nvSpPr>
                <p:cNvPr id="45" name="Freeform 44">
                  <a:extLst>
                    <a:ext uri="{FF2B5EF4-FFF2-40B4-BE49-F238E27FC236}">
                      <a16:creationId xmlns:a16="http://schemas.microsoft.com/office/drawing/2014/main" id="{49800D2E-540F-1636-10A7-39693C2CF98D}"/>
                    </a:ext>
                  </a:extLst>
                </p:cNvPr>
                <p:cNvSpPr/>
                <p:nvPr/>
              </p:nvSpPr>
              <p:spPr>
                <a:xfrm>
                  <a:off x="3303016" y="4946695"/>
                  <a:ext cx="165330" cy="153521"/>
                </a:xfrm>
                <a:custGeom>
                  <a:avLst/>
                  <a:gdLst>
                    <a:gd name="connsiteX0" fmla="*/ 83279 w 165330"/>
                    <a:gd name="connsiteY0" fmla="*/ 0 h 153521"/>
                    <a:gd name="connsiteX1" fmla="*/ 122938 w 165330"/>
                    <a:gd name="connsiteY1" fmla="*/ 8573 h 153521"/>
                    <a:gd name="connsiteX2" fmla="*/ 164741 w 165330"/>
                    <a:gd name="connsiteY2" fmla="*/ 68584 h 153521"/>
                    <a:gd name="connsiteX3" fmla="*/ 144912 w 165330"/>
                    <a:gd name="connsiteY3" fmla="*/ 129132 h 153521"/>
                    <a:gd name="connsiteX4" fmla="*/ 101500 w 165330"/>
                    <a:gd name="connsiteY4" fmla="*/ 151636 h 153521"/>
                    <a:gd name="connsiteX5" fmla="*/ 42011 w 165330"/>
                    <a:gd name="connsiteY5" fmla="*/ 144670 h 153521"/>
                    <a:gd name="connsiteX6" fmla="*/ 208 w 165330"/>
                    <a:gd name="connsiteY6" fmla="*/ 71264 h 153521"/>
                    <a:gd name="connsiteX7" fmla="*/ 65057 w 165330"/>
                    <a:gd name="connsiteY7" fmla="*/ 1608 h 153521"/>
                    <a:gd name="connsiteX8" fmla="*/ 83279 w 165330"/>
                    <a:gd name="connsiteY8" fmla="*/ 0 h 153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5330" h="153521">
                      <a:moveTo>
                        <a:pt x="83279" y="0"/>
                      </a:moveTo>
                      <a:cubicBezTo>
                        <a:pt x="97213" y="536"/>
                        <a:pt x="110611" y="2679"/>
                        <a:pt x="122938" y="8573"/>
                      </a:cubicBezTo>
                      <a:cubicBezTo>
                        <a:pt x="148127" y="20897"/>
                        <a:pt x="161526" y="41258"/>
                        <a:pt x="164741" y="68584"/>
                      </a:cubicBezTo>
                      <a:cubicBezTo>
                        <a:pt x="167421" y="91624"/>
                        <a:pt x="160990" y="112521"/>
                        <a:pt x="144912" y="129132"/>
                      </a:cubicBezTo>
                      <a:cubicBezTo>
                        <a:pt x="133121" y="141455"/>
                        <a:pt x="118115" y="148421"/>
                        <a:pt x="101500" y="151636"/>
                      </a:cubicBezTo>
                      <a:cubicBezTo>
                        <a:pt x="81135" y="155386"/>
                        <a:pt x="61305" y="153779"/>
                        <a:pt x="42011" y="144670"/>
                      </a:cubicBezTo>
                      <a:cubicBezTo>
                        <a:pt x="12534" y="130739"/>
                        <a:pt x="-1936" y="101805"/>
                        <a:pt x="208" y="71264"/>
                      </a:cubicBezTo>
                      <a:cubicBezTo>
                        <a:pt x="2352" y="35900"/>
                        <a:pt x="27005" y="8037"/>
                        <a:pt x="65057" y="1608"/>
                      </a:cubicBezTo>
                      <a:cubicBezTo>
                        <a:pt x="70952" y="536"/>
                        <a:pt x="76847" y="536"/>
                        <a:pt x="83279" y="0"/>
                      </a:cubicBezTo>
                      <a:close/>
                    </a:path>
                  </a:pathLst>
                </a:custGeom>
                <a:solidFill>
                  <a:schemeClr val="bg1"/>
                </a:solidFill>
                <a:ln w="5347" cap="flat">
                  <a:noFill/>
                  <a:prstDash val="solid"/>
                  <a:miter/>
                </a:ln>
              </p:spPr>
              <p:txBody>
                <a:bodyPr rtlCol="0" anchor="ctr"/>
                <a:lstStyle/>
                <a:p>
                  <a:endParaRPr lang="en-US"/>
                </a:p>
              </p:txBody>
            </p:sp>
          </p:grpSp>
        </p:grpSp>
      </p:grpSp>
      <p:grpSp>
        <p:nvGrpSpPr>
          <p:cNvPr id="14" name="Group 13">
            <a:extLst>
              <a:ext uri="{FF2B5EF4-FFF2-40B4-BE49-F238E27FC236}">
                <a16:creationId xmlns:a16="http://schemas.microsoft.com/office/drawing/2014/main" id="{2F77EE4F-EDA6-D49F-7338-FDD10744A439}"/>
              </a:ext>
            </a:extLst>
          </p:cNvPr>
          <p:cNvGrpSpPr/>
          <p:nvPr/>
        </p:nvGrpSpPr>
        <p:grpSpPr>
          <a:xfrm>
            <a:off x="1063322" y="8689923"/>
            <a:ext cx="398945" cy="398945"/>
            <a:chOff x="1003362" y="8294183"/>
            <a:chExt cx="398945" cy="398945"/>
          </a:xfrm>
        </p:grpSpPr>
        <p:sp>
          <p:nvSpPr>
            <p:cNvPr id="3" name="TextBox 2">
              <a:extLst>
                <a:ext uri="{FF2B5EF4-FFF2-40B4-BE49-F238E27FC236}">
                  <a16:creationId xmlns:a16="http://schemas.microsoft.com/office/drawing/2014/main" id="{935165A4-B797-2977-2204-24E34A24F9FE}"/>
                </a:ext>
              </a:extLst>
            </p:cNvPr>
            <p:cNvSpPr txBox="1"/>
            <p:nvPr/>
          </p:nvSpPr>
          <p:spPr>
            <a:xfrm>
              <a:off x="1030599" y="8313350"/>
              <a:ext cx="358844" cy="369332"/>
            </a:xfrm>
            <a:prstGeom prst="rect">
              <a:avLst/>
            </a:prstGeom>
            <a:noFill/>
          </p:spPr>
          <p:txBody>
            <a:bodyPr wrap="square" rtlCol="0">
              <a:spAutoFit/>
            </a:bodyPr>
            <a:lstStyle/>
            <a:p>
              <a:r>
                <a:rPr lang="en-US" dirty="0">
                  <a:solidFill>
                    <a:srgbClr val="0B3A5B"/>
                  </a:solidFill>
                  <a:hlinkClick r:id="rId4">
                    <a:extLst>
                      <a:ext uri="{A12FA001-AC4F-418D-AE19-62706E023703}">
                        <ahyp:hlinkClr xmlns:ahyp="http://schemas.microsoft.com/office/drawing/2018/hyperlinkcolor" val="tx"/>
                      </a:ext>
                    </a:extLst>
                  </a:hlinkClick>
                </a:rPr>
                <a:t>in</a:t>
              </a:r>
              <a:endParaRPr lang="en-US" dirty="0">
                <a:solidFill>
                  <a:srgbClr val="0B3A5B"/>
                </a:solidFill>
              </a:endParaRPr>
            </a:p>
          </p:txBody>
        </p:sp>
        <p:grpSp>
          <p:nvGrpSpPr>
            <p:cNvPr id="7" name="Graphic 3">
              <a:extLst>
                <a:ext uri="{FF2B5EF4-FFF2-40B4-BE49-F238E27FC236}">
                  <a16:creationId xmlns:a16="http://schemas.microsoft.com/office/drawing/2014/main" id="{B0DA437D-1BC0-8638-CCD2-B61A261E7C38}"/>
                </a:ext>
              </a:extLst>
            </p:cNvPr>
            <p:cNvGrpSpPr/>
            <p:nvPr/>
          </p:nvGrpSpPr>
          <p:grpSpPr>
            <a:xfrm>
              <a:off x="1003362" y="8294183"/>
              <a:ext cx="398945" cy="398945"/>
              <a:chOff x="1950027" y="2499888"/>
              <a:chExt cx="850463" cy="850463"/>
            </a:xfrm>
          </p:grpSpPr>
          <p:sp>
            <p:nvSpPr>
              <p:cNvPr id="8" name="Freeform 7">
                <a:extLst>
                  <a:ext uri="{FF2B5EF4-FFF2-40B4-BE49-F238E27FC236}">
                    <a16:creationId xmlns:a16="http://schemas.microsoft.com/office/drawing/2014/main" id="{2F882C94-1035-2A93-5DD9-C9A7847FB71E}"/>
                  </a:ext>
                </a:extLst>
              </p:cNvPr>
              <p:cNvSpPr/>
              <p:nvPr/>
            </p:nvSpPr>
            <p:spPr>
              <a:xfrm>
                <a:off x="1950027" y="2499888"/>
                <a:ext cx="850463" cy="850463"/>
              </a:xfrm>
              <a:custGeom>
                <a:avLst/>
                <a:gdLst>
                  <a:gd name="connsiteX0" fmla="*/ 850464 w 850463"/>
                  <a:gd name="connsiteY0" fmla="*/ 425232 h 850463"/>
                  <a:gd name="connsiteX1" fmla="*/ 425232 w 850463"/>
                  <a:gd name="connsiteY1" fmla="*/ 850464 h 850463"/>
                  <a:gd name="connsiteX2" fmla="*/ 0 w 850463"/>
                  <a:gd name="connsiteY2" fmla="*/ 425232 h 850463"/>
                  <a:gd name="connsiteX3" fmla="*/ 425232 w 850463"/>
                  <a:gd name="connsiteY3" fmla="*/ 0 h 850463"/>
                  <a:gd name="connsiteX4" fmla="*/ 850464 w 850463"/>
                  <a:gd name="connsiteY4" fmla="*/ 425232 h 85046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0463" h="850463">
                    <a:moveTo>
                      <a:pt x="850464" y="425232"/>
                    </a:moveTo>
                    <a:cubicBezTo>
                      <a:pt x="850464" y="660081"/>
                      <a:pt x="660081" y="850464"/>
                      <a:pt x="425232" y="850464"/>
                    </a:cubicBezTo>
                    <a:cubicBezTo>
                      <a:pt x="190383" y="850464"/>
                      <a:pt x="0" y="660081"/>
                      <a:pt x="0" y="425232"/>
                    </a:cubicBezTo>
                    <a:cubicBezTo>
                      <a:pt x="0" y="190383"/>
                      <a:pt x="190383" y="0"/>
                      <a:pt x="425232" y="0"/>
                    </a:cubicBezTo>
                    <a:cubicBezTo>
                      <a:pt x="660081" y="0"/>
                      <a:pt x="850464" y="190383"/>
                      <a:pt x="850464" y="425232"/>
                    </a:cubicBezTo>
                    <a:close/>
                  </a:path>
                </a:pathLst>
              </a:custGeom>
              <a:solidFill>
                <a:srgbClr val="E36C34"/>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nvGrpSpPr>
              <p:cNvPr id="9" name="Graphic 3">
                <a:extLst>
                  <a:ext uri="{FF2B5EF4-FFF2-40B4-BE49-F238E27FC236}">
                    <a16:creationId xmlns:a16="http://schemas.microsoft.com/office/drawing/2014/main" id="{9AEE1D07-742B-F188-82FC-FEF2B3D00591}"/>
                  </a:ext>
                </a:extLst>
              </p:cNvPr>
              <p:cNvGrpSpPr/>
              <p:nvPr/>
            </p:nvGrpSpPr>
            <p:grpSpPr>
              <a:xfrm>
                <a:off x="2107521" y="2657384"/>
                <a:ext cx="535476" cy="535477"/>
                <a:chOff x="2107521" y="2657384"/>
                <a:chExt cx="535476" cy="535477"/>
              </a:xfrm>
              <a:solidFill>
                <a:srgbClr val="FFFFFF"/>
              </a:solidFill>
            </p:grpSpPr>
            <p:sp>
              <p:nvSpPr>
                <p:cNvPr id="10" name="Freeform 9">
                  <a:extLst>
                    <a:ext uri="{FF2B5EF4-FFF2-40B4-BE49-F238E27FC236}">
                      <a16:creationId xmlns:a16="http://schemas.microsoft.com/office/drawing/2014/main" id="{134D5E3C-B958-8517-E694-0471CAB5B101}"/>
                    </a:ext>
                  </a:extLst>
                </p:cNvPr>
                <p:cNvSpPr/>
                <p:nvPr/>
              </p:nvSpPr>
              <p:spPr>
                <a:xfrm>
                  <a:off x="2107521" y="2657384"/>
                  <a:ext cx="535476" cy="535477"/>
                </a:xfrm>
                <a:custGeom>
                  <a:avLst/>
                  <a:gdLst>
                    <a:gd name="connsiteX0" fmla="*/ 267739 w 535476"/>
                    <a:gd name="connsiteY0" fmla="*/ 48508 h 535477"/>
                    <a:gd name="connsiteX1" fmla="*/ 376094 w 535476"/>
                    <a:gd name="connsiteY1" fmla="*/ 49768 h 535477"/>
                    <a:gd name="connsiteX2" fmla="*/ 425862 w 535476"/>
                    <a:gd name="connsiteY2" fmla="*/ 59217 h 535477"/>
                    <a:gd name="connsiteX3" fmla="*/ 456730 w 535476"/>
                    <a:gd name="connsiteY3" fmla="*/ 79377 h 535477"/>
                    <a:gd name="connsiteX4" fmla="*/ 476890 w 535476"/>
                    <a:gd name="connsiteY4" fmla="*/ 110245 h 535477"/>
                    <a:gd name="connsiteX5" fmla="*/ 486339 w 535476"/>
                    <a:gd name="connsiteY5" fmla="*/ 160013 h 535477"/>
                    <a:gd name="connsiteX6" fmla="*/ 487599 w 535476"/>
                    <a:gd name="connsiteY6" fmla="*/ 268368 h 535477"/>
                    <a:gd name="connsiteX7" fmla="*/ 486339 w 535476"/>
                    <a:gd name="connsiteY7" fmla="*/ 376724 h 535477"/>
                    <a:gd name="connsiteX8" fmla="*/ 476890 w 535476"/>
                    <a:gd name="connsiteY8" fmla="*/ 426492 h 535477"/>
                    <a:gd name="connsiteX9" fmla="*/ 456730 w 535476"/>
                    <a:gd name="connsiteY9" fmla="*/ 457360 h 535477"/>
                    <a:gd name="connsiteX10" fmla="*/ 425862 w 535476"/>
                    <a:gd name="connsiteY10" fmla="*/ 477519 h 535477"/>
                    <a:gd name="connsiteX11" fmla="*/ 376094 w 535476"/>
                    <a:gd name="connsiteY11" fmla="*/ 486969 h 535477"/>
                    <a:gd name="connsiteX12" fmla="*/ 267739 w 535476"/>
                    <a:gd name="connsiteY12" fmla="*/ 488229 h 535477"/>
                    <a:gd name="connsiteX13" fmla="*/ 159383 w 535476"/>
                    <a:gd name="connsiteY13" fmla="*/ 486969 h 535477"/>
                    <a:gd name="connsiteX14" fmla="*/ 109615 w 535476"/>
                    <a:gd name="connsiteY14" fmla="*/ 477519 h 535477"/>
                    <a:gd name="connsiteX15" fmla="*/ 78747 w 535476"/>
                    <a:gd name="connsiteY15" fmla="*/ 457360 h 535477"/>
                    <a:gd name="connsiteX16" fmla="*/ 58587 w 535476"/>
                    <a:gd name="connsiteY16" fmla="*/ 426492 h 535477"/>
                    <a:gd name="connsiteX17" fmla="*/ 49138 w 535476"/>
                    <a:gd name="connsiteY17" fmla="*/ 376724 h 535477"/>
                    <a:gd name="connsiteX18" fmla="*/ 47878 w 535476"/>
                    <a:gd name="connsiteY18" fmla="*/ 268368 h 535477"/>
                    <a:gd name="connsiteX19" fmla="*/ 49138 w 535476"/>
                    <a:gd name="connsiteY19" fmla="*/ 160013 h 535477"/>
                    <a:gd name="connsiteX20" fmla="*/ 58587 w 535476"/>
                    <a:gd name="connsiteY20" fmla="*/ 110245 h 535477"/>
                    <a:gd name="connsiteX21" fmla="*/ 78747 w 535476"/>
                    <a:gd name="connsiteY21" fmla="*/ 79377 h 535477"/>
                    <a:gd name="connsiteX22" fmla="*/ 109615 w 535476"/>
                    <a:gd name="connsiteY22" fmla="*/ 59217 h 535477"/>
                    <a:gd name="connsiteX23" fmla="*/ 159383 w 535476"/>
                    <a:gd name="connsiteY23" fmla="*/ 49768 h 535477"/>
                    <a:gd name="connsiteX24" fmla="*/ 267739 w 535476"/>
                    <a:gd name="connsiteY24" fmla="*/ 48508 h 535477"/>
                    <a:gd name="connsiteX25" fmla="*/ 267739 w 535476"/>
                    <a:gd name="connsiteY25" fmla="*/ 0 h 535477"/>
                    <a:gd name="connsiteX26" fmla="*/ 157493 w 535476"/>
                    <a:gd name="connsiteY26" fmla="*/ 1890 h 535477"/>
                    <a:gd name="connsiteX27" fmla="*/ 92606 w 535476"/>
                    <a:gd name="connsiteY27" fmla="*/ 14489 h 535477"/>
                    <a:gd name="connsiteX28" fmla="*/ 45358 w 535476"/>
                    <a:gd name="connsiteY28" fmla="*/ 45358 h 535477"/>
                    <a:gd name="connsiteX29" fmla="*/ 14489 w 535476"/>
                    <a:gd name="connsiteY29" fmla="*/ 92606 h 535477"/>
                    <a:gd name="connsiteX30" fmla="*/ 1890 w 535476"/>
                    <a:gd name="connsiteY30" fmla="*/ 157493 h 535477"/>
                    <a:gd name="connsiteX31" fmla="*/ 0 w 535476"/>
                    <a:gd name="connsiteY31" fmla="*/ 267739 h 535477"/>
                    <a:gd name="connsiteX32" fmla="*/ 1890 w 535476"/>
                    <a:gd name="connsiteY32" fmla="*/ 377984 h 535477"/>
                    <a:gd name="connsiteX33" fmla="*/ 14489 w 535476"/>
                    <a:gd name="connsiteY33" fmla="*/ 442871 h 535477"/>
                    <a:gd name="connsiteX34" fmla="*/ 45358 w 535476"/>
                    <a:gd name="connsiteY34" fmla="*/ 490119 h 535477"/>
                    <a:gd name="connsiteX35" fmla="*/ 92606 w 535476"/>
                    <a:gd name="connsiteY35" fmla="*/ 520988 h 535477"/>
                    <a:gd name="connsiteX36" fmla="*/ 157493 w 535476"/>
                    <a:gd name="connsiteY36" fmla="*/ 533587 h 535477"/>
                    <a:gd name="connsiteX37" fmla="*/ 267739 w 535476"/>
                    <a:gd name="connsiteY37" fmla="*/ 535477 h 535477"/>
                    <a:gd name="connsiteX38" fmla="*/ 377984 w 535476"/>
                    <a:gd name="connsiteY38" fmla="*/ 533587 h 535477"/>
                    <a:gd name="connsiteX39" fmla="*/ 442871 w 535476"/>
                    <a:gd name="connsiteY39" fmla="*/ 520988 h 535477"/>
                    <a:gd name="connsiteX40" fmla="*/ 490119 w 535476"/>
                    <a:gd name="connsiteY40" fmla="*/ 490119 h 535477"/>
                    <a:gd name="connsiteX41" fmla="*/ 520988 w 535476"/>
                    <a:gd name="connsiteY41" fmla="*/ 442871 h 535477"/>
                    <a:gd name="connsiteX42" fmla="*/ 533587 w 535476"/>
                    <a:gd name="connsiteY42" fmla="*/ 377984 h 535477"/>
                    <a:gd name="connsiteX43" fmla="*/ 535477 w 535476"/>
                    <a:gd name="connsiteY43" fmla="*/ 267739 h 535477"/>
                    <a:gd name="connsiteX44" fmla="*/ 533587 w 535476"/>
                    <a:gd name="connsiteY44" fmla="*/ 157493 h 535477"/>
                    <a:gd name="connsiteX45" fmla="*/ 520988 w 535476"/>
                    <a:gd name="connsiteY45" fmla="*/ 92606 h 535477"/>
                    <a:gd name="connsiteX46" fmla="*/ 490119 w 535476"/>
                    <a:gd name="connsiteY46" fmla="*/ 45358 h 535477"/>
                    <a:gd name="connsiteX47" fmla="*/ 442871 w 535476"/>
                    <a:gd name="connsiteY47" fmla="*/ 14489 h 535477"/>
                    <a:gd name="connsiteX48" fmla="*/ 377984 w 535476"/>
                    <a:gd name="connsiteY48" fmla="*/ 1890 h 535477"/>
                    <a:gd name="connsiteX49" fmla="*/ 267739 w 535476"/>
                    <a:gd name="connsiteY49" fmla="*/ 0 h 535477"/>
                    <a:gd name="connsiteX50" fmla="*/ 267739 w 535476"/>
                    <a:gd name="connsiteY50" fmla="*/ 0 h 53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535476" h="535477">
                      <a:moveTo>
                        <a:pt x="267739" y="48508"/>
                      </a:moveTo>
                      <a:cubicBezTo>
                        <a:pt x="338925" y="48508"/>
                        <a:pt x="347745" y="48508"/>
                        <a:pt x="376094" y="49768"/>
                      </a:cubicBezTo>
                      <a:cubicBezTo>
                        <a:pt x="401923" y="51028"/>
                        <a:pt x="416412" y="55438"/>
                        <a:pt x="425862" y="59217"/>
                      </a:cubicBezTo>
                      <a:cubicBezTo>
                        <a:pt x="438461" y="64257"/>
                        <a:pt x="447281" y="69927"/>
                        <a:pt x="456730" y="79377"/>
                      </a:cubicBezTo>
                      <a:cubicBezTo>
                        <a:pt x="466180" y="88826"/>
                        <a:pt x="471849" y="97646"/>
                        <a:pt x="476890" y="110245"/>
                      </a:cubicBezTo>
                      <a:cubicBezTo>
                        <a:pt x="480669" y="119695"/>
                        <a:pt x="485079" y="133554"/>
                        <a:pt x="486339" y="160013"/>
                      </a:cubicBezTo>
                      <a:cubicBezTo>
                        <a:pt x="487599" y="188362"/>
                        <a:pt x="487599" y="196552"/>
                        <a:pt x="487599" y="268368"/>
                      </a:cubicBezTo>
                      <a:cubicBezTo>
                        <a:pt x="487599" y="340185"/>
                        <a:pt x="487599" y="348375"/>
                        <a:pt x="486339" y="376724"/>
                      </a:cubicBezTo>
                      <a:cubicBezTo>
                        <a:pt x="485079" y="402553"/>
                        <a:pt x="480669" y="417042"/>
                        <a:pt x="476890" y="426492"/>
                      </a:cubicBezTo>
                      <a:cubicBezTo>
                        <a:pt x="471849" y="439091"/>
                        <a:pt x="466180" y="447911"/>
                        <a:pt x="456730" y="457360"/>
                      </a:cubicBezTo>
                      <a:cubicBezTo>
                        <a:pt x="447281" y="466810"/>
                        <a:pt x="438461" y="472480"/>
                        <a:pt x="425862" y="477519"/>
                      </a:cubicBezTo>
                      <a:cubicBezTo>
                        <a:pt x="416412" y="481299"/>
                        <a:pt x="402552" y="485709"/>
                        <a:pt x="376094" y="486969"/>
                      </a:cubicBezTo>
                      <a:cubicBezTo>
                        <a:pt x="347745" y="488229"/>
                        <a:pt x="339555" y="488229"/>
                        <a:pt x="267739" y="488229"/>
                      </a:cubicBezTo>
                      <a:cubicBezTo>
                        <a:pt x="195921" y="488229"/>
                        <a:pt x="187732" y="488229"/>
                        <a:pt x="159383" y="486969"/>
                      </a:cubicBezTo>
                      <a:cubicBezTo>
                        <a:pt x="133554" y="485709"/>
                        <a:pt x="119065" y="481299"/>
                        <a:pt x="109615" y="477519"/>
                      </a:cubicBezTo>
                      <a:cubicBezTo>
                        <a:pt x="97016" y="472480"/>
                        <a:pt x="88196" y="466810"/>
                        <a:pt x="78747" y="457360"/>
                      </a:cubicBezTo>
                      <a:cubicBezTo>
                        <a:pt x="69297" y="447911"/>
                        <a:pt x="63627" y="439091"/>
                        <a:pt x="58587" y="426492"/>
                      </a:cubicBezTo>
                      <a:cubicBezTo>
                        <a:pt x="54808" y="417042"/>
                        <a:pt x="50398" y="403183"/>
                        <a:pt x="49138" y="376724"/>
                      </a:cubicBezTo>
                      <a:cubicBezTo>
                        <a:pt x="47878" y="348375"/>
                        <a:pt x="47878" y="340185"/>
                        <a:pt x="47878" y="268368"/>
                      </a:cubicBezTo>
                      <a:cubicBezTo>
                        <a:pt x="47878" y="196552"/>
                        <a:pt x="47878" y="188362"/>
                        <a:pt x="49138" y="160013"/>
                      </a:cubicBezTo>
                      <a:cubicBezTo>
                        <a:pt x="50398" y="134184"/>
                        <a:pt x="54808" y="119695"/>
                        <a:pt x="58587" y="110245"/>
                      </a:cubicBezTo>
                      <a:cubicBezTo>
                        <a:pt x="63627" y="97646"/>
                        <a:pt x="69297" y="88826"/>
                        <a:pt x="78747" y="79377"/>
                      </a:cubicBezTo>
                      <a:cubicBezTo>
                        <a:pt x="88196" y="69927"/>
                        <a:pt x="97016" y="64257"/>
                        <a:pt x="109615" y="59217"/>
                      </a:cubicBezTo>
                      <a:cubicBezTo>
                        <a:pt x="119065" y="55438"/>
                        <a:pt x="132924" y="51028"/>
                        <a:pt x="159383" y="49768"/>
                      </a:cubicBezTo>
                      <a:cubicBezTo>
                        <a:pt x="187732" y="48508"/>
                        <a:pt x="195921" y="48508"/>
                        <a:pt x="267739" y="48508"/>
                      </a:cubicBezTo>
                      <a:moveTo>
                        <a:pt x="267739" y="0"/>
                      </a:moveTo>
                      <a:cubicBezTo>
                        <a:pt x="195292" y="0"/>
                        <a:pt x="185842" y="0"/>
                        <a:pt x="157493" y="1890"/>
                      </a:cubicBezTo>
                      <a:cubicBezTo>
                        <a:pt x="129144" y="3150"/>
                        <a:pt x="109615" y="7560"/>
                        <a:pt x="92606" y="14489"/>
                      </a:cubicBezTo>
                      <a:cubicBezTo>
                        <a:pt x="74967" y="21419"/>
                        <a:pt x="59847" y="30239"/>
                        <a:pt x="45358" y="45358"/>
                      </a:cubicBezTo>
                      <a:cubicBezTo>
                        <a:pt x="30239" y="60477"/>
                        <a:pt x="21419" y="74967"/>
                        <a:pt x="14489" y="92606"/>
                      </a:cubicBezTo>
                      <a:cubicBezTo>
                        <a:pt x="7560" y="109615"/>
                        <a:pt x="3150" y="129144"/>
                        <a:pt x="1890" y="157493"/>
                      </a:cubicBezTo>
                      <a:cubicBezTo>
                        <a:pt x="630" y="185842"/>
                        <a:pt x="0" y="195292"/>
                        <a:pt x="0" y="267739"/>
                      </a:cubicBezTo>
                      <a:cubicBezTo>
                        <a:pt x="0" y="340185"/>
                        <a:pt x="0" y="349635"/>
                        <a:pt x="1890" y="377984"/>
                      </a:cubicBezTo>
                      <a:cubicBezTo>
                        <a:pt x="3150" y="406333"/>
                        <a:pt x="7560" y="425862"/>
                        <a:pt x="14489" y="442871"/>
                      </a:cubicBezTo>
                      <a:cubicBezTo>
                        <a:pt x="21419" y="460510"/>
                        <a:pt x="30239" y="475630"/>
                        <a:pt x="45358" y="490119"/>
                      </a:cubicBezTo>
                      <a:cubicBezTo>
                        <a:pt x="60477" y="505238"/>
                        <a:pt x="74967" y="514058"/>
                        <a:pt x="92606" y="520988"/>
                      </a:cubicBezTo>
                      <a:cubicBezTo>
                        <a:pt x="109615" y="527917"/>
                        <a:pt x="129144" y="532327"/>
                        <a:pt x="157493" y="533587"/>
                      </a:cubicBezTo>
                      <a:cubicBezTo>
                        <a:pt x="185842" y="534847"/>
                        <a:pt x="195292" y="535477"/>
                        <a:pt x="267739" y="535477"/>
                      </a:cubicBezTo>
                      <a:cubicBezTo>
                        <a:pt x="340185" y="535477"/>
                        <a:pt x="349635" y="535477"/>
                        <a:pt x="377984" y="533587"/>
                      </a:cubicBezTo>
                      <a:cubicBezTo>
                        <a:pt x="406333" y="532327"/>
                        <a:pt x="425862" y="527917"/>
                        <a:pt x="442871" y="520988"/>
                      </a:cubicBezTo>
                      <a:cubicBezTo>
                        <a:pt x="460510" y="514058"/>
                        <a:pt x="475630" y="505238"/>
                        <a:pt x="490119" y="490119"/>
                      </a:cubicBezTo>
                      <a:cubicBezTo>
                        <a:pt x="505238" y="475000"/>
                        <a:pt x="514058" y="460510"/>
                        <a:pt x="520988" y="442871"/>
                      </a:cubicBezTo>
                      <a:cubicBezTo>
                        <a:pt x="527917" y="425862"/>
                        <a:pt x="532327" y="406333"/>
                        <a:pt x="533587" y="377984"/>
                      </a:cubicBezTo>
                      <a:cubicBezTo>
                        <a:pt x="534847" y="349635"/>
                        <a:pt x="535477" y="340185"/>
                        <a:pt x="535477" y="267739"/>
                      </a:cubicBezTo>
                      <a:cubicBezTo>
                        <a:pt x="535477" y="195292"/>
                        <a:pt x="535477" y="185842"/>
                        <a:pt x="533587" y="157493"/>
                      </a:cubicBezTo>
                      <a:cubicBezTo>
                        <a:pt x="532327" y="129144"/>
                        <a:pt x="527917" y="109615"/>
                        <a:pt x="520988" y="92606"/>
                      </a:cubicBezTo>
                      <a:cubicBezTo>
                        <a:pt x="514058" y="74967"/>
                        <a:pt x="505238" y="59847"/>
                        <a:pt x="490119" y="45358"/>
                      </a:cubicBezTo>
                      <a:cubicBezTo>
                        <a:pt x="474999" y="30239"/>
                        <a:pt x="460510" y="21419"/>
                        <a:pt x="442871" y="14489"/>
                      </a:cubicBezTo>
                      <a:cubicBezTo>
                        <a:pt x="425862" y="7560"/>
                        <a:pt x="406333" y="3150"/>
                        <a:pt x="377984" y="1890"/>
                      </a:cubicBezTo>
                      <a:cubicBezTo>
                        <a:pt x="349635" y="630"/>
                        <a:pt x="340185" y="0"/>
                        <a:pt x="267739" y="0"/>
                      </a:cubicBezTo>
                      <a:lnTo>
                        <a:pt x="267739" y="0"/>
                      </a:ln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1" name="Freeform 10">
                  <a:extLst>
                    <a:ext uri="{FF2B5EF4-FFF2-40B4-BE49-F238E27FC236}">
                      <a16:creationId xmlns:a16="http://schemas.microsoft.com/office/drawing/2014/main" id="{269CFA11-7438-59A3-17A8-0B4DB6882A23}"/>
                    </a:ext>
                  </a:extLst>
                </p:cNvPr>
                <p:cNvSpPr/>
                <p:nvPr/>
              </p:nvSpPr>
              <p:spPr>
                <a:xfrm>
                  <a:off x="2237925" y="2787786"/>
                  <a:ext cx="274668" cy="274668"/>
                </a:xfrm>
                <a:custGeom>
                  <a:avLst/>
                  <a:gdLst>
                    <a:gd name="connsiteX0" fmla="*/ 137334 w 274668"/>
                    <a:gd name="connsiteY0" fmla="*/ 0 h 274668"/>
                    <a:gd name="connsiteX1" fmla="*/ 0 w 274668"/>
                    <a:gd name="connsiteY1" fmla="*/ 137334 h 274668"/>
                    <a:gd name="connsiteX2" fmla="*/ 137334 w 274668"/>
                    <a:gd name="connsiteY2" fmla="*/ 274668 h 274668"/>
                    <a:gd name="connsiteX3" fmla="*/ 274668 w 274668"/>
                    <a:gd name="connsiteY3" fmla="*/ 137334 h 274668"/>
                    <a:gd name="connsiteX4" fmla="*/ 137334 w 274668"/>
                    <a:gd name="connsiteY4" fmla="*/ 0 h 274668"/>
                    <a:gd name="connsiteX5" fmla="*/ 137334 w 274668"/>
                    <a:gd name="connsiteY5" fmla="*/ 226790 h 274668"/>
                    <a:gd name="connsiteX6" fmla="*/ 47878 w 274668"/>
                    <a:gd name="connsiteY6" fmla="*/ 137334 h 274668"/>
                    <a:gd name="connsiteX7" fmla="*/ 137334 w 274668"/>
                    <a:gd name="connsiteY7" fmla="*/ 47878 h 274668"/>
                    <a:gd name="connsiteX8" fmla="*/ 226790 w 274668"/>
                    <a:gd name="connsiteY8" fmla="*/ 137334 h 274668"/>
                    <a:gd name="connsiteX9" fmla="*/ 137334 w 274668"/>
                    <a:gd name="connsiteY9" fmla="*/ 226790 h 2746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4668" h="274668">
                      <a:moveTo>
                        <a:pt x="137334" y="0"/>
                      </a:moveTo>
                      <a:cubicBezTo>
                        <a:pt x="61107" y="0"/>
                        <a:pt x="0" y="61737"/>
                        <a:pt x="0" y="137334"/>
                      </a:cubicBezTo>
                      <a:cubicBezTo>
                        <a:pt x="0" y="212931"/>
                        <a:pt x="61737" y="274668"/>
                        <a:pt x="137334" y="274668"/>
                      </a:cubicBezTo>
                      <a:cubicBezTo>
                        <a:pt x="212931" y="274668"/>
                        <a:pt x="274668" y="212931"/>
                        <a:pt x="274668" y="137334"/>
                      </a:cubicBezTo>
                      <a:cubicBezTo>
                        <a:pt x="274668" y="61737"/>
                        <a:pt x="212931" y="0"/>
                        <a:pt x="137334" y="0"/>
                      </a:cubicBezTo>
                      <a:close/>
                      <a:moveTo>
                        <a:pt x="137334" y="226790"/>
                      </a:moveTo>
                      <a:cubicBezTo>
                        <a:pt x="88196" y="226790"/>
                        <a:pt x="47878" y="187102"/>
                        <a:pt x="47878" y="137334"/>
                      </a:cubicBezTo>
                      <a:cubicBezTo>
                        <a:pt x="47878" y="87566"/>
                        <a:pt x="87566" y="47878"/>
                        <a:pt x="137334" y="47878"/>
                      </a:cubicBezTo>
                      <a:cubicBezTo>
                        <a:pt x="186472" y="47878"/>
                        <a:pt x="226790" y="87566"/>
                        <a:pt x="226790" y="137334"/>
                      </a:cubicBezTo>
                      <a:cubicBezTo>
                        <a:pt x="226790" y="187102"/>
                        <a:pt x="186472" y="226790"/>
                        <a:pt x="137334" y="226790"/>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sp>
              <p:nvSpPr>
                <p:cNvPr id="12" name="Freeform 11">
                  <a:extLst>
                    <a:ext uri="{FF2B5EF4-FFF2-40B4-BE49-F238E27FC236}">
                      <a16:creationId xmlns:a16="http://schemas.microsoft.com/office/drawing/2014/main" id="{63E234F6-5DC7-1F36-01A5-42669C67B25C}"/>
                    </a:ext>
                  </a:extLst>
                </p:cNvPr>
                <p:cNvSpPr/>
                <p:nvPr/>
              </p:nvSpPr>
              <p:spPr>
                <a:xfrm>
                  <a:off x="2486134" y="2749988"/>
                  <a:ext cx="64257" cy="64257"/>
                </a:xfrm>
                <a:custGeom>
                  <a:avLst/>
                  <a:gdLst>
                    <a:gd name="connsiteX0" fmla="*/ 64257 w 64257"/>
                    <a:gd name="connsiteY0" fmla="*/ 32129 h 64257"/>
                    <a:gd name="connsiteX1" fmla="*/ 32129 w 64257"/>
                    <a:gd name="connsiteY1" fmla="*/ 64257 h 64257"/>
                    <a:gd name="connsiteX2" fmla="*/ 0 w 64257"/>
                    <a:gd name="connsiteY2" fmla="*/ 32129 h 64257"/>
                    <a:gd name="connsiteX3" fmla="*/ 32129 w 64257"/>
                    <a:gd name="connsiteY3" fmla="*/ 0 h 64257"/>
                    <a:gd name="connsiteX4" fmla="*/ 64257 w 64257"/>
                    <a:gd name="connsiteY4" fmla="*/ 32129 h 642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4257" h="64257">
                      <a:moveTo>
                        <a:pt x="64257" y="32129"/>
                      </a:moveTo>
                      <a:cubicBezTo>
                        <a:pt x="64257" y="49873"/>
                        <a:pt x="49873" y="64257"/>
                        <a:pt x="32129" y="64257"/>
                      </a:cubicBezTo>
                      <a:cubicBezTo>
                        <a:pt x="14385" y="64257"/>
                        <a:pt x="0" y="49873"/>
                        <a:pt x="0" y="32129"/>
                      </a:cubicBezTo>
                      <a:cubicBezTo>
                        <a:pt x="0" y="14384"/>
                        <a:pt x="14385" y="0"/>
                        <a:pt x="32129" y="0"/>
                      </a:cubicBezTo>
                      <a:cubicBezTo>
                        <a:pt x="49873" y="0"/>
                        <a:pt x="64257" y="14384"/>
                        <a:pt x="64257" y="32129"/>
                      </a:cubicBezTo>
                      <a:close/>
                    </a:path>
                  </a:pathLst>
                </a:custGeom>
                <a:solidFill>
                  <a:srgbClr val="FFFFFF"/>
                </a:solidFill>
                <a:ln w="6294" cap="flat">
                  <a:noFill/>
                  <a:prstDash val="solid"/>
                  <a:miter/>
                </a:ln>
              </p:spPr>
              <p:txBody>
                <a:bodyPr rtlCol="0" anchor="ctr"/>
                <a:lstStyle/>
                <a:p>
                  <a:endParaRPr lang="en-US" dirty="0">
                    <a:latin typeface="Calibri" panose="020F0502020204030204" pitchFamily="34" charset="0"/>
                    <a:cs typeface="Calibri" panose="020F0502020204030204" pitchFamily="34" charset="0"/>
                  </a:endParaRPr>
                </a:p>
              </p:txBody>
            </p:sp>
          </p:grpSp>
        </p:grpSp>
      </p:grpSp>
    </p:spTree>
    <p:extLst>
      <p:ext uri="{BB962C8B-B14F-4D97-AF65-F5344CB8AC3E}">
        <p14:creationId xmlns:p14="http://schemas.microsoft.com/office/powerpoint/2010/main" val="41531355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1A7CA5C-79D5-3BA7-60EF-6F1CE5F7F30A}"/>
              </a:ext>
            </a:extLst>
          </p:cNvPr>
          <p:cNvSpPr>
            <a:spLocks noGrp="1"/>
          </p:cNvSpPr>
          <p:nvPr>
            <p:ph type="body" sz="quarter" idx="61"/>
          </p:nvPr>
        </p:nvSpPr>
        <p:spPr>
          <a:xfrm>
            <a:off x="-9335" y="256674"/>
            <a:ext cx="6249714" cy="974284"/>
          </a:xfrm>
        </p:spPr>
        <p:txBody>
          <a:bodyPr/>
          <a:lstStyle/>
          <a:p>
            <a:r>
              <a:rPr lang="en-US" dirty="0"/>
              <a:t>Overview of the </a:t>
            </a:r>
            <a:r>
              <a:rPr lang="en-US" dirty="0" err="1"/>
              <a:t>Labour</a:t>
            </a:r>
            <a:r>
              <a:rPr lang="en-US" dirty="0"/>
              <a:t> Market Analysis and Methodology</a:t>
            </a:r>
          </a:p>
        </p:txBody>
      </p:sp>
      <p:sp>
        <p:nvSpPr>
          <p:cNvPr id="6" name="Text Placeholder 5">
            <a:extLst>
              <a:ext uri="{FF2B5EF4-FFF2-40B4-BE49-F238E27FC236}">
                <a16:creationId xmlns:a16="http://schemas.microsoft.com/office/drawing/2014/main" id="{83334D0C-38C0-8321-75B5-54FAF2DD03D2}"/>
              </a:ext>
            </a:extLst>
          </p:cNvPr>
          <p:cNvSpPr>
            <a:spLocks noGrp="1"/>
          </p:cNvSpPr>
          <p:nvPr>
            <p:ph type="body" sz="quarter" idx="64"/>
          </p:nvPr>
        </p:nvSpPr>
        <p:spPr>
          <a:xfrm>
            <a:off x="697281" y="1909011"/>
            <a:ext cx="6076734" cy="8105845"/>
          </a:xfrm>
        </p:spPr>
        <p:txBody>
          <a:bodyPr numCol="1"/>
          <a:lstStyle/>
          <a:p>
            <a:r>
              <a:rPr lang="en-GB" sz="2000" dirty="0"/>
              <a:t>This Labour Market Report presents the findings of field research which was conducted with</a:t>
            </a:r>
            <a:r>
              <a:rPr lang="en-GB" sz="2000" b="1" dirty="0"/>
              <a:t> five companies </a:t>
            </a:r>
            <a:r>
              <a:rPr lang="en-GB" sz="2000" dirty="0"/>
              <a:t>operating in </a:t>
            </a:r>
            <a:r>
              <a:rPr lang="en-GB" sz="2000" b="1" dirty="0"/>
              <a:t>POLAND </a:t>
            </a:r>
            <a:r>
              <a:rPr lang="en-GB" sz="2000" dirty="0"/>
              <a:t>across a range of sectors: </a:t>
            </a:r>
          </a:p>
          <a:p>
            <a:pPr marL="342900" indent="-342900">
              <a:buFont typeface="Arial" panose="020B0604020202020204" pitchFamily="34" charset="0"/>
              <a:buChar char="•"/>
            </a:pPr>
            <a:r>
              <a:rPr lang="en-GB" sz="2000" dirty="0"/>
              <a:t>Engineering, </a:t>
            </a:r>
          </a:p>
          <a:p>
            <a:pPr marL="342900" indent="-342900">
              <a:buFont typeface="Arial" panose="020B0604020202020204" pitchFamily="34" charset="0"/>
              <a:buChar char="•"/>
            </a:pPr>
            <a:r>
              <a:rPr lang="en-GB" sz="2000" dirty="0"/>
              <a:t>Job Agency</a:t>
            </a:r>
          </a:p>
          <a:p>
            <a:pPr marL="342900" indent="-342900">
              <a:buFont typeface="Arial" panose="020B0604020202020204" pitchFamily="34" charset="0"/>
              <a:buChar char="•"/>
            </a:pPr>
            <a:r>
              <a:rPr lang="en-GB" sz="2000" dirty="0"/>
              <a:t>Hotel </a:t>
            </a:r>
          </a:p>
          <a:p>
            <a:pPr marL="342900" indent="-342900">
              <a:buFont typeface="Arial" panose="020B0604020202020204" pitchFamily="34" charset="0"/>
              <a:buChar char="•"/>
            </a:pPr>
            <a:r>
              <a:rPr lang="en-GB" sz="2000" dirty="0"/>
              <a:t>Construction Company</a:t>
            </a:r>
          </a:p>
          <a:p>
            <a:endParaRPr lang="en-GB" sz="2000" dirty="0"/>
          </a:p>
          <a:p>
            <a:r>
              <a:rPr lang="en-GB" sz="2000" dirty="0"/>
              <a:t>The research explored employers’ experiences and insights in five key areas; skills gaps, employment of highly skilled migrant women, training practices, emerging industry trends, and inclusive workplace culture.</a:t>
            </a:r>
          </a:p>
          <a:p>
            <a:endParaRPr lang="en-GB" sz="2000" dirty="0"/>
          </a:p>
          <a:p>
            <a:r>
              <a:rPr lang="en-GB" sz="2000" dirty="0"/>
              <a:t>The companies were selected to reflect a mix of traditional and knowledge-based industries. While their workforce needs differ, several common themes emerged, particularly in relation to the challenges posed by digital transformation, talent development, and the limited integration of migrant women into high-skilled roles.</a:t>
            </a:r>
            <a:endParaRPr lang="en-US" sz="2000" dirty="0"/>
          </a:p>
        </p:txBody>
      </p:sp>
      <p:sp>
        <p:nvSpPr>
          <p:cNvPr id="2" name="Slide Number Placeholder 3">
            <a:extLst>
              <a:ext uri="{FF2B5EF4-FFF2-40B4-BE49-F238E27FC236}">
                <a16:creationId xmlns:a16="http://schemas.microsoft.com/office/drawing/2014/main" id="{A127795B-25CD-6A10-609A-BB74888C85C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4</a:t>
            </a:fld>
            <a:endParaRPr lang="fr-CA" dirty="0">
              <a:solidFill>
                <a:srgbClr val="633547"/>
              </a:solidFill>
            </a:endParaRPr>
          </a:p>
        </p:txBody>
      </p:sp>
    </p:spTree>
    <p:extLst>
      <p:ext uri="{BB962C8B-B14F-4D97-AF65-F5344CB8AC3E}">
        <p14:creationId xmlns:p14="http://schemas.microsoft.com/office/powerpoint/2010/main" val="25803623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202FAA-9C0D-23FE-EAD8-6B78B8F12299}"/>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2213040B-DA97-D50F-B08D-FEB3E304874B}"/>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4924" r="4924"/>
          <a:stretch/>
        </p:blipFill>
        <p:spPr>
          <a:xfrm flipH="1">
            <a:off x="0" y="4461163"/>
            <a:ext cx="5514109" cy="4369327"/>
          </a:xfrm>
        </p:spPr>
      </p:pic>
      <p:sp>
        <p:nvSpPr>
          <p:cNvPr id="6" name="Text Placeholder 5">
            <a:extLst>
              <a:ext uri="{FF2B5EF4-FFF2-40B4-BE49-F238E27FC236}">
                <a16:creationId xmlns:a16="http://schemas.microsoft.com/office/drawing/2014/main" id="{C18E142B-5EA7-8229-1012-6B0C4B2D1DF5}"/>
              </a:ext>
            </a:extLst>
          </p:cNvPr>
          <p:cNvSpPr>
            <a:spLocks noGrp="1"/>
          </p:cNvSpPr>
          <p:nvPr>
            <p:ph type="body" sz="quarter" idx="14"/>
          </p:nvPr>
        </p:nvSpPr>
        <p:spPr/>
        <p:txBody>
          <a:bodyPr/>
          <a:lstStyle/>
          <a:p>
            <a:r>
              <a:rPr lang="en-US" dirty="0"/>
              <a:t>02</a:t>
            </a:r>
          </a:p>
        </p:txBody>
      </p:sp>
      <p:sp>
        <p:nvSpPr>
          <p:cNvPr id="3" name="Rectangle 2">
            <a:extLst>
              <a:ext uri="{FF2B5EF4-FFF2-40B4-BE49-F238E27FC236}">
                <a16:creationId xmlns:a16="http://schemas.microsoft.com/office/drawing/2014/main" id="{B4EED0E9-AF0F-D0C8-BA63-52F9DF64F6A2}"/>
              </a:ext>
            </a:extLst>
          </p:cNvPr>
          <p:cNvSpPr/>
          <p:nvPr/>
        </p:nvSpPr>
        <p:spPr>
          <a:xfrm>
            <a:off x="3499450" y="4344732"/>
            <a:ext cx="3649555" cy="13563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28445718-B1A0-F929-33C9-78300F2388FB}"/>
              </a:ext>
            </a:extLst>
          </p:cNvPr>
          <p:cNvSpPr txBox="1"/>
          <p:nvPr/>
        </p:nvSpPr>
        <p:spPr>
          <a:xfrm>
            <a:off x="3669639" y="4502353"/>
            <a:ext cx="3309176" cy="1015663"/>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Skills Gap</a:t>
            </a:r>
          </a:p>
        </p:txBody>
      </p:sp>
      <p:sp>
        <p:nvSpPr>
          <p:cNvPr id="12" name="Slide Number Placeholder 3">
            <a:extLst>
              <a:ext uri="{FF2B5EF4-FFF2-40B4-BE49-F238E27FC236}">
                <a16:creationId xmlns:a16="http://schemas.microsoft.com/office/drawing/2014/main" id="{1FB45E3F-04D1-FEF9-5CEF-3248742AA671}"/>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5</a:t>
            </a:fld>
            <a:endParaRPr lang="fr-CA" dirty="0">
              <a:solidFill>
                <a:srgbClr val="633547"/>
              </a:solidFill>
            </a:endParaRPr>
          </a:p>
        </p:txBody>
      </p:sp>
    </p:spTree>
    <p:extLst>
      <p:ext uri="{BB962C8B-B14F-4D97-AF65-F5344CB8AC3E}">
        <p14:creationId xmlns:p14="http://schemas.microsoft.com/office/powerpoint/2010/main" val="19564646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16EE71AF-15E0-7046-4BCC-93C8FF826711}"/>
              </a:ext>
            </a:extLst>
          </p:cNvPr>
          <p:cNvSpPr>
            <a:spLocks noGrp="1"/>
          </p:cNvSpPr>
          <p:nvPr>
            <p:ph type="body" sz="quarter" idx="48"/>
          </p:nvPr>
        </p:nvSpPr>
        <p:spPr>
          <a:xfrm>
            <a:off x="430935" y="5345906"/>
            <a:ext cx="6599987" cy="4616551"/>
          </a:xfrm>
        </p:spPr>
        <p:txBody>
          <a:bodyPr numCol="1"/>
          <a:lstStyle/>
          <a:p>
            <a:r>
              <a:rPr lang="en-GB" sz="1800" b="1" dirty="0"/>
              <a:t>Key Skills Lacking in the Workforce</a:t>
            </a:r>
          </a:p>
          <a:p>
            <a:endParaRPr lang="en-GB" sz="1800" b="1" dirty="0"/>
          </a:p>
          <a:p>
            <a:r>
              <a:rPr lang="en-GB" sz="1800" dirty="0"/>
              <a:t>In accordance to the result of the research and interviews carried out challenges are visible in areas such as:</a:t>
            </a:r>
          </a:p>
          <a:p>
            <a:endParaRPr lang="en-GB" sz="1800" dirty="0"/>
          </a:p>
          <a:p>
            <a:r>
              <a:rPr lang="en-GB" sz="1800" b="1" dirty="0"/>
              <a:t>Polish language proficiency </a:t>
            </a:r>
            <a:r>
              <a:rPr lang="en-GB" sz="1800" dirty="0"/>
              <a:t>– a critical skill especially in client-facing, administrative as well as engineering roles.</a:t>
            </a:r>
          </a:p>
          <a:p>
            <a:r>
              <a:rPr lang="en-GB" sz="1800" b="1" dirty="0"/>
              <a:t>Soft skills and cross-cultural communication </a:t>
            </a:r>
            <a:r>
              <a:rPr lang="en-GB" sz="1800" dirty="0"/>
              <a:t>– including teamwork in Polish work environments, customer service, and conflict resolution.</a:t>
            </a:r>
          </a:p>
          <a:p>
            <a:r>
              <a:rPr lang="en-GB" sz="1800" b="1" dirty="0"/>
              <a:t>Workplace readiness and familiarity with Polish systems </a:t>
            </a:r>
            <a:r>
              <a:rPr lang="en-GB" sz="1800" dirty="0"/>
              <a:t>– understanding of local regulations, workplace norms, and digital HR/admin tools.</a:t>
            </a:r>
          </a:p>
          <a:p>
            <a:endParaRPr lang="en-GB" sz="1800" dirty="0"/>
          </a:p>
          <a:p>
            <a:r>
              <a:rPr lang="en-GB" sz="1800" dirty="0"/>
              <a:t>Many Ukrainian migrant women possess advanced theoretical knowledge but lack localised vocational adaptation, which affects their employability in professions requiring certifications, licenses, or Polish-language interaction. </a:t>
            </a:r>
          </a:p>
        </p:txBody>
      </p:sp>
      <p:sp>
        <p:nvSpPr>
          <p:cNvPr id="3" name="Slide Number Placeholder 3">
            <a:extLst>
              <a:ext uri="{FF2B5EF4-FFF2-40B4-BE49-F238E27FC236}">
                <a16:creationId xmlns:a16="http://schemas.microsoft.com/office/drawing/2014/main" id="{4B614749-2271-CD07-51D6-70355910A009}"/>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6</a:t>
            </a:fld>
            <a:endParaRPr lang="fr-CA" dirty="0">
              <a:solidFill>
                <a:srgbClr val="633547"/>
              </a:solidFill>
            </a:endParaRPr>
          </a:p>
        </p:txBody>
      </p:sp>
      <p:sp>
        <p:nvSpPr>
          <p:cNvPr id="2" name="Text Placeholder 7">
            <a:extLst>
              <a:ext uri="{FF2B5EF4-FFF2-40B4-BE49-F238E27FC236}">
                <a16:creationId xmlns:a16="http://schemas.microsoft.com/office/drawing/2014/main" id="{CBDAFD06-83B2-F2D5-F156-B9D7C111EF01}"/>
              </a:ext>
            </a:extLst>
          </p:cNvPr>
          <p:cNvSpPr txBox="1">
            <a:spLocks/>
          </p:cNvSpPr>
          <p:nvPr/>
        </p:nvSpPr>
        <p:spPr>
          <a:xfrm>
            <a:off x="479843" y="1350569"/>
            <a:ext cx="6599988" cy="3995337"/>
          </a:xfrm>
          <a:prstGeom prst="rect">
            <a:avLst/>
          </a:prstGeom>
        </p:spPr>
        <p:txBody>
          <a:bodyPr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800" dirty="0">
                <a:solidFill>
                  <a:schemeClr val="bg1"/>
                </a:solidFill>
              </a:rPr>
              <a:t>The integration of migrant women into the Polish labour market reveals a growing mismatch between their qualifications and current labour market demands. Although many of these women hold higher education degrees and have solid professional experience, their skills often do not align with the most pressing needs of Polish employers. This has resulted in widespread underemployment, particularly in low-paid sectors such as domestic services, cleaning, and retail.</a:t>
            </a:r>
          </a:p>
        </p:txBody>
      </p:sp>
      <p:sp>
        <p:nvSpPr>
          <p:cNvPr id="5" name="Text Placeholder 5">
            <a:extLst>
              <a:ext uri="{FF2B5EF4-FFF2-40B4-BE49-F238E27FC236}">
                <a16:creationId xmlns:a16="http://schemas.microsoft.com/office/drawing/2014/main" id="{D5AD0E39-CAC9-1F76-00D6-8B7DB452914C}"/>
              </a:ext>
            </a:extLst>
          </p:cNvPr>
          <p:cNvSpPr>
            <a:spLocks noGrp="1"/>
          </p:cNvSpPr>
          <p:nvPr>
            <p:ph type="body" sz="quarter" idx="61"/>
          </p:nvPr>
        </p:nvSpPr>
        <p:spPr>
          <a:xfrm>
            <a:off x="-1" y="159947"/>
            <a:ext cx="7079829" cy="933983"/>
          </a:xfrm>
        </p:spPr>
        <p:txBody>
          <a:bodyPr/>
          <a:lstStyle/>
          <a:p>
            <a:r>
              <a:rPr lang="en-GB" dirty="0"/>
              <a:t> Key Findings in Skills Development</a:t>
            </a:r>
          </a:p>
        </p:txBody>
      </p:sp>
    </p:spTree>
    <p:extLst>
      <p:ext uri="{BB962C8B-B14F-4D97-AF65-F5344CB8AC3E}">
        <p14:creationId xmlns:p14="http://schemas.microsoft.com/office/powerpoint/2010/main" val="73824605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a:extLst>
              <a:ext uri="{FF2B5EF4-FFF2-40B4-BE49-F238E27FC236}">
                <a16:creationId xmlns:a16="http://schemas.microsoft.com/office/drawing/2014/main" id="{52084A09-7240-615F-449F-6DB7C6DB0F56}"/>
              </a:ext>
            </a:extLst>
          </p:cNvPr>
          <p:cNvPicPr>
            <a:picLocks noGrp="1" noChangeAspect="1"/>
          </p:cNvPicPr>
          <p:nvPr>
            <p:ph type="pic" sz="quarter" idx="12"/>
          </p:nvPr>
        </p:nvPicPr>
        <p:blipFill>
          <a:blip r:embed="rId2">
            <a:extLst>
              <a:ext uri="{28A0092B-C50C-407E-A947-70E740481C1C}">
                <a14:useLocalDpi xmlns:a14="http://schemas.microsoft.com/office/drawing/2010/main" val="0"/>
              </a:ext>
            </a:extLst>
          </a:blip>
          <a:srcRect l="18852" r="18852"/>
          <a:stretch>
            <a:fillRect/>
          </a:stretch>
        </p:blipFill>
        <p:spPr>
          <a:xfrm>
            <a:off x="235365" y="427096"/>
            <a:ext cx="2732423" cy="6872725"/>
          </a:xfrm>
        </p:spPr>
      </p:pic>
      <p:sp>
        <p:nvSpPr>
          <p:cNvPr id="3" name="Text Placeholder 2">
            <a:extLst>
              <a:ext uri="{FF2B5EF4-FFF2-40B4-BE49-F238E27FC236}">
                <a16:creationId xmlns:a16="http://schemas.microsoft.com/office/drawing/2014/main" id="{BA68FE1D-8579-D22B-24F7-D464249FC652}"/>
              </a:ext>
            </a:extLst>
          </p:cNvPr>
          <p:cNvSpPr>
            <a:spLocks noGrp="1"/>
          </p:cNvSpPr>
          <p:nvPr>
            <p:ph type="body" sz="quarter" idx="61"/>
          </p:nvPr>
        </p:nvSpPr>
        <p:spPr>
          <a:xfrm>
            <a:off x="1715359" y="288759"/>
            <a:ext cx="4797736" cy="1391080"/>
          </a:xfrm>
        </p:spPr>
        <p:txBody>
          <a:bodyPr/>
          <a:lstStyle/>
          <a:p>
            <a:endParaRPr lang="en-GB" dirty="0"/>
          </a:p>
          <a:p>
            <a:r>
              <a:rPr lang="en-GB" dirty="0"/>
              <a:t>Key Findings in Skills Development</a:t>
            </a:r>
          </a:p>
          <a:p>
            <a:endParaRPr lang="en-GB" dirty="0"/>
          </a:p>
        </p:txBody>
      </p:sp>
      <p:sp>
        <p:nvSpPr>
          <p:cNvPr id="4" name="Text Placeholder 3">
            <a:extLst>
              <a:ext uri="{FF2B5EF4-FFF2-40B4-BE49-F238E27FC236}">
                <a16:creationId xmlns:a16="http://schemas.microsoft.com/office/drawing/2014/main" id="{A06ED716-4F61-DBAB-643D-191C2ED27193}"/>
              </a:ext>
            </a:extLst>
          </p:cNvPr>
          <p:cNvSpPr>
            <a:spLocks noGrp="1"/>
          </p:cNvSpPr>
          <p:nvPr>
            <p:ph type="body" sz="quarter" idx="48"/>
          </p:nvPr>
        </p:nvSpPr>
        <p:spPr>
          <a:xfrm>
            <a:off x="3304674" y="1776635"/>
            <a:ext cx="3726248" cy="5426389"/>
          </a:xfrm>
        </p:spPr>
        <p:txBody>
          <a:bodyPr/>
          <a:lstStyle/>
          <a:p>
            <a:r>
              <a:rPr lang="en-GB" sz="1800" b="1" dirty="0"/>
              <a:t>Technical or Digital Skills Needs</a:t>
            </a:r>
          </a:p>
          <a:p>
            <a:endParaRPr lang="en-GB" sz="1800" b="1" dirty="0"/>
          </a:p>
          <a:p>
            <a:r>
              <a:rPr lang="en-GB" sz="1800" dirty="0"/>
              <a:t>Digital transformation in the Polish economy has created demand for workers with strong technical and digital competencies. While some Ukrainian women have IT backgrounds, others face barriers due to outdated skills or limited access to upskilling opportunities.</a:t>
            </a:r>
          </a:p>
          <a:p>
            <a:endParaRPr lang="en-GB" sz="1800" dirty="0"/>
          </a:p>
          <a:p>
            <a:r>
              <a:rPr lang="en-GB" sz="1800" dirty="0"/>
              <a:t>Many employers indicated a willingness to train staff, but expect a minimum level of digital fluency. Digital skill deficits disproportionately affect older women, those from non-technical backgrounds, and those lacking personal devices or internet access</a:t>
            </a:r>
          </a:p>
          <a:p>
            <a:endParaRPr lang="en-GB" sz="1800" b="1" dirty="0"/>
          </a:p>
          <a:p>
            <a:endParaRPr lang="en-GB" sz="1800" dirty="0"/>
          </a:p>
          <a:p>
            <a:endParaRPr lang="en-GB" sz="1800" b="1" dirty="0"/>
          </a:p>
        </p:txBody>
      </p:sp>
      <p:sp>
        <p:nvSpPr>
          <p:cNvPr id="6" name="Text Placeholder 5">
            <a:extLst>
              <a:ext uri="{FF2B5EF4-FFF2-40B4-BE49-F238E27FC236}">
                <a16:creationId xmlns:a16="http://schemas.microsoft.com/office/drawing/2014/main" id="{70E4CEC4-1767-CBCB-DC7D-E511CD2B4C4B}"/>
              </a:ext>
            </a:extLst>
          </p:cNvPr>
          <p:cNvSpPr>
            <a:spLocks noGrp="1"/>
          </p:cNvSpPr>
          <p:nvPr>
            <p:ph type="body" sz="quarter" idx="63"/>
          </p:nvPr>
        </p:nvSpPr>
        <p:spPr>
          <a:xfrm>
            <a:off x="235366" y="7438158"/>
            <a:ext cx="6795556" cy="2826559"/>
          </a:xfrm>
        </p:spPr>
        <p:txBody>
          <a:bodyPr/>
          <a:lstStyle/>
          <a:p>
            <a:endParaRPr lang="en-GB" sz="1800" b="1" dirty="0"/>
          </a:p>
          <a:p>
            <a:r>
              <a:rPr lang="en-GB" sz="1800" b="1" dirty="0"/>
              <a:t>Key technical skills in demand include</a:t>
            </a:r>
          </a:p>
          <a:p>
            <a:endParaRPr lang="en-GB" sz="1800" b="1" dirty="0"/>
          </a:p>
          <a:p>
            <a:r>
              <a:rPr lang="en-GB" sz="1800" dirty="0"/>
              <a:t>Basic digital literacy (MS Office, email, online communication platforms)</a:t>
            </a:r>
          </a:p>
          <a:p>
            <a:r>
              <a:rPr lang="en-GB" sz="1800" dirty="0"/>
              <a:t>CRM and ERP systems (used in logistics, sales, finance)</a:t>
            </a:r>
          </a:p>
          <a:p>
            <a:r>
              <a:rPr lang="en-GB" sz="1800" dirty="0"/>
              <a:t>Data analysis and visualization (Excel, Power BI)</a:t>
            </a:r>
          </a:p>
          <a:p>
            <a:r>
              <a:rPr lang="en-GB" sz="1800" dirty="0"/>
              <a:t>Web development, UX/UI design, cybersecurity – for those in tech sectors</a:t>
            </a:r>
          </a:p>
          <a:p>
            <a:r>
              <a:rPr lang="en-GB" sz="1800" dirty="0"/>
              <a:t>Engineering roles such as welders, fitters-welders and so on.</a:t>
            </a:r>
          </a:p>
        </p:txBody>
      </p:sp>
      <p:sp>
        <p:nvSpPr>
          <p:cNvPr id="7" name="Slide Number Placeholder 6">
            <a:extLst>
              <a:ext uri="{FF2B5EF4-FFF2-40B4-BE49-F238E27FC236}">
                <a16:creationId xmlns:a16="http://schemas.microsoft.com/office/drawing/2014/main" id="{9505BA10-173D-ABBF-7B9C-00628D384E63}"/>
              </a:ext>
            </a:extLst>
          </p:cNvPr>
          <p:cNvSpPr>
            <a:spLocks noGrp="1"/>
          </p:cNvSpPr>
          <p:nvPr>
            <p:ph type="sldNum" sz="quarter" idx="4"/>
          </p:nvPr>
        </p:nvSpPr>
        <p:spPr/>
        <p:txBody>
          <a:bodyPr/>
          <a:lstStyle/>
          <a:p>
            <a:fld id="{9C527BFA-2C0E-4CEC-B6A5-913A56FEF4B4}" type="slidenum">
              <a:rPr lang="fr-CA" smtClean="0"/>
              <a:pPr/>
              <a:t>7</a:t>
            </a:fld>
            <a:endParaRPr lang="fr-CA" dirty="0"/>
          </a:p>
        </p:txBody>
      </p:sp>
    </p:spTree>
    <p:extLst>
      <p:ext uri="{BB962C8B-B14F-4D97-AF65-F5344CB8AC3E}">
        <p14:creationId xmlns:p14="http://schemas.microsoft.com/office/powerpoint/2010/main" val="21148113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958175-4E58-0026-AFBC-2BF238F68AAA}"/>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5D68A32B-22A3-D520-4B88-40B2BD1B53DD}"/>
              </a:ext>
            </a:extLst>
          </p:cNvPr>
          <p:cNvSpPr>
            <a:spLocks noGrp="1"/>
          </p:cNvSpPr>
          <p:nvPr>
            <p:ph type="body" sz="quarter" idx="48"/>
          </p:nvPr>
        </p:nvSpPr>
        <p:spPr>
          <a:xfrm>
            <a:off x="430935" y="5345906"/>
            <a:ext cx="6599987" cy="4616551"/>
          </a:xfrm>
        </p:spPr>
        <p:txBody>
          <a:bodyPr numCol="1"/>
          <a:lstStyle/>
          <a:p>
            <a:r>
              <a:rPr lang="en-GB" sz="1800" dirty="0"/>
              <a:t>Currently, awareness of green competencies is low among both employers and migrant workers. These skills are emerging slowly in sectors like manufacturing, construction, and logistics. However, they are expected to grow significantly in relevance in the coming years.</a:t>
            </a:r>
          </a:p>
          <a:p>
            <a:endParaRPr lang="en-GB" sz="1800" dirty="0"/>
          </a:p>
          <a:p>
            <a:r>
              <a:rPr lang="en-GB" sz="1800" dirty="0"/>
              <a:t>Upskilling programmes that combine green know-how with vocational training (e.g. construction, production, cleaning services) could offer significant value for both migrant women and employers seeking to meet EU sustainability standards.</a:t>
            </a:r>
          </a:p>
          <a:p>
            <a:endParaRPr lang="en-GB" sz="1800" dirty="0"/>
          </a:p>
          <a:p>
            <a:r>
              <a:rPr lang="en-GB" sz="1800" dirty="0"/>
              <a:t>The conducted interviews also confirm the increasing need for  access to professional training offers.</a:t>
            </a:r>
          </a:p>
        </p:txBody>
      </p:sp>
      <p:sp>
        <p:nvSpPr>
          <p:cNvPr id="3" name="Slide Number Placeholder 3">
            <a:extLst>
              <a:ext uri="{FF2B5EF4-FFF2-40B4-BE49-F238E27FC236}">
                <a16:creationId xmlns:a16="http://schemas.microsoft.com/office/drawing/2014/main" id="{C9E77FBB-6F51-1694-9E3D-C7FDB0208162}"/>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8</a:t>
            </a:fld>
            <a:endParaRPr lang="fr-CA" dirty="0">
              <a:solidFill>
                <a:srgbClr val="633547"/>
              </a:solidFill>
            </a:endParaRPr>
          </a:p>
        </p:txBody>
      </p:sp>
      <p:sp>
        <p:nvSpPr>
          <p:cNvPr id="2" name="Text Placeholder 7">
            <a:extLst>
              <a:ext uri="{FF2B5EF4-FFF2-40B4-BE49-F238E27FC236}">
                <a16:creationId xmlns:a16="http://schemas.microsoft.com/office/drawing/2014/main" id="{0B40A757-F0E6-0D5B-650B-DCA49960482A}"/>
              </a:ext>
            </a:extLst>
          </p:cNvPr>
          <p:cNvSpPr txBox="1">
            <a:spLocks/>
          </p:cNvSpPr>
          <p:nvPr/>
        </p:nvSpPr>
        <p:spPr>
          <a:xfrm>
            <a:off x="479843" y="1350569"/>
            <a:ext cx="6599988" cy="3995337"/>
          </a:xfrm>
          <a:prstGeom prst="rect">
            <a:avLst/>
          </a:prstGeom>
        </p:spPr>
        <p:txBody>
          <a:bodyPr numCol="1" spcCol="288000" anchor="t">
            <a:noAutofit/>
          </a:bodyPr>
          <a:lstStyle>
            <a:lvl1pPr marL="0" indent="0" algn="l" defTabSz="755934" rtl="0" eaLnBrk="1" latinLnBrk="0" hangingPunct="1">
              <a:lnSpc>
                <a:spcPct val="100000"/>
              </a:lnSpc>
              <a:spcBef>
                <a:spcPts val="0"/>
              </a:spcBef>
              <a:buFont typeface="Arial" panose="020B0604020202020204" pitchFamily="34" charset="0"/>
              <a:buNone/>
              <a:defRPr sz="1100" b="0" i="0" kern="1200">
                <a:solidFill>
                  <a:srgbClr val="633547"/>
                </a:solidFill>
                <a:latin typeface="Calibri" panose="020F0502020204030204" pitchFamily="34" charset="0"/>
                <a:ea typeface="Open Sans" panose="020B0606030504020204" pitchFamily="34" charset="0"/>
                <a:cs typeface="Calibri" panose="020F0502020204030204" pitchFamily="34" charset="0"/>
              </a:defRPr>
            </a:lvl1pPr>
            <a:lvl2pPr marL="377967"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2pPr>
            <a:lvl3pPr marL="755934"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3pPr>
            <a:lvl4pPr marL="1133901"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4pPr>
            <a:lvl5pPr marL="1511869" indent="0" algn="l" defTabSz="755934" rtl="0" eaLnBrk="1" latinLnBrk="0" hangingPunct="1">
              <a:lnSpc>
                <a:spcPct val="90000"/>
              </a:lnSpc>
              <a:spcBef>
                <a:spcPts val="413"/>
              </a:spcBef>
              <a:buFont typeface="Arial" panose="020B0604020202020204" pitchFamily="34" charset="0"/>
              <a:buNone/>
              <a:defRPr sz="3200" kern="1200">
                <a:solidFill>
                  <a:srgbClr val="011E3B"/>
                </a:solidFill>
                <a:latin typeface="Montserrat" pitchFamily="2" charset="77"/>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r>
              <a:rPr lang="en-GB" sz="1800" b="1" dirty="0">
                <a:solidFill>
                  <a:schemeClr val="bg1"/>
                </a:solidFill>
              </a:rPr>
              <a:t>Skills Related to Green and Sustainable Practices</a:t>
            </a:r>
          </a:p>
          <a:p>
            <a:endParaRPr lang="en-GB" sz="1800" dirty="0">
              <a:solidFill>
                <a:schemeClr val="bg1"/>
              </a:solidFill>
            </a:endParaRPr>
          </a:p>
          <a:p>
            <a:r>
              <a:rPr lang="en-GB" sz="1800" dirty="0">
                <a:solidFill>
                  <a:schemeClr val="bg1"/>
                </a:solidFill>
              </a:rPr>
              <a:t>As Poland aligns more closely with the EU Green Deal and transitions to a more sustainable economy, new competencies are increasingly relevant, especially in:</a:t>
            </a:r>
          </a:p>
          <a:p>
            <a:endParaRPr lang="en-GB" sz="1800" dirty="0">
              <a:solidFill>
                <a:schemeClr val="bg1"/>
              </a:solidFill>
            </a:endParaRPr>
          </a:p>
          <a:p>
            <a:pPr marL="342900" indent="-342900">
              <a:buFont typeface="+mj-lt"/>
              <a:buAutoNum type="arabicPeriod"/>
            </a:pPr>
            <a:r>
              <a:rPr lang="en-GB" sz="1800" dirty="0">
                <a:solidFill>
                  <a:schemeClr val="bg1"/>
                </a:solidFill>
              </a:rPr>
              <a:t>Waste management and recycling procedures</a:t>
            </a:r>
          </a:p>
          <a:p>
            <a:pPr marL="342900" indent="-342900">
              <a:buFont typeface="+mj-lt"/>
              <a:buAutoNum type="arabicPeriod"/>
            </a:pPr>
            <a:r>
              <a:rPr lang="en-GB" sz="1800" dirty="0">
                <a:solidFill>
                  <a:schemeClr val="bg1"/>
                </a:solidFill>
              </a:rPr>
              <a:t>Energy-efficient building standards and materials</a:t>
            </a:r>
          </a:p>
          <a:p>
            <a:pPr marL="342900" indent="-342900">
              <a:buFont typeface="+mj-lt"/>
              <a:buAutoNum type="arabicPeriod"/>
            </a:pPr>
            <a:r>
              <a:rPr lang="en-GB" sz="1800" dirty="0">
                <a:solidFill>
                  <a:schemeClr val="bg1"/>
                </a:solidFill>
              </a:rPr>
              <a:t>Sustainable logistics and eco-packaging</a:t>
            </a:r>
          </a:p>
          <a:p>
            <a:pPr marL="342900" indent="-342900">
              <a:buFont typeface="+mj-lt"/>
              <a:buAutoNum type="arabicPeriod"/>
            </a:pPr>
            <a:r>
              <a:rPr lang="en-GB" sz="1800" dirty="0">
                <a:solidFill>
                  <a:schemeClr val="bg1"/>
                </a:solidFill>
              </a:rPr>
              <a:t>Environmental monitoring and compliance reporting</a:t>
            </a:r>
          </a:p>
          <a:p>
            <a:endParaRPr lang="en-GB" sz="1800" dirty="0">
              <a:solidFill>
                <a:schemeClr val="bg1"/>
              </a:solidFill>
            </a:endParaRPr>
          </a:p>
          <a:p>
            <a:endParaRPr lang="en-GB" sz="1800" dirty="0">
              <a:solidFill>
                <a:schemeClr val="bg1"/>
              </a:solidFill>
            </a:endParaRPr>
          </a:p>
          <a:p>
            <a:endParaRPr lang="en-GB" sz="1800" dirty="0">
              <a:solidFill>
                <a:schemeClr val="bg1"/>
              </a:solidFill>
            </a:endParaRPr>
          </a:p>
        </p:txBody>
      </p:sp>
      <p:sp>
        <p:nvSpPr>
          <p:cNvPr id="5" name="Text Placeholder 5">
            <a:extLst>
              <a:ext uri="{FF2B5EF4-FFF2-40B4-BE49-F238E27FC236}">
                <a16:creationId xmlns:a16="http://schemas.microsoft.com/office/drawing/2014/main" id="{C79FA9A7-D2B1-D20A-6BCF-B6975A312F82}"/>
              </a:ext>
            </a:extLst>
          </p:cNvPr>
          <p:cNvSpPr>
            <a:spLocks noGrp="1"/>
          </p:cNvSpPr>
          <p:nvPr>
            <p:ph type="body" sz="quarter" idx="61"/>
          </p:nvPr>
        </p:nvSpPr>
        <p:spPr>
          <a:xfrm>
            <a:off x="-1" y="159947"/>
            <a:ext cx="7079829" cy="933983"/>
          </a:xfrm>
        </p:spPr>
        <p:txBody>
          <a:bodyPr/>
          <a:lstStyle/>
          <a:p>
            <a:r>
              <a:rPr lang="en-GB" dirty="0"/>
              <a:t> Key Findings in Skills Development</a:t>
            </a:r>
          </a:p>
        </p:txBody>
      </p:sp>
    </p:spTree>
    <p:extLst>
      <p:ext uri="{BB962C8B-B14F-4D97-AF65-F5344CB8AC3E}">
        <p14:creationId xmlns:p14="http://schemas.microsoft.com/office/powerpoint/2010/main" val="30722118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BF3A4-3DC0-9C4D-EB2C-A1C4142CACEC}"/>
            </a:ext>
          </a:extLst>
        </p:cNvPr>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51388413-7947-5201-2C50-71CC0E53F748}"/>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7871" r="7871"/>
          <a:stretch/>
        </p:blipFill>
        <p:spPr>
          <a:xfrm flipH="1">
            <a:off x="0" y="4461163"/>
            <a:ext cx="5514109" cy="4369327"/>
          </a:xfrm>
        </p:spPr>
      </p:pic>
      <p:sp>
        <p:nvSpPr>
          <p:cNvPr id="6" name="Text Placeholder 5">
            <a:extLst>
              <a:ext uri="{FF2B5EF4-FFF2-40B4-BE49-F238E27FC236}">
                <a16:creationId xmlns:a16="http://schemas.microsoft.com/office/drawing/2014/main" id="{A0190A1C-9B82-6481-6BDF-DAFCEF15B871}"/>
              </a:ext>
            </a:extLst>
          </p:cNvPr>
          <p:cNvSpPr>
            <a:spLocks noGrp="1"/>
          </p:cNvSpPr>
          <p:nvPr>
            <p:ph type="body" sz="quarter" idx="14"/>
          </p:nvPr>
        </p:nvSpPr>
        <p:spPr/>
        <p:txBody>
          <a:bodyPr/>
          <a:lstStyle/>
          <a:p>
            <a:r>
              <a:rPr lang="en-US" dirty="0"/>
              <a:t>03</a:t>
            </a:r>
          </a:p>
        </p:txBody>
      </p:sp>
      <p:sp>
        <p:nvSpPr>
          <p:cNvPr id="3" name="Rectangle 2">
            <a:extLst>
              <a:ext uri="{FF2B5EF4-FFF2-40B4-BE49-F238E27FC236}">
                <a16:creationId xmlns:a16="http://schemas.microsoft.com/office/drawing/2014/main" id="{641A16FE-9940-6D05-2B4C-93AAF0835FB6}"/>
              </a:ext>
            </a:extLst>
          </p:cNvPr>
          <p:cNvSpPr/>
          <p:nvPr/>
        </p:nvSpPr>
        <p:spPr>
          <a:xfrm>
            <a:off x="3567661" y="2956002"/>
            <a:ext cx="3649555" cy="2625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529" dirty="0">
              <a:latin typeface="Montserrat" panose="00000500000000000000" pitchFamily="50" charset="0"/>
            </a:endParaRPr>
          </a:p>
        </p:txBody>
      </p:sp>
      <p:sp>
        <p:nvSpPr>
          <p:cNvPr id="4" name="TextBox 3">
            <a:extLst>
              <a:ext uri="{FF2B5EF4-FFF2-40B4-BE49-F238E27FC236}">
                <a16:creationId xmlns:a16="http://schemas.microsoft.com/office/drawing/2014/main" id="{88CFB377-3DB7-F017-EA4F-DA11D6AFE65F}"/>
              </a:ext>
            </a:extLst>
          </p:cNvPr>
          <p:cNvSpPr txBox="1"/>
          <p:nvPr/>
        </p:nvSpPr>
        <p:spPr>
          <a:xfrm>
            <a:off x="3656713" y="3170859"/>
            <a:ext cx="3574312" cy="1938992"/>
          </a:xfrm>
          <a:prstGeom prst="rect">
            <a:avLst/>
          </a:prstGeom>
          <a:noFill/>
        </p:spPr>
        <p:txBody>
          <a:bodyPr wrap="none" rtlCol="0">
            <a:spAutoFit/>
          </a:bodyPr>
          <a:lstStyle/>
          <a:p>
            <a:r>
              <a:rPr lang="en-US" sz="3000" b="1" spc="324" dirty="0">
                <a:solidFill>
                  <a:srgbClr val="E36C34"/>
                </a:solidFill>
                <a:latin typeface="Calibri" panose="020F0502020204030204" pitchFamily="34" charset="0"/>
                <a:cs typeface="Calibri" panose="020F0502020204030204" pitchFamily="34" charset="0"/>
              </a:rPr>
              <a:t>Key Findings in </a:t>
            </a:r>
          </a:p>
          <a:p>
            <a:r>
              <a:rPr lang="en-US" sz="3000" b="1" spc="324" dirty="0">
                <a:solidFill>
                  <a:srgbClr val="E36C34"/>
                </a:solidFill>
                <a:latin typeface="Calibri" panose="020F0502020204030204" pitchFamily="34" charset="0"/>
                <a:cs typeface="Calibri" panose="020F0502020204030204" pitchFamily="34" charset="0"/>
              </a:rPr>
              <a:t>the </a:t>
            </a:r>
            <a:r>
              <a:rPr lang="en-GB" sz="3000" b="1" spc="324" dirty="0">
                <a:solidFill>
                  <a:srgbClr val="E36C34"/>
                </a:solidFill>
                <a:latin typeface="Calibri" panose="020F0502020204030204" pitchFamily="34" charset="0"/>
                <a:cs typeface="Calibri" panose="020F0502020204030204" pitchFamily="34" charset="0"/>
              </a:rPr>
              <a:t>Employment </a:t>
            </a:r>
          </a:p>
          <a:p>
            <a:r>
              <a:rPr lang="en-GB" sz="3000" b="1" spc="324" dirty="0">
                <a:solidFill>
                  <a:srgbClr val="E36C34"/>
                </a:solidFill>
                <a:latin typeface="Calibri" panose="020F0502020204030204" pitchFamily="34" charset="0"/>
                <a:cs typeface="Calibri" panose="020F0502020204030204" pitchFamily="34" charset="0"/>
              </a:rPr>
              <a:t>of Highly Skilled </a:t>
            </a:r>
          </a:p>
          <a:p>
            <a:r>
              <a:rPr lang="en-GB" sz="3000" b="1" spc="324" dirty="0">
                <a:solidFill>
                  <a:srgbClr val="E36C34"/>
                </a:solidFill>
                <a:latin typeface="Calibri" panose="020F0502020204030204" pitchFamily="34" charset="0"/>
                <a:cs typeface="Calibri" panose="020F0502020204030204" pitchFamily="34" charset="0"/>
              </a:rPr>
              <a:t>Migrant Women</a:t>
            </a:r>
            <a:endParaRPr lang="en-US" sz="3000" b="1" spc="324" dirty="0">
              <a:solidFill>
                <a:srgbClr val="E36C34"/>
              </a:solidFill>
              <a:latin typeface="Calibri" panose="020F0502020204030204" pitchFamily="34" charset="0"/>
              <a:cs typeface="Calibri" panose="020F0502020204030204" pitchFamily="34" charset="0"/>
            </a:endParaRPr>
          </a:p>
        </p:txBody>
      </p:sp>
      <p:sp>
        <p:nvSpPr>
          <p:cNvPr id="12" name="Slide Number Placeholder 3">
            <a:extLst>
              <a:ext uri="{FF2B5EF4-FFF2-40B4-BE49-F238E27FC236}">
                <a16:creationId xmlns:a16="http://schemas.microsoft.com/office/drawing/2014/main" id="{DBDF31AB-7014-FDEF-DA80-279C7A83126C}"/>
              </a:ext>
            </a:extLst>
          </p:cNvPr>
          <p:cNvSpPr>
            <a:spLocks noGrp="1"/>
          </p:cNvSpPr>
          <p:nvPr>
            <p:ph type="sldNum" sz="quarter" idx="4"/>
          </p:nvPr>
        </p:nvSpPr>
        <p:spPr>
          <a:xfrm>
            <a:off x="7030922" y="10219096"/>
            <a:ext cx="372588" cy="363596"/>
          </a:xfrm>
        </p:spPr>
        <p:txBody>
          <a:bodyPr/>
          <a:lstStyle/>
          <a:p>
            <a:fld id="{9C527BFA-2C0E-4CEC-B6A5-913A56FEF4B4}" type="slidenum">
              <a:rPr lang="fr-CA" smtClean="0">
                <a:solidFill>
                  <a:srgbClr val="633547"/>
                </a:solidFill>
              </a:rPr>
              <a:pPr/>
              <a:t>9</a:t>
            </a:fld>
            <a:endParaRPr lang="fr-CA" dirty="0">
              <a:solidFill>
                <a:srgbClr val="633547"/>
              </a:solidFill>
            </a:endParaRPr>
          </a:p>
        </p:txBody>
      </p:sp>
    </p:spTree>
    <p:extLst>
      <p:ext uri="{BB962C8B-B14F-4D97-AF65-F5344CB8AC3E}">
        <p14:creationId xmlns:p14="http://schemas.microsoft.com/office/powerpoint/2010/main" val="159491154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7074</TotalTime>
  <Words>2905</Words>
  <Application>Microsoft Office PowerPoint</Application>
  <PresentationFormat>Custom</PresentationFormat>
  <Paragraphs>229</Paragraphs>
  <Slides>31</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Montserrat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Mert Özmutaf</dc:creator>
  <cp:lastModifiedBy>aine hamill</cp:lastModifiedBy>
  <cp:revision>381</cp:revision>
  <dcterms:created xsi:type="dcterms:W3CDTF">2018-08-04T19:06:08Z</dcterms:created>
  <dcterms:modified xsi:type="dcterms:W3CDTF">2025-08-01T08:57:41Z</dcterms:modified>
</cp:coreProperties>
</file>