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806" r:id="rId2"/>
    <p:sldMasterId id="2147483823" r:id="rId3"/>
    <p:sldMasterId id="2147483840" r:id="rId4"/>
    <p:sldMasterId id="2147483857" r:id="rId5"/>
    <p:sldMasterId id="2147483874" r:id="rId6"/>
    <p:sldMasterId id="2147483891" r:id="rId7"/>
  </p:sldMasterIdLst>
  <p:notesMasterIdLst>
    <p:notesMasterId r:id="rId32"/>
  </p:notesMasterIdLst>
  <p:handoutMasterIdLst>
    <p:handoutMasterId r:id="rId33"/>
  </p:handoutMasterIdLst>
  <p:sldIdLst>
    <p:sldId id="720" r:id="rId8"/>
    <p:sldId id="725" r:id="rId9"/>
    <p:sldId id="693" r:id="rId10"/>
    <p:sldId id="696" r:id="rId11"/>
    <p:sldId id="716" r:id="rId12"/>
    <p:sldId id="724" r:id="rId13"/>
    <p:sldId id="714" r:id="rId14"/>
    <p:sldId id="697" r:id="rId15"/>
    <p:sldId id="726" r:id="rId16"/>
    <p:sldId id="738" r:id="rId17"/>
    <p:sldId id="712" r:id="rId18"/>
    <p:sldId id="740" r:id="rId19"/>
    <p:sldId id="728" r:id="rId20"/>
    <p:sldId id="741" r:id="rId21"/>
    <p:sldId id="730" r:id="rId22"/>
    <p:sldId id="743" r:id="rId23"/>
    <p:sldId id="731" r:id="rId24"/>
    <p:sldId id="732" r:id="rId25"/>
    <p:sldId id="733" r:id="rId26"/>
    <p:sldId id="734" r:id="rId27"/>
    <p:sldId id="744" r:id="rId28"/>
    <p:sldId id="745" r:id="rId29"/>
    <p:sldId id="737" r:id="rId30"/>
    <p:sldId id="715" r:id="rId31"/>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44A"/>
    <a:srgbClr val="E36C34"/>
    <a:srgbClr val="C9636E"/>
    <a:srgbClr val="633547"/>
    <a:srgbClr val="5CC0C6"/>
    <a:srgbClr val="4F57A3"/>
    <a:srgbClr val="AD5B9F"/>
    <a:srgbClr val="0B3A5B"/>
    <a:srgbClr val="3A3953"/>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71" autoAdjust="0"/>
    <p:restoredTop sz="93443"/>
  </p:normalViewPr>
  <p:slideViewPr>
    <p:cSldViewPr snapToGrid="0">
      <p:cViewPr varScale="1">
        <p:scale>
          <a:sx n="40" d="100"/>
          <a:sy n="40" d="100"/>
        </p:scale>
        <p:origin x="1724" y="64"/>
      </p:cViewPr>
      <p:guideLst/>
    </p:cSldViewPr>
  </p:slideViewPr>
  <p:notesTextViewPr>
    <p:cViewPr>
      <p:scale>
        <a:sx n="1" d="1"/>
        <a:sy n="1" d="1"/>
      </p:scale>
      <p:origin x="0" y="0"/>
    </p:cViewPr>
  </p:notesTextViewPr>
  <p:sorterViewPr>
    <p:cViewPr>
      <p:scale>
        <a:sx n="53" d="100"/>
        <a:sy n="53" d="100"/>
      </p:scale>
      <p:origin x="0" y="-3084"/>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8/1/2025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01/08/2025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3" y="6426277"/>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2" y="6394525"/>
            <a:ext cx="5886449" cy="357598"/>
          </a:xfrm>
          <a:prstGeom prst="rect">
            <a:avLst/>
          </a:prstGeom>
        </p:spPr>
        <p:txBody>
          <a:bodyPr anchor="t">
            <a:noAutofit/>
          </a:bodyPr>
          <a:lstStyle>
            <a:lvl1pPr marL="0" indent="0" algn="ctr">
              <a:lnSpc>
                <a:spcPct val="200000"/>
              </a:lnSpc>
              <a:spcBef>
                <a:spcPts val="0"/>
              </a:spcBef>
              <a:buNone/>
              <a:defRPr sz="13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68"/>
            <a:ext cx="3166946" cy="2244417"/>
          </a:xfrm>
          <a:prstGeom prst="rect">
            <a:avLst/>
          </a:prstGeom>
        </p:spPr>
        <p:txBody>
          <a:bodyPr>
            <a:noAutofit/>
          </a:bodyPr>
          <a:lstStyle>
            <a:lvl1pPr marL="0" indent="0" algn="ctr">
              <a:lnSpc>
                <a:spcPts val="1980"/>
              </a:lnSpc>
              <a:spcBef>
                <a:spcPts val="0"/>
              </a:spcBef>
              <a:buNone/>
              <a:defRPr sz="1900" b="1" i="0">
                <a:solidFill>
                  <a:srgbClr val="6335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2" y="5616183"/>
            <a:ext cx="5886449" cy="508311"/>
          </a:xfrm>
          <a:prstGeom prst="rect">
            <a:avLst/>
          </a:prstGeom>
        </p:spPr>
        <p:txBody>
          <a:bodyPr>
            <a:noAutofit/>
          </a:bodyPr>
          <a:lstStyle>
            <a:lvl1pPr marL="0" indent="0" algn="ctr">
              <a:lnSpc>
                <a:spcPts val="1980"/>
              </a:lnSpc>
              <a:spcBef>
                <a:spcPts val="0"/>
              </a:spcBef>
              <a:buNone/>
              <a:defRPr sz="1200" b="0" i="0">
                <a:solidFill>
                  <a:srgbClr val="6335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358200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8" y="4014179"/>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8" y="4489547"/>
            <a:ext cx="3544003" cy="293549"/>
          </a:xfrm>
          <a:prstGeom prst="rect">
            <a:avLst/>
          </a:prstGeom>
        </p:spPr>
        <p:txBody>
          <a:bodyPr anchor="ctr">
            <a:noAutofit/>
          </a:bodyPr>
          <a:lstStyle>
            <a:lvl1pPr marL="0" marR="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marL="0" marR="0" lvl="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5"/>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8" y="4990555"/>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8" y="549150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8" y="599329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6"/>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8" y="6522496"/>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8" y="7012727"/>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9" y="10219096"/>
            <a:ext cx="372588" cy="363596"/>
          </a:xfrm>
          <a:prstGeom prst="rect">
            <a:avLst/>
          </a:prstGeom>
        </p:spPr>
        <p:txBody>
          <a:bodyPr vert="horz" lIns="91440" tIns="45720" rIns="91440" bIns="45720" rtlCol="0" anchor="ctr"/>
          <a:lstStyle>
            <a:lvl1pPr algn="r">
              <a:defRPr sz="862">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6"/>
            <a:ext cx="2853695" cy="387798"/>
          </a:xfrm>
          <a:prstGeom prst="rect">
            <a:avLst/>
          </a:prstGeom>
          <a:noFill/>
        </p:spPr>
        <p:txBody>
          <a:bodyPr wrap="square">
            <a:spAutoFit/>
          </a:bodyPr>
          <a:lstStyle/>
          <a:p>
            <a:pPr marL="0" marR="0" lvl="0" indent="0" algn="just" defTabSz="438325" rtl="0" eaLnBrk="1" fontAlgn="auto" latinLnBrk="0" hangingPunct="1">
              <a:lnSpc>
                <a:spcPct val="100000"/>
              </a:lnSpc>
              <a:spcBef>
                <a:spcPts val="0"/>
              </a:spcBef>
              <a:spcAft>
                <a:spcPts val="0"/>
              </a:spcAft>
              <a:buClrTx/>
              <a:buSzTx/>
              <a:buFontTx/>
              <a:buNone/>
              <a:tabLst/>
              <a:defRPr/>
            </a:pPr>
            <a:r>
              <a:rPr lang="en-IE" sz="48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38325" rtl="0" eaLnBrk="1" fontAlgn="auto" latinLnBrk="0" hangingPunct="1">
              <a:lnSpc>
                <a:spcPct val="100000"/>
              </a:lnSpc>
              <a:spcBef>
                <a:spcPts val="0"/>
              </a:spcBef>
              <a:spcAft>
                <a:spcPts val="0"/>
              </a:spcAft>
              <a:buClrTx/>
              <a:buSzTx/>
              <a:buFontTx/>
              <a:buNone/>
              <a:tabLst/>
              <a:defRPr/>
            </a:pPr>
            <a:endParaRPr lang="en-IE" sz="48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2"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5" y="673941"/>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270817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25"/>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464"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5"/>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211008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2"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3"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5"/>
            <a:ext cx="5682254" cy="8415713"/>
          </a:xfrm>
          <a:prstGeom prst="rect">
            <a:avLst/>
          </a:prstGeom>
          <a:noFill/>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chemeClr val="bg1"/>
                </a:solidFill>
              </a:rPr>
              <a:t>highly skilled migrant women</a:t>
            </a:r>
          </a:p>
        </p:txBody>
      </p:sp>
    </p:spTree>
    <p:extLst>
      <p:ext uri="{BB962C8B-B14F-4D97-AF65-F5344CB8AC3E}">
        <p14:creationId xmlns:p14="http://schemas.microsoft.com/office/powerpoint/2010/main" val="3173542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5"/>
            <a:ext cx="6076734" cy="8415713"/>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589755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1"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0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5907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60" y="993760"/>
            <a:ext cx="4159271"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6"/>
            <a:ext cx="4159270"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60" y="2704354"/>
            <a:ext cx="4159269"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8" y="5474210"/>
            <a:ext cx="6010866" cy="4223848"/>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3836072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4" y="6426278"/>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46"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70"/>
            <a:ext cx="3166946" cy="2244417"/>
          </a:xfrm>
          <a:prstGeom prst="rect">
            <a:avLst/>
          </a:prstGeom>
        </p:spPr>
        <p:txBody>
          <a:bodyPr>
            <a:noAutofit/>
          </a:bodyPr>
          <a:lstStyle>
            <a:lvl1pPr marL="0" indent="0" algn="ctr">
              <a:lnSpc>
                <a:spcPts val="1897"/>
              </a:lnSpc>
              <a:spcBef>
                <a:spcPts val="0"/>
              </a:spcBef>
              <a:buNone/>
              <a:defRPr sz="1822" b="1"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897"/>
              </a:lnSpc>
              <a:spcBef>
                <a:spcPts val="0"/>
              </a:spcBef>
              <a:buNone/>
              <a:defRPr sz="1151" b="0"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370924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5"/>
            <a:ext cx="3783257" cy="1108498"/>
          </a:xfrm>
          <a:prstGeom prst="rect">
            <a:avLst/>
          </a:prstGeom>
        </p:spPr>
        <p:txBody>
          <a:bodyPr>
            <a:noAutofit/>
          </a:bodyPr>
          <a:lstStyle>
            <a:lvl1pPr marL="0" indent="0" algn="ctr">
              <a:lnSpc>
                <a:spcPts val="1897"/>
              </a:lnSpc>
              <a:spcBef>
                <a:spcPts val="0"/>
              </a:spcBef>
              <a:buNone/>
              <a:defRPr sz="1822"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897"/>
              </a:lnSpc>
              <a:spcBef>
                <a:spcPts val="0"/>
              </a:spcBef>
              <a:buNone/>
              <a:defRPr sz="1151" b="0"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6495102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9"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8"/>
            <a:ext cx="2680932" cy="100895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50"/>
            <a:ext cx="2680932"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514424"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9" y="1599145"/>
            <a:ext cx="6388275" cy="2024507"/>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6822090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8" y="486020"/>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2"/>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8" y="916143"/>
            <a:ext cx="3483429" cy="586086"/>
          </a:xfrm>
          <a:prstGeom prst="rect">
            <a:avLst/>
          </a:prstGeom>
          <a:solidFill>
            <a:srgbClr val="E36C34"/>
          </a:solidFill>
        </p:spPr>
        <p:txBody>
          <a:bodyPr anchor="ctr">
            <a:noAutofit/>
          </a:bodyPr>
          <a:lstStyle>
            <a:lvl1pPr marL="39114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6"/>
            <a:ext cx="2975569" cy="5426389"/>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6"/>
            <a:ext cx="2540972" cy="191189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2" y="7863776"/>
            <a:ext cx="2975569"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2945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7" y="3577644"/>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70"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118"/>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118"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9" y="4807766"/>
            <a:ext cx="4184942" cy="696129"/>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6" y="5809336"/>
            <a:ext cx="4184942" cy="795499"/>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57067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2" y="2241169"/>
            <a:ext cx="7559674" cy="7628197"/>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7" y="3172410"/>
            <a:ext cx="6599988" cy="2973539"/>
          </a:xfrm>
          <a:prstGeom prst="rect">
            <a:avLst/>
          </a:prstGeom>
        </p:spPr>
        <p:txBody>
          <a:bodyPr numCol="2"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621097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6"/>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1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6"/>
            <a:ext cx="3282597" cy="781609"/>
          </a:xfrm>
          <a:prstGeom prst="rect">
            <a:avLst/>
          </a:prstGeom>
        </p:spPr>
        <p:txBody>
          <a:bodyPr>
            <a:noAutofit/>
          </a:bodyPr>
          <a:lstStyle>
            <a:lvl1pPr marL="0" indent="0" algn="r">
              <a:buNone/>
              <a:defRPr sz="172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3478459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7"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0"/>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E36C34"/>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8"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94"/>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7" y="4807766"/>
            <a:ext cx="4184942" cy="696129"/>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4" y="5809334"/>
            <a:ext cx="4184942" cy="795499"/>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06829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36178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1874224"/>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3605026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2"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2"/>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3"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777298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8"/>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0"/>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2"/>
            <a:ext cx="4184942" cy="795499"/>
          </a:xfrm>
          <a:prstGeom prst="rect">
            <a:avLst/>
          </a:prstGeom>
        </p:spPr>
        <p:txBody>
          <a:bodyPr>
            <a:noAutofit/>
          </a:bodyPr>
          <a:lstStyle>
            <a:lvl1pPr marL="0" indent="0" algn="l">
              <a:buNone/>
              <a:defRPr sz="1762"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2" y="7946577"/>
            <a:ext cx="4179282" cy="1851989"/>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6925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1"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1"/>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2"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5"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76119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7" y="401417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7" y="4489546"/>
            <a:ext cx="3544003" cy="293549"/>
          </a:xfrm>
          <a:prstGeom prst="rect">
            <a:avLst/>
          </a:prstGeom>
        </p:spPr>
        <p:txBody>
          <a:bodyPr anchor="ctr">
            <a:noAutofit/>
          </a:bodyPr>
          <a:lstStyle>
            <a:lvl1pPr marL="0" marR="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marL="0" marR="0" lvl="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4"/>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7" y="4990554"/>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7" y="549150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7" y="599329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5"/>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7" y="6522495"/>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7" y="7012727"/>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8" y="10219096"/>
            <a:ext cx="372588" cy="363596"/>
          </a:xfrm>
          <a:prstGeom prst="rect">
            <a:avLst/>
          </a:prstGeom>
        </p:spPr>
        <p:txBody>
          <a:bodyPr vert="horz" lIns="91440" tIns="45720" rIns="91440" bIns="45720" rtlCol="0" anchor="ctr"/>
          <a:lstStyle>
            <a:lvl1pPr algn="r">
              <a:defRPr sz="881">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5"/>
            <a:ext cx="2853695" cy="393954"/>
          </a:xfrm>
          <a:prstGeom prst="rect">
            <a:avLst/>
          </a:prstGeom>
          <a:noFill/>
        </p:spPr>
        <p:txBody>
          <a:bodyPr wrap="square">
            <a:spAutoFit/>
          </a:bodyPr>
          <a:lstStyle/>
          <a:p>
            <a:pPr marL="0" marR="0" lvl="0" indent="0" algn="just" defTabSz="447663" rtl="0" eaLnBrk="1" fontAlgn="auto" latinLnBrk="0" hangingPunct="1">
              <a:lnSpc>
                <a:spcPct val="100000"/>
              </a:lnSpc>
              <a:spcBef>
                <a:spcPts val="0"/>
              </a:spcBef>
              <a:spcAft>
                <a:spcPts val="0"/>
              </a:spcAft>
              <a:buClrTx/>
              <a:buSzTx/>
              <a:buFontTx/>
              <a:buNone/>
              <a:tabLst/>
              <a:defRPr/>
            </a:pPr>
            <a:r>
              <a:rPr lang="en-IE" sz="49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47663" rtl="0" eaLnBrk="1" fontAlgn="auto" latinLnBrk="0" hangingPunct="1">
              <a:lnSpc>
                <a:spcPct val="100000"/>
              </a:lnSpc>
              <a:spcBef>
                <a:spcPts val="0"/>
              </a:spcBef>
              <a:spcAft>
                <a:spcPts val="0"/>
              </a:spcAft>
              <a:buClrTx/>
              <a:buSzTx/>
              <a:buFontTx/>
              <a:buNone/>
              <a:tabLst/>
              <a:defRPr/>
            </a:pPr>
            <a:endParaRPr lang="en-IE" sz="49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0"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40"/>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070484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62"/>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729"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4"/>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503143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1"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2"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4"/>
            <a:ext cx="5682254" cy="8415713"/>
          </a:xfrm>
          <a:prstGeom prst="rect">
            <a:avLst/>
          </a:prstGeom>
          <a:noFill/>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chemeClr val="bg1"/>
                </a:solidFill>
              </a:rPr>
              <a:t>highly skilled migrant women</a:t>
            </a:r>
          </a:p>
        </p:txBody>
      </p:sp>
    </p:spTree>
    <p:extLst>
      <p:ext uri="{BB962C8B-B14F-4D97-AF65-F5344CB8AC3E}">
        <p14:creationId xmlns:p14="http://schemas.microsoft.com/office/powerpoint/2010/main" val="1680592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4"/>
            <a:ext cx="6076734" cy="8415713"/>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65853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2"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18"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138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9" y="993758"/>
            <a:ext cx="4159271"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5"/>
            <a:ext cx="4159270"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9" y="2704352"/>
            <a:ext cx="4159269"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7" y="5474209"/>
            <a:ext cx="6010866" cy="4223848"/>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987534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4" y="6426278"/>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72"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69"/>
            <a:ext cx="3166946" cy="2244417"/>
          </a:xfrm>
          <a:prstGeom prst="rect">
            <a:avLst/>
          </a:prstGeom>
        </p:spPr>
        <p:txBody>
          <a:bodyPr>
            <a:noAutofit/>
          </a:bodyPr>
          <a:lstStyle>
            <a:lvl1pPr marL="0" indent="0" algn="ctr">
              <a:lnSpc>
                <a:spcPts val="1938"/>
              </a:lnSpc>
              <a:spcBef>
                <a:spcPts val="0"/>
              </a:spcBef>
              <a:buNone/>
              <a:defRPr sz="1861" b="1"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938"/>
              </a:lnSpc>
              <a:spcBef>
                <a:spcPts val="0"/>
              </a:spcBef>
              <a:buNone/>
              <a:defRPr sz="1175" b="0"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465279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4"/>
            <a:ext cx="3783257" cy="1108498"/>
          </a:xfrm>
          <a:prstGeom prst="rect">
            <a:avLst/>
          </a:prstGeom>
        </p:spPr>
        <p:txBody>
          <a:bodyPr>
            <a:noAutofit/>
          </a:bodyPr>
          <a:lstStyle>
            <a:lvl1pPr marL="0" indent="0" algn="ctr">
              <a:lnSpc>
                <a:spcPts val="1938"/>
              </a:lnSpc>
              <a:spcBef>
                <a:spcPts val="0"/>
              </a:spcBef>
              <a:buNone/>
              <a:defRPr sz="1861"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938"/>
              </a:lnSpc>
              <a:spcBef>
                <a:spcPts val="0"/>
              </a:spcBef>
              <a:buNone/>
              <a:defRPr sz="1175" b="0"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3722742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8"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7"/>
            <a:ext cx="2680932" cy="100895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9"/>
            <a:ext cx="2680932"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525383"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8" y="1599144"/>
            <a:ext cx="6388275" cy="2024507"/>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3951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7" y="486019"/>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1"/>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7" y="916143"/>
            <a:ext cx="3483429" cy="586086"/>
          </a:xfrm>
          <a:prstGeom prst="rect">
            <a:avLst/>
          </a:prstGeom>
          <a:solidFill>
            <a:srgbClr val="E36C34"/>
          </a:solidFill>
        </p:spPr>
        <p:txBody>
          <a:bodyPr anchor="ctr">
            <a:noAutofit/>
          </a:bodyPr>
          <a:lstStyle>
            <a:lvl1pPr marL="39947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5"/>
            <a:ext cx="2975569" cy="5426389"/>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5"/>
            <a:ext cx="2540972" cy="191189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1" y="7863775"/>
            <a:ext cx="2975569"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4745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7"/>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9"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05"/>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05"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8" y="4807766"/>
            <a:ext cx="4184942" cy="696129"/>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5" y="5809335"/>
            <a:ext cx="4184942" cy="795499"/>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442943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4190904"/>
            <a:ext cx="7559674" cy="38476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6" y="3172409"/>
            <a:ext cx="6599988" cy="2973539"/>
          </a:xfrm>
          <a:prstGeom prst="rect">
            <a:avLst/>
          </a:prstGeom>
        </p:spPr>
        <p:txBody>
          <a:bodyPr numCol="2"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937724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5"/>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58"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5"/>
            <a:ext cx="3282597" cy="781609"/>
          </a:xfrm>
          <a:prstGeom prst="rect">
            <a:avLst/>
          </a:prstGeom>
        </p:spPr>
        <p:txBody>
          <a:bodyPr>
            <a:noAutofit/>
          </a:bodyPr>
          <a:lstStyle>
            <a:lvl1pPr marL="0" indent="0" algn="r">
              <a:buNone/>
              <a:defRPr sz="1762"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1056885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3497838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2"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2"/>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3"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373633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8"/>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0"/>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2"/>
            <a:ext cx="4184942" cy="795499"/>
          </a:xfrm>
          <a:prstGeom prst="rect">
            <a:avLst/>
          </a:prstGeom>
        </p:spPr>
        <p:txBody>
          <a:bodyPr>
            <a:noAutofit/>
          </a:bodyPr>
          <a:lstStyle>
            <a:lvl1pPr marL="0" indent="0" algn="l">
              <a:buNone/>
              <a:defRPr sz="1762"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2" y="7946577"/>
            <a:ext cx="4179282" cy="1851989"/>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90708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7" y="401417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7" y="4489546"/>
            <a:ext cx="3544003" cy="293549"/>
          </a:xfrm>
          <a:prstGeom prst="rect">
            <a:avLst/>
          </a:prstGeom>
        </p:spPr>
        <p:txBody>
          <a:bodyPr anchor="ctr">
            <a:noAutofit/>
          </a:bodyPr>
          <a:lstStyle>
            <a:lvl1pPr marL="0" marR="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marL="0" marR="0" lvl="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4"/>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7" y="4990554"/>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7" y="549150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7" y="599329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5"/>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7" y="6522495"/>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7" y="7012727"/>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8" y="10219096"/>
            <a:ext cx="372588" cy="363596"/>
          </a:xfrm>
          <a:prstGeom prst="rect">
            <a:avLst/>
          </a:prstGeom>
        </p:spPr>
        <p:txBody>
          <a:bodyPr vert="horz" lIns="91440" tIns="45720" rIns="91440" bIns="45720" rtlCol="0" anchor="ctr"/>
          <a:lstStyle>
            <a:lvl1pPr algn="r">
              <a:defRPr sz="881">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5"/>
            <a:ext cx="2853695" cy="393954"/>
          </a:xfrm>
          <a:prstGeom prst="rect">
            <a:avLst/>
          </a:prstGeom>
          <a:noFill/>
        </p:spPr>
        <p:txBody>
          <a:bodyPr wrap="square">
            <a:spAutoFit/>
          </a:bodyPr>
          <a:lstStyle/>
          <a:p>
            <a:pPr marL="0" marR="0" lvl="0" indent="0" algn="just" defTabSz="447663" rtl="0" eaLnBrk="1" fontAlgn="auto" latinLnBrk="0" hangingPunct="1">
              <a:lnSpc>
                <a:spcPct val="100000"/>
              </a:lnSpc>
              <a:spcBef>
                <a:spcPts val="0"/>
              </a:spcBef>
              <a:spcAft>
                <a:spcPts val="0"/>
              </a:spcAft>
              <a:buClrTx/>
              <a:buSzTx/>
              <a:buFontTx/>
              <a:buNone/>
              <a:tabLst/>
              <a:defRPr/>
            </a:pPr>
            <a:r>
              <a:rPr lang="en-IE" sz="49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47663" rtl="0" eaLnBrk="1" fontAlgn="auto" latinLnBrk="0" hangingPunct="1">
              <a:lnSpc>
                <a:spcPct val="100000"/>
              </a:lnSpc>
              <a:spcBef>
                <a:spcPts val="0"/>
              </a:spcBef>
              <a:spcAft>
                <a:spcPts val="0"/>
              </a:spcAft>
              <a:buClrTx/>
              <a:buSzTx/>
              <a:buFontTx/>
              <a:buNone/>
              <a:tabLst/>
              <a:defRPr/>
            </a:pPr>
            <a:endParaRPr lang="en-IE" sz="49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0"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40"/>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70483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62"/>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729"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4"/>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460859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1"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2"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4"/>
            <a:ext cx="5682254" cy="8415713"/>
          </a:xfrm>
          <a:prstGeom prst="rect">
            <a:avLst/>
          </a:prstGeom>
          <a:noFill/>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chemeClr val="bg1"/>
                </a:solidFill>
              </a:rPr>
              <a:t>highly skilled migrant women</a:t>
            </a:r>
          </a:p>
        </p:txBody>
      </p:sp>
    </p:spTree>
    <p:extLst>
      <p:ext uri="{BB962C8B-B14F-4D97-AF65-F5344CB8AC3E}">
        <p14:creationId xmlns:p14="http://schemas.microsoft.com/office/powerpoint/2010/main" val="1664383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4"/>
            <a:ext cx="6076734" cy="8415713"/>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91281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7"/>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6" y="4014177"/>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6" y="4489545"/>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3"/>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6" y="4990553"/>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6" y="549150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6" y="599329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0" y="6522494"/>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6" y="6522494"/>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0" y="7012726"/>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6" y="7012726"/>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7"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4"/>
            <a:ext cx="285369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IE" sz="50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89" y="8030998"/>
            <a:ext cx="1529269" cy="340525"/>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5" name="Picture 4">
            <a:extLst>
              <a:ext uri="{FF2B5EF4-FFF2-40B4-BE49-F238E27FC236}">
                <a16:creationId xmlns:a16="http://schemas.microsoft.com/office/drawing/2014/main" id="{2BAA3AC9-226A-F486-EFA1-3C7DA02C920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0189" y="8521230"/>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BB2D5063-7EF5-D8D9-D81E-555F8F733015}"/>
              </a:ext>
            </a:extLst>
          </p:cNvPr>
          <p:cNvSpPr/>
          <p:nvPr userDrawn="1"/>
        </p:nvSpPr>
        <p:spPr>
          <a:xfrm>
            <a:off x="3779837" y="8566883"/>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700" b="0" i="0" dirty="0">
                <a:solidFill>
                  <a:srgbClr val="633547"/>
                </a:solidFill>
                <a:latin typeface="Calibri"/>
                <a:ea typeface="Calibri"/>
                <a:cs typeface="Calibri"/>
                <a:sym typeface="Calibri"/>
              </a:rPr>
              <a:t>© 2024. PROMOTE Project. This work is openly licensed via </a:t>
            </a:r>
            <a:r>
              <a:rPr lang="en-GB" sz="700" b="0" i="0"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530738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2"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18"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025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9" y="993758"/>
            <a:ext cx="4159271"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5"/>
            <a:ext cx="4159270"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9" y="2704352"/>
            <a:ext cx="4159269"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7" y="5474209"/>
            <a:ext cx="6010866" cy="4223848"/>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003713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72"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69"/>
            <a:ext cx="3166946" cy="2244417"/>
          </a:xfrm>
          <a:prstGeom prst="rect">
            <a:avLst/>
          </a:prstGeom>
        </p:spPr>
        <p:txBody>
          <a:bodyPr>
            <a:noAutofit/>
          </a:bodyPr>
          <a:lstStyle>
            <a:lvl1pPr marL="0" indent="0" algn="ctr">
              <a:lnSpc>
                <a:spcPts val="1938"/>
              </a:lnSpc>
              <a:spcBef>
                <a:spcPts val="0"/>
              </a:spcBef>
              <a:buNone/>
              <a:defRPr sz="1861" b="1"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938"/>
              </a:lnSpc>
              <a:spcBef>
                <a:spcPts val="0"/>
              </a:spcBef>
              <a:buNone/>
              <a:defRPr sz="1175" b="0"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197577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4"/>
            <a:ext cx="3783257" cy="1108498"/>
          </a:xfrm>
          <a:prstGeom prst="rect">
            <a:avLst/>
          </a:prstGeom>
        </p:spPr>
        <p:txBody>
          <a:bodyPr>
            <a:noAutofit/>
          </a:bodyPr>
          <a:lstStyle>
            <a:lvl1pPr marL="0" indent="0" algn="ctr">
              <a:lnSpc>
                <a:spcPts val="1938"/>
              </a:lnSpc>
              <a:spcBef>
                <a:spcPts val="0"/>
              </a:spcBef>
              <a:buNone/>
              <a:defRPr sz="1861"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938"/>
              </a:lnSpc>
              <a:spcBef>
                <a:spcPts val="0"/>
              </a:spcBef>
              <a:buNone/>
              <a:defRPr sz="1175" b="0"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239229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8"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7"/>
            <a:ext cx="2680932" cy="100895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9"/>
            <a:ext cx="2680932"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525383"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8" y="1599144"/>
            <a:ext cx="6388275" cy="2024507"/>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883878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7" y="486019"/>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1"/>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7" y="916143"/>
            <a:ext cx="3483429" cy="586086"/>
          </a:xfrm>
          <a:prstGeom prst="rect">
            <a:avLst/>
          </a:prstGeom>
          <a:solidFill>
            <a:srgbClr val="E36C34"/>
          </a:solidFill>
        </p:spPr>
        <p:txBody>
          <a:bodyPr anchor="ctr">
            <a:noAutofit/>
          </a:bodyPr>
          <a:lstStyle>
            <a:lvl1pPr marL="39947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5"/>
            <a:ext cx="2975569" cy="5426389"/>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5"/>
            <a:ext cx="2540972" cy="191189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1" y="7863775"/>
            <a:ext cx="2975569"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336701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9"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05"/>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05"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8" y="4807766"/>
            <a:ext cx="4184942" cy="696129"/>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5" y="5809335"/>
            <a:ext cx="4184942" cy="795499"/>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533581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4190904"/>
            <a:ext cx="7559674" cy="38476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6" y="3172409"/>
            <a:ext cx="6599988" cy="2973539"/>
          </a:xfrm>
          <a:prstGeom prst="rect">
            <a:avLst/>
          </a:prstGeom>
        </p:spPr>
        <p:txBody>
          <a:bodyPr numCol="2"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494262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5"/>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58"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5"/>
            <a:ext cx="3282597" cy="781609"/>
          </a:xfrm>
          <a:prstGeom prst="rect">
            <a:avLst/>
          </a:prstGeom>
        </p:spPr>
        <p:txBody>
          <a:bodyPr>
            <a:noAutofit/>
          </a:bodyPr>
          <a:lstStyle>
            <a:lvl1pPr marL="0" indent="0" algn="r">
              <a:buNone/>
              <a:defRPr sz="1762"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2768465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278556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9"/>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62"/>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2"/>
            <a:ext cx="1230818" cy="419205"/>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79"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2"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2"/>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318" tIns="24159" rIns="48318" bIns="24159" numCol="1" spcCol="0" rtlCol="0" fromWordArt="0" anchor="ctr" anchorCtr="0" forceAA="0" compatLnSpc="1">
            <a:prstTxWarp prst="textNoShape">
              <a:avLst/>
            </a:prstTxWarp>
            <a:noAutofit/>
          </a:bodyPr>
          <a:lstStyle/>
          <a:p>
            <a:endParaRPr lang="en-GB" sz="518"/>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3"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2"/>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43207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8"/>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0"/>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2"/>
            <a:ext cx="4184942" cy="795499"/>
          </a:xfrm>
          <a:prstGeom prst="rect">
            <a:avLst/>
          </a:prstGeom>
        </p:spPr>
        <p:txBody>
          <a:bodyPr>
            <a:noAutofit/>
          </a:bodyPr>
          <a:lstStyle>
            <a:lvl1pPr marL="0" indent="0" algn="l">
              <a:buNone/>
              <a:defRPr sz="1762"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2" y="7946577"/>
            <a:ext cx="4179282" cy="1851989"/>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201883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7" y="401417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7" y="4489546"/>
            <a:ext cx="3544003" cy="293549"/>
          </a:xfrm>
          <a:prstGeom prst="rect">
            <a:avLst/>
          </a:prstGeom>
        </p:spPr>
        <p:txBody>
          <a:bodyPr anchor="ctr">
            <a:noAutofit/>
          </a:bodyPr>
          <a:lstStyle>
            <a:lvl1pPr marL="0" marR="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marL="0" marR="0" lvl="0" indent="0" algn="l" defTabSz="2029701" rtl="0" eaLnBrk="1" fontAlgn="auto" latinLnBrk="0" hangingPunct="1">
              <a:lnSpc>
                <a:spcPct val="100000"/>
              </a:lnSpc>
              <a:spcBef>
                <a:spcPts val="2220"/>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4"/>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7" y="4990554"/>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7" y="549150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7" y="5993298"/>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5"/>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7" y="6522495"/>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54"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7" y="7012727"/>
            <a:ext cx="3544003" cy="292876"/>
          </a:xfrm>
          <a:prstGeom prst="rect">
            <a:avLst/>
          </a:prstGeom>
        </p:spPr>
        <p:txBody>
          <a:bodyPr anchor="ctr">
            <a:noAutofit/>
          </a:bodyPr>
          <a:lstStyle>
            <a:lvl1pPr marL="0" indent="0" algn="l">
              <a:buNone/>
              <a:defRPr sz="1371"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8" y="10219096"/>
            <a:ext cx="372588" cy="363596"/>
          </a:xfrm>
          <a:prstGeom prst="rect">
            <a:avLst/>
          </a:prstGeom>
        </p:spPr>
        <p:txBody>
          <a:bodyPr vert="horz" lIns="91440" tIns="45720" rIns="91440" bIns="45720" rtlCol="0" anchor="ctr"/>
          <a:lstStyle>
            <a:lvl1pPr algn="r">
              <a:defRPr sz="881">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5"/>
            <a:ext cx="2853695" cy="393954"/>
          </a:xfrm>
          <a:prstGeom prst="rect">
            <a:avLst/>
          </a:prstGeom>
          <a:noFill/>
        </p:spPr>
        <p:txBody>
          <a:bodyPr wrap="square">
            <a:spAutoFit/>
          </a:bodyPr>
          <a:lstStyle/>
          <a:p>
            <a:pPr marL="0" marR="0" lvl="0" indent="0" algn="just" defTabSz="447663" rtl="0" eaLnBrk="1" fontAlgn="auto" latinLnBrk="0" hangingPunct="1">
              <a:lnSpc>
                <a:spcPct val="100000"/>
              </a:lnSpc>
              <a:spcBef>
                <a:spcPts val="0"/>
              </a:spcBef>
              <a:spcAft>
                <a:spcPts val="0"/>
              </a:spcAft>
              <a:buClrTx/>
              <a:buSzTx/>
              <a:buFontTx/>
              <a:buNone/>
              <a:tabLst/>
              <a:defRPr/>
            </a:pPr>
            <a:r>
              <a:rPr lang="en-IE" sz="49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47663" rtl="0" eaLnBrk="1" fontAlgn="auto" latinLnBrk="0" hangingPunct="1">
              <a:lnSpc>
                <a:spcPct val="100000"/>
              </a:lnSpc>
              <a:spcBef>
                <a:spcPts val="0"/>
              </a:spcBef>
              <a:spcAft>
                <a:spcPts val="0"/>
              </a:spcAft>
              <a:buClrTx/>
              <a:buSzTx/>
              <a:buFontTx/>
              <a:buNone/>
              <a:tabLst/>
              <a:defRPr/>
            </a:pPr>
            <a:endParaRPr lang="en-IE" sz="49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0"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40"/>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7492891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62"/>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729"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4"/>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39842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1"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2"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4"/>
            <a:ext cx="5682254" cy="8415713"/>
          </a:xfrm>
          <a:prstGeom prst="rect">
            <a:avLst/>
          </a:prstGeom>
          <a:noFill/>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chemeClr val="bg1"/>
                </a:solidFill>
              </a:rPr>
              <a:t>highly skilled migrant women</a:t>
            </a:r>
          </a:p>
        </p:txBody>
      </p:sp>
    </p:spTree>
    <p:extLst>
      <p:ext uri="{BB962C8B-B14F-4D97-AF65-F5344CB8AC3E}">
        <p14:creationId xmlns:p14="http://schemas.microsoft.com/office/powerpoint/2010/main" val="986979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716572"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4"/>
            <a:ext cx="6076734" cy="8415713"/>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108511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2"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18"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6440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9" y="993758"/>
            <a:ext cx="4159271"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5"/>
            <a:ext cx="4159270"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9" y="2704352"/>
            <a:ext cx="4159269" cy="671785"/>
          </a:xfrm>
          <a:prstGeom prst="rect">
            <a:avLst/>
          </a:prstGeom>
          <a:solidFill>
            <a:schemeClr val="bg1"/>
          </a:solidFill>
        </p:spPr>
        <p:txBody>
          <a:bodyPr anchor="ctr">
            <a:noAutofit/>
          </a:bodyPr>
          <a:lstStyle>
            <a:lvl1pPr marL="0" indent="0" algn="l">
              <a:lnSpc>
                <a:spcPts val="3720"/>
              </a:lnSpc>
              <a:spcBef>
                <a:spcPts val="0"/>
              </a:spcBef>
              <a:buNone/>
              <a:defRPr sz="3427"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7" y="5474209"/>
            <a:ext cx="6010866" cy="4223848"/>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763472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4" y="6426278"/>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72"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69"/>
            <a:ext cx="3166946" cy="2244417"/>
          </a:xfrm>
          <a:prstGeom prst="rect">
            <a:avLst/>
          </a:prstGeom>
        </p:spPr>
        <p:txBody>
          <a:bodyPr>
            <a:noAutofit/>
          </a:bodyPr>
          <a:lstStyle>
            <a:lvl1pPr marL="0" indent="0" algn="ctr">
              <a:lnSpc>
                <a:spcPts val="1938"/>
              </a:lnSpc>
              <a:spcBef>
                <a:spcPts val="0"/>
              </a:spcBef>
              <a:buNone/>
              <a:defRPr sz="1861" b="1"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938"/>
              </a:lnSpc>
              <a:spcBef>
                <a:spcPts val="0"/>
              </a:spcBef>
              <a:buNone/>
              <a:defRPr sz="1175" b="0" i="0">
                <a:solidFill>
                  <a:srgbClr val="633547"/>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3544528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8"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8"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4"/>
            <a:ext cx="3783257" cy="1108498"/>
          </a:xfrm>
          <a:prstGeom prst="rect">
            <a:avLst/>
          </a:prstGeom>
        </p:spPr>
        <p:txBody>
          <a:bodyPr>
            <a:noAutofit/>
          </a:bodyPr>
          <a:lstStyle>
            <a:lvl1pPr marL="0" indent="0" algn="ctr">
              <a:lnSpc>
                <a:spcPts val="1938"/>
              </a:lnSpc>
              <a:spcBef>
                <a:spcPts val="0"/>
              </a:spcBef>
              <a:buNone/>
              <a:defRPr sz="1861" b="1"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938"/>
              </a:lnSpc>
              <a:spcBef>
                <a:spcPts val="0"/>
              </a:spcBef>
              <a:buNone/>
              <a:defRPr sz="1175" b="0" i="0">
                <a:solidFill>
                  <a:schemeClr val="bg1"/>
                </a:solidFill>
                <a:latin typeface="Calibri" panose="020F050202020403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62261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0" y="-1"/>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1" y="224287"/>
            <a:ext cx="6874689" cy="1024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chemeClr val="bg1"/>
                </a:solidFill>
              </a:rPr>
              <a:t>highly skilled migrant women</a:t>
            </a:r>
          </a:p>
        </p:txBody>
      </p:sp>
    </p:spTree>
    <p:extLst>
      <p:ext uri="{BB962C8B-B14F-4D97-AF65-F5344CB8AC3E}">
        <p14:creationId xmlns:p14="http://schemas.microsoft.com/office/powerpoint/2010/main" val="2545000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8"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7"/>
            <a:ext cx="2680932" cy="100895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9"/>
            <a:ext cx="2680932"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4" y="644873"/>
            <a:ext cx="3483429" cy="586086"/>
          </a:xfrm>
          <a:prstGeom prst="rect">
            <a:avLst/>
          </a:prstGeom>
          <a:solidFill>
            <a:srgbClr val="E36C34"/>
          </a:solidFill>
        </p:spPr>
        <p:txBody>
          <a:bodyPr anchor="ctr">
            <a:noAutofit/>
          </a:bodyPr>
          <a:lstStyle>
            <a:lvl1pPr marL="525383"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8" y="1599144"/>
            <a:ext cx="6388275" cy="2024507"/>
          </a:xfrm>
          <a:prstGeom prst="rect">
            <a:avLst/>
          </a:prstGeom>
        </p:spPr>
        <p:txBody>
          <a:bodyPr numCol="2"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11338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7" y="486019"/>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1"/>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7" y="916143"/>
            <a:ext cx="3483429" cy="586086"/>
          </a:xfrm>
          <a:prstGeom prst="rect">
            <a:avLst/>
          </a:prstGeom>
          <a:solidFill>
            <a:srgbClr val="E36C34"/>
          </a:solidFill>
        </p:spPr>
        <p:txBody>
          <a:bodyPr anchor="ctr">
            <a:noAutofit/>
          </a:bodyPr>
          <a:lstStyle>
            <a:lvl1pPr marL="39947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5"/>
            <a:ext cx="2975569" cy="5426389"/>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5"/>
            <a:ext cx="2540972" cy="1911895"/>
          </a:xfrm>
          <a:prstGeom prst="rect">
            <a:avLst/>
          </a:prstGeom>
          <a:noFill/>
        </p:spPr>
        <p:txBody>
          <a:bodyPr anchor="t">
            <a:noAutofit/>
          </a:bodyPr>
          <a:lstStyle>
            <a:lvl1pPr marL="20208" indent="0" algn="l">
              <a:lnSpc>
                <a:spcPts val="3720"/>
              </a:lnSpc>
              <a:spcBef>
                <a:spcPts val="0"/>
              </a:spcBef>
              <a:buNone/>
              <a:tabLst/>
              <a:defRPr sz="2938"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559" indent="0">
              <a:buNone/>
              <a:defRPr sz="3197">
                <a:solidFill>
                  <a:srgbClr val="011E3B"/>
                </a:solidFill>
                <a:latin typeface="Montserrat" pitchFamily="2" charset="77"/>
              </a:defRPr>
            </a:lvl2pPr>
            <a:lvl3pPr marL="755117" indent="0">
              <a:buNone/>
              <a:defRPr sz="3197">
                <a:solidFill>
                  <a:srgbClr val="011E3B"/>
                </a:solidFill>
                <a:latin typeface="Montserrat" pitchFamily="2" charset="77"/>
              </a:defRPr>
            </a:lvl3pPr>
            <a:lvl4pPr marL="1132676" indent="0">
              <a:buNone/>
              <a:defRPr sz="3197">
                <a:solidFill>
                  <a:srgbClr val="011E3B"/>
                </a:solidFill>
                <a:latin typeface="Montserrat" pitchFamily="2" charset="77"/>
              </a:defRPr>
            </a:lvl4pPr>
            <a:lvl5pPr marL="1510235" indent="0">
              <a:buNone/>
              <a:defRPr sz="3197">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1" y="7863775"/>
            <a:ext cx="2975569" cy="1911895"/>
          </a:xfrm>
          <a:prstGeom prst="rect">
            <a:avLst/>
          </a:prstGeom>
        </p:spPr>
        <p:txBody>
          <a:bodyPr numCol="1"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23003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69"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205"/>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05"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8" y="4807766"/>
            <a:ext cx="4184942" cy="696129"/>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5" y="5809335"/>
            <a:ext cx="4184942" cy="795499"/>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7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337484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418475"/>
            <a:ext cx="7559674" cy="4933721"/>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2"/>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938"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62"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6" y="3172409"/>
            <a:ext cx="6599988" cy="2973539"/>
          </a:xfrm>
          <a:prstGeom prst="rect">
            <a:avLst/>
          </a:prstGeom>
        </p:spPr>
        <p:txBody>
          <a:bodyPr numCol="2" spcCol="288000" anchor="t">
            <a:noAutofit/>
          </a:bodyPr>
          <a:lstStyle>
            <a:lvl1pPr marL="0" indent="0" algn="l">
              <a:lnSpc>
                <a:spcPct val="100000"/>
              </a:lnSpc>
              <a:spcBef>
                <a:spcPts val="0"/>
              </a:spcBef>
              <a:buNone/>
              <a:defRPr sz="107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3" y="10219096"/>
            <a:ext cx="372588" cy="363596"/>
          </a:xfrm>
          <a:prstGeom prst="rect">
            <a:avLst/>
          </a:prstGeom>
        </p:spPr>
        <p:txBody>
          <a:bodyPr vert="horz" lIns="91440" tIns="45720" rIns="91440" bIns="45720" rtlCol="0" anchor="ctr"/>
          <a:lstStyle>
            <a:lvl1pPr algn="r">
              <a:defRPr sz="881">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777873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5"/>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91">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58"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5"/>
            <a:ext cx="3282597" cy="781609"/>
          </a:xfrm>
          <a:prstGeom prst="rect">
            <a:avLst/>
          </a:prstGeom>
        </p:spPr>
        <p:txBody>
          <a:bodyPr>
            <a:noAutofit/>
          </a:bodyPr>
          <a:lstStyle>
            <a:lvl1pPr marL="0" indent="0" algn="r">
              <a:buNone/>
              <a:defRPr sz="1762"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0083" indent="0">
              <a:buNone/>
              <a:defRPr sz="3133">
                <a:solidFill>
                  <a:srgbClr val="011E3B"/>
                </a:solidFill>
                <a:latin typeface="Montserrat" pitchFamily="2" charset="77"/>
              </a:defRPr>
            </a:lvl2pPr>
            <a:lvl3pPr marL="740166" indent="0">
              <a:buNone/>
              <a:defRPr sz="3133">
                <a:solidFill>
                  <a:srgbClr val="011E3B"/>
                </a:solidFill>
                <a:latin typeface="Montserrat" pitchFamily="2" charset="77"/>
              </a:defRPr>
            </a:lvl3pPr>
            <a:lvl4pPr marL="1110249" indent="0">
              <a:buNone/>
              <a:defRPr sz="3133">
                <a:solidFill>
                  <a:srgbClr val="011E3B"/>
                </a:solidFill>
                <a:latin typeface="Montserrat" pitchFamily="2" charset="77"/>
              </a:defRPr>
            </a:lvl4pPr>
            <a:lvl5pPr marL="1480333" indent="0">
              <a:buNone/>
              <a:defRPr sz="3133">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6"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3516100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33609584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3"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3"/>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4"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49190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9"/>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1"/>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3"/>
            <a:ext cx="4184942" cy="795499"/>
          </a:xfrm>
          <a:prstGeom prst="rect">
            <a:avLst/>
          </a:prstGeom>
        </p:spPr>
        <p:txBody>
          <a:bodyPr>
            <a:noAutofit/>
          </a:bodyPr>
          <a:lstStyle>
            <a:lvl1pPr marL="0" indent="0" algn="l">
              <a:buNone/>
              <a:defRPr sz="1725"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3" y="7946577"/>
            <a:ext cx="4179282" cy="1851989"/>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69289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8" y="4014179"/>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8" y="4489547"/>
            <a:ext cx="3544003" cy="293549"/>
          </a:xfrm>
          <a:prstGeom prst="rect">
            <a:avLst/>
          </a:prstGeom>
        </p:spPr>
        <p:txBody>
          <a:bodyPr anchor="ctr">
            <a:noAutofit/>
          </a:bodyPr>
          <a:lstStyle>
            <a:lvl1pPr marL="0" marR="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marL="0" marR="0" lvl="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5"/>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8" y="4990555"/>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8" y="549150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8" y="599329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6"/>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8" y="6522496"/>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8" y="7012727"/>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9" y="10219096"/>
            <a:ext cx="372588" cy="363596"/>
          </a:xfrm>
          <a:prstGeom prst="rect">
            <a:avLst/>
          </a:prstGeom>
        </p:spPr>
        <p:txBody>
          <a:bodyPr vert="horz" lIns="91440" tIns="45720" rIns="91440" bIns="45720" rtlCol="0" anchor="ctr"/>
          <a:lstStyle>
            <a:lvl1pPr algn="r">
              <a:defRPr sz="862">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6"/>
            <a:ext cx="2853695" cy="387798"/>
          </a:xfrm>
          <a:prstGeom prst="rect">
            <a:avLst/>
          </a:prstGeom>
          <a:noFill/>
        </p:spPr>
        <p:txBody>
          <a:bodyPr wrap="square">
            <a:spAutoFit/>
          </a:bodyPr>
          <a:lstStyle/>
          <a:p>
            <a:pPr marL="0" marR="0" lvl="0" indent="0" algn="just" defTabSz="438325" rtl="0" eaLnBrk="1" fontAlgn="auto" latinLnBrk="0" hangingPunct="1">
              <a:lnSpc>
                <a:spcPct val="100000"/>
              </a:lnSpc>
              <a:spcBef>
                <a:spcPts val="0"/>
              </a:spcBef>
              <a:spcAft>
                <a:spcPts val="0"/>
              </a:spcAft>
              <a:buClrTx/>
              <a:buSzTx/>
              <a:buFontTx/>
              <a:buNone/>
              <a:tabLst/>
              <a:defRPr/>
            </a:pPr>
            <a:r>
              <a:rPr lang="en-IE" sz="48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38325" rtl="0" eaLnBrk="1" fontAlgn="auto" latinLnBrk="0" hangingPunct="1">
              <a:lnSpc>
                <a:spcPct val="100000"/>
              </a:lnSpc>
              <a:spcBef>
                <a:spcPts val="0"/>
              </a:spcBef>
              <a:spcAft>
                <a:spcPts val="0"/>
              </a:spcAft>
              <a:buClrTx/>
              <a:buSzTx/>
              <a:buFontTx/>
              <a:buNone/>
              <a:tabLst/>
              <a:defRPr/>
            </a:pPr>
            <a:endParaRPr lang="en-IE" sz="48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2"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5" y="673941"/>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67590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25"/>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464"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5"/>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93015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2"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3"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5"/>
            <a:ext cx="5682254" cy="8415713"/>
          </a:xfrm>
          <a:prstGeom prst="rect">
            <a:avLst/>
          </a:prstGeom>
          <a:noFill/>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chemeClr val="bg1"/>
                </a:solidFill>
              </a:rPr>
              <a:t>highly skilled migrant women</a:t>
            </a:r>
          </a:p>
        </p:txBody>
      </p:sp>
    </p:spTree>
    <p:extLst>
      <p:ext uri="{BB962C8B-B14F-4D97-AF65-F5344CB8AC3E}">
        <p14:creationId xmlns:p14="http://schemas.microsoft.com/office/powerpoint/2010/main" val="3420033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5"/>
            <a:ext cx="6076734" cy="8415713"/>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5958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1"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0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46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60" y="993760"/>
            <a:ext cx="4159271"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6"/>
            <a:ext cx="4159270"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60" y="2704354"/>
            <a:ext cx="4159269"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8" y="5474210"/>
            <a:ext cx="6010866" cy="4223848"/>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167204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4" y="6426278"/>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46"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70"/>
            <a:ext cx="3166946" cy="2244417"/>
          </a:xfrm>
          <a:prstGeom prst="rect">
            <a:avLst/>
          </a:prstGeom>
        </p:spPr>
        <p:txBody>
          <a:bodyPr>
            <a:noAutofit/>
          </a:bodyPr>
          <a:lstStyle>
            <a:lvl1pPr marL="0" indent="0" algn="ctr">
              <a:lnSpc>
                <a:spcPts val="1897"/>
              </a:lnSpc>
              <a:spcBef>
                <a:spcPts val="0"/>
              </a:spcBef>
              <a:buNone/>
              <a:defRPr sz="1822" b="1"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897"/>
              </a:lnSpc>
              <a:spcBef>
                <a:spcPts val="0"/>
              </a:spcBef>
              <a:buNone/>
              <a:defRPr sz="1151" b="0"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822165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5"/>
            <a:ext cx="3783257" cy="1108498"/>
          </a:xfrm>
          <a:prstGeom prst="rect">
            <a:avLst/>
          </a:prstGeom>
        </p:spPr>
        <p:txBody>
          <a:bodyPr>
            <a:noAutofit/>
          </a:bodyPr>
          <a:lstStyle>
            <a:lvl1pPr marL="0" indent="0" algn="ctr">
              <a:lnSpc>
                <a:spcPts val="1897"/>
              </a:lnSpc>
              <a:spcBef>
                <a:spcPts val="0"/>
              </a:spcBef>
              <a:buNone/>
              <a:defRPr sz="1822"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897"/>
              </a:lnSpc>
              <a:spcBef>
                <a:spcPts val="0"/>
              </a:spcBef>
              <a:buNone/>
              <a:defRPr sz="1151" b="0"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32705209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9"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8"/>
            <a:ext cx="2680932" cy="100895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50"/>
            <a:ext cx="2680932"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514424"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9" y="1599145"/>
            <a:ext cx="6388275" cy="2024507"/>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573228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8" y="486020"/>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2"/>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8" y="916143"/>
            <a:ext cx="3483429" cy="586086"/>
          </a:xfrm>
          <a:prstGeom prst="rect">
            <a:avLst/>
          </a:prstGeom>
          <a:solidFill>
            <a:srgbClr val="E36C34"/>
          </a:solidFill>
        </p:spPr>
        <p:txBody>
          <a:bodyPr anchor="ctr">
            <a:noAutofit/>
          </a:bodyPr>
          <a:lstStyle>
            <a:lvl1pPr marL="39114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6"/>
            <a:ext cx="2975569" cy="5426389"/>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6"/>
            <a:ext cx="2540972" cy="191189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2" y="7863776"/>
            <a:ext cx="2975569"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137944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70"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118"/>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118"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9" y="4807766"/>
            <a:ext cx="4184942" cy="696129"/>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6" y="5809336"/>
            <a:ext cx="4184942" cy="795499"/>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521420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2" y="4190906"/>
            <a:ext cx="7559674" cy="297353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7" y="3172410"/>
            <a:ext cx="6599988" cy="2973539"/>
          </a:xfrm>
          <a:prstGeom prst="rect">
            <a:avLst/>
          </a:prstGeom>
        </p:spPr>
        <p:txBody>
          <a:bodyPr numCol="2"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47368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6"/>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1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6"/>
            <a:ext cx="3282597" cy="781609"/>
          </a:xfrm>
          <a:prstGeom prst="rect">
            <a:avLst/>
          </a:prstGeom>
        </p:spPr>
        <p:txBody>
          <a:bodyPr>
            <a:noAutofit/>
          </a:bodyPr>
          <a:lstStyle>
            <a:lvl1pPr marL="0" indent="0" algn="r">
              <a:buNone/>
              <a:defRPr sz="172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22304862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1189212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3"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3"/>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4"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47089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9"/>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1"/>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3"/>
            <a:ext cx="4184942" cy="795499"/>
          </a:xfrm>
          <a:prstGeom prst="rect">
            <a:avLst/>
          </a:prstGeom>
        </p:spPr>
        <p:txBody>
          <a:bodyPr>
            <a:noAutofit/>
          </a:bodyPr>
          <a:lstStyle>
            <a:lvl1pPr marL="0" indent="0" algn="l">
              <a:buNone/>
              <a:defRPr sz="1725"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3" y="7946577"/>
            <a:ext cx="4179282" cy="1851989"/>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829872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8" y="4014179"/>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8" y="4489547"/>
            <a:ext cx="3544003" cy="293549"/>
          </a:xfrm>
          <a:prstGeom prst="rect">
            <a:avLst/>
          </a:prstGeom>
        </p:spPr>
        <p:txBody>
          <a:bodyPr anchor="ctr">
            <a:noAutofit/>
          </a:bodyPr>
          <a:lstStyle>
            <a:lvl1pPr marL="0" marR="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marL="0" marR="0" lvl="0" indent="0" algn="l" defTabSz="1987364" rtl="0" eaLnBrk="1" fontAlgn="auto" latinLnBrk="0" hangingPunct="1">
              <a:lnSpc>
                <a:spcPct val="100000"/>
              </a:lnSpc>
              <a:spcBef>
                <a:spcPts val="2174"/>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5"/>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8" y="4990555"/>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8" y="549150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8" y="5993298"/>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1" y="6522496"/>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8" y="6522496"/>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1" y="7012727"/>
            <a:ext cx="648000" cy="292876"/>
          </a:xfrm>
          <a:prstGeom prst="rect">
            <a:avLst/>
          </a:prstGeom>
        </p:spPr>
        <p:txBody>
          <a:bodyPr anchor="ctr">
            <a:noAutofit/>
          </a:bodyPr>
          <a:lstStyle>
            <a:lvl1pPr marL="0" indent="0" algn="ctr">
              <a:buNone/>
              <a:defRPr sz="2109"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8" y="7012727"/>
            <a:ext cx="3544003" cy="292876"/>
          </a:xfrm>
          <a:prstGeom prst="rect">
            <a:avLst/>
          </a:prstGeom>
        </p:spPr>
        <p:txBody>
          <a:bodyPr anchor="ctr">
            <a:noAutofit/>
          </a:bodyPr>
          <a:lstStyle>
            <a:lvl1pPr marL="0" indent="0" algn="l">
              <a:buNone/>
              <a:defRPr sz="1343"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9" y="10219096"/>
            <a:ext cx="372588" cy="363596"/>
          </a:xfrm>
          <a:prstGeom prst="rect">
            <a:avLst/>
          </a:prstGeom>
        </p:spPr>
        <p:txBody>
          <a:bodyPr vert="horz" lIns="91440" tIns="45720" rIns="91440" bIns="45720" rtlCol="0" anchor="ctr"/>
          <a:lstStyle>
            <a:lvl1pPr algn="r">
              <a:defRPr sz="862">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6"/>
            <a:ext cx="2853695" cy="387798"/>
          </a:xfrm>
          <a:prstGeom prst="rect">
            <a:avLst/>
          </a:prstGeom>
          <a:noFill/>
        </p:spPr>
        <p:txBody>
          <a:bodyPr wrap="square">
            <a:spAutoFit/>
          </a:bodyPr>
          <a:lstStyle/>
          <a:p>
            <a:pPr marL="0" marR="0" lvl="0" indent="0" algn="just" defTabSz="438325" rtl="0" eaLnBrk="1" fontAlgn="auto" latinLnBrk="0" hangingPunct="1">
              <a:lnSpc>
                <a:spcPct val="100000"/>
              </a:lnSpc>
              <a:spcBef>
                <a:spcPts val="0"/>
              </a:spcBef>
              <a:spcAft>
                <a:spcPts val="0"/>
              </a:spcAft>
              <a:buClrTx/>
              <a:buSzTx/>
              <a:buFontTx/>
              <a:buNone/>
              <a:tabLst/>
              <a:defRPr/>
            </a:pPr>
            <a:r>
              <a:rPr lang="en-IE" sz="48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38325" rtl="0" eaLnBrk="1" fontAlgn="auto" latinLnBrk="0" hangingPunct="1">
              <a:lnSpc>
                <a:spcPct val="100000"/>
              </a:lnSpc>
              <a:spcBef>
                <a:spcPts val="0"/>
              </a:spcBef>
              <a:spcAft>
                <a:spcPts val="0"/>
              </a:spcAft>
              <a:buClrTx/>
              <a:buSzTx/>
              <a:buFontTx/>
              <a:buNone/>
              <a:tabLst/>
              <a:defRPr/>
            </a:pPr>
            <a:endParaRPr lang="en-IE" sz="48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92" y="8030998"/>
            <a:ext cx="1529269" cy="340526"/>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5" y="673941"/>
            <a:ext cx="6592521"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322880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sz="1725"/>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2464"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5"/>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276078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2" y="0"/>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3" y="224288"/>
            <a:ext cx="6874689" cy="1024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2" y="1599145"/>
            <a:ext cx="5682254" cy="8415713"/>
          </a:xfrm>
          <a:prstGeom prst="rect">
            <a:avLst/>
          </a:prstGeom>
          <a:noFill/>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chemeClr val="bg1"/>
                </a:solidFill>
              </a:rPr>
              <a:t>highly skilled migrant women</a:t>
            </a:r>
          </a:p>
        </p:txBody>
      </p:sp>
    </p:spTree>
    <p:extLst>
      <p:ext uri="{BB962C8B-B14F-4D97-AF65-F5344CB8AC3E}">
        <p14:creationId xmlns:p14="http://schemas.microsoft.com/office/powerpoint/2010/main" val="3407496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70162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2" y="1599145"/>
            <a:ext cx="6076734" cy="8415713"/>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34237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1" y="0"/>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0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11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60" y="993760"/>
            <a:ext cx="4159271"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6"/>
            <a:ext cx="4159270"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60" y="2704354"/>
            <a:ext cx="4159269" cy="671785"/>
          </a:xfrm>
          <a:prstGeom prst="rect">
            <a:avLst/>
          </a:prstGeom>
          <a:solidFill>
            <a:schemeClr val="bg1"/>
          </a:solidFill>
        </p:spPr>
        <p:txBody>
          <a:bodyPr anchor="ctr">
            <a:noAutofit/>
          </a:bodyPr>
          <a:lstStyle>
            <a:lvl1pPr marL="0" indent="0" algn="l">
              <a:lnSpc>
                <a:spcPts val="3643"/>
              </a:lnSpc>
              <a:spcBef>
                <a:spcPts val="0"/>
              </a:spcBef>
              <a:buNone/>
              <a:defRPr sz="3356"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8" y="5474210"/>
            <a:ext cx="6010866" cy="4223848"/>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1678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Quote/Statement 0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2590814" y="6426278"/>
            <a:ext cx="2378048" cy="46035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6613" y="6394525"/>
            <a:ext cx="5886449" cy="357598"/>
          </a:xfrm>
          <a:prstGeom prst="rect">
            <a:avLst/>
          </a:prstGeom>
        </p:spPr>
        <p:txBody>
          <a:bodyPr anchor="t">
            <a:noAutofit/>
          </a:bodyPr>
          <a:lstStyle>
            <a:lvl1pPr marL="0" indent="0" algn="ctr">
              <a:lnSpc>
                <a:spcPct val="200000"/>
              </a:lnSpc>
              <a:spcBef>
                <a:spcPts val="0"/>
              </a:spcBef>
              <a:buNone/>
              <a:defRPr sz="1246"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1224E099-8657-1987-D59B-297DA4FBF18A}"/>
              </a:ext>
            </a:extLst>
          </p:cNvPr>
          <p:cNvSpPr>
            <a:spLocks noGrp="1"/>
          </p:cNvSpPr>
          <p:nvPr>
            <p:ph type="body" sz="quarter" idx="17" hasCustomPrompt="1"/>
          </p:nvPr>
        </p:nvSpPr>
        <p:spPr>
          <a:xfrm>
            <a:off x="2196363" y="3367670"/>
            <a:ext cx="3166946" cy="2244417"/>
          </a:xfrm>
          <a:prstGeom prst="rect">
            <a:avLst/>
          </a:prstGeom>
        </p:spPr>
        <p:txBody>
          <a:bodyPr>
            <a:noAutofit/>
          </a:bodyPr>
          <a:lstStyle>
            <a:lvl1pPr marL="0" indent="0" algn="ctr">
              <a:lnSpc>
                <a:spcPts val="1897"/>
              </a:lnSpc>
              <a:spcBef>
                <a:spcPts val="0"/>
              </a:spcBef>
              <a:buNone/>
              <a:defRPr sz="1822" b="1"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D71ED9D6-F68E-115B-7614-B8C1B7D0B599}"/>
              </a:ext>
            </a:extLst>
          </p:cNvPr>
          <p:cNvSpPr>
            <a:spLocks noGrp="1"/>
          </p:cNvSpPr>
          <p:nvPr>
            <p:ph type="body" sz="quarter" idx="14" hasCustomPrompt="1"/>
          </p:nvPr>
        </p:nvSpPr>
        <p:spPr>
          <a:xfrm>
            <a:off x="836613" y="5616183"/>
            <a:ext cx="5886449" cy="508311"/>
          </a:xfrm>
          <a:prstGeom prst="rect">
            <a:avLst/>
          </a:prstGeom>
        </p:spPr>
        <p:txBody>
          <a:bodyPr>
            <a:noAutofit/>
          </a:bodyPr>
          <a:lstStyle>
            <a:lvl1pPr marL="0" indent="0" algn="ctr">
              <a:lnSpc>
                <a:spcPts val="1897"/>
              </a:lnSpc>
              <a:spcBef>
                <a:spcPts val="0"/>
              </a:spcBef>
              <a:buNone/>
              <a:defRPr sz="1151" b="0" i="0">
                <a:solidFill>
                  <a:srgbClr val="633547"/>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3806486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5"/>
            <a:ext cx="3783257" cy="1108498"/>
          </a:xfrm>
          <a:prstGeom prst="rect">
            <a:avLst/>
          </a:prstGeom>
        </p:spPr>
        <p:txBody>
          <a:bodyPr>
            <a:noAutofit/>
          </a:bodyPr>
          <a:lstStyle>
            <a:lvl1pPr marL="0" indent="0" algn="ctr">
              <a:lnSpc>
                <a:spcPts val="1897"/>
              </a:lnSpc>
              <a:spcBef>
                <a:spcPts val="0"/>
              </a:spcBef>
              <a:buNone/>
              <a:defRPr sz="1822" b="1"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9" y="6140139"/>
            <a:ext cx="3783257" cy="508311"/>
          </a:xfrm>
          <a:prstGeom prst="rect">
            <a:avLst/>
          </a:prstGeom>
        </p:spPr>
        <p:txBody>
          <a:bodyPr>
            <a:noAutofit/>
          </a:bodyPr>
          <a:lstStyle>
            <a:lvl1pPr marL="0" indent="0" algn="ctr">
              <a:lnSpc>
                <a:spcPts val="1897"/>
              </a:lnSpc>
              <a:spcBef>
                <a:spcPts val="0"/>
              </a:spcBef>
              <a:buNone/>
              <a:defRPr sz="1151" b="0" i="0">
                <a:solidFill>
                  <a:schemeClr val="bg1"/>
                </a:solidFill>
                <a:latin typeface="Calibri" panose="020F050202020403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14306023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9" y="4023918"/>
            <a:ext cx="3483428" cy="4237766"/>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8"/>
            <a:ext cx="2680932" cy="100895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50"/>
            <a:ext cx="2680932"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3" y="644874"/>
            <a:ext cx="3483429" cy="586086"/>
          </a:xfrm>
          <a:prstGeom prst="rect">
            <a:avLst/>
          </a:prstGeom>
          <a:solidFill>
            <a:srgbClr val="E36C34"/>
          </a:solidFill>
        </p:spPr>
        <p:txBody>
          <a:bodyPr anchor="ctr">
            <a:noAutofit/>
          </a:bodyPr>
          <a:lstStyle>
            <a:lvl1pPr marL="514424"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9" y="1599145"/>
            <a:ext cx="6388275" cy="2024507"/>
          </a:xfrm>
          <a:prstGeom prst="rect">
            <a:avLst/>
          </a:prstGeom>
        </p:spPr>
        <p:txBody>
          <a:bodyPr numCol="2"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084120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8" y="486020"/>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2"/>
            <a:ext cx="6774024" cy="265611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8" y="916143"/>
            <a:ext cx="3483429" cy="586086"/>
          </a:xfrm>
          <a:prstGeom prst="rect">
            <a:avLst/>
          </a:prstGeom>
          <a:solidFill>
            <a:srgbClr val="E36C34"/>
          </a:solidFill>
        </p:spPr>
        <p:txBody>
          <a:bodyPr anchor="ctr">
            <a:noAutofit/>
          </a:bodyPr>
          <a:lstStyle>
            <a:lvl1pPr marL="391145"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7" y="1932356"/>
            <a:ext cx="2975569" cy="5426389"/>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6"/>
            <a:ext cx="2540972" cy="1911895"/>
          </a:xfrm>
          <a:prstGeom prst="rect">
            <a:avLst/>
          </a:prstGeom>
          <a:noFill/>
        </p:spPr>
        <p:txBody>
          <a:bodyPr anchor="t">
            <a:noAutofit/>
          </a:bodyPr>
          <a:lstStyle>
            <a:lvl1pPr marL="19787" indent="0" algn="l">
              <a:lnSpc>
                <a:spcPts val="3643"/>
              </a:lnSpc>
              <a:spcBef>
                <a:spcPts val="0"/>
              </a:spcBef>
              <a:buNone/>
              <a:tabLst/>
              <a:defRPr sz="2876"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9684" indent="0">
              <a:buNone/>
              <a:defRPr sz="3130">
                <a:solidFill>
                  <a:srgbClr val="011E3B"/>
                </a:solidFill>
                <a:latin typeface="Montserrat" pitchFamily="2" charset="77"/>
              </a:defRPr>
            </a:lvl2pPr>
            <a:lvl3pPr marL="739366" indent="0">
              <a:buNone/>
              <a:defRPr sz="3130">
                <a:solidFill>
                  <a:srgbClr val="011E3B"/>
                </a:solidFill>
                <a:latin typeface="Montserrat" pitchFamily="2" charset="77"/>
              </a:defRPr>
            </a:lvl3pPr>
            <a:lvl4pPr marL="1109050" indent="0">
              <a:buNone/>
              <a:defRPr sz="3130">
                <a:solidFill>
                  <a:srgbClr val="011E3B"/>
                </a:solidFill>
                <a:latin typeface="Montserrat" pitchFamily="2" charset="77"/>
              </a:defRPr>
            </a:lvl4pPr>
            <a:lvl5pPr marL="1478733" indent="0">
              <a:buNone/>
              <a:defRPr sz="3130">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2" y="7863776"/>
            <a:ext cx="2975569" cy="1911895"/>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7950192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xt/Photo Slide 05">
    <p:spTree>
      <p:nvGrpSpPr>
        <p:cNvPr id="1" name=""/>
        <p:cNvGrpSpPr/>
        <p:nvPr/>
      </p:nvGrpSpPr>
      <p:grpSpPr>
        <a:xfrm>
          <a:off x="0" y="0"/>
          <a:ext cx="0" cy="0"/>
          <a:chOff x="0" y="0"/>
          <a:chExt cx="0" cy="0"/>
        </a:xfrm>
      </p:grpSpPr>
      <p:sp>
        <p:nvSpPr>
          <p:cNvPr id="2" name="Picture Placeholder 30">
            <a:extLst>
              <a:ext uri="{FF2B5EF4-FFF2-40B4-BE49-F238E27FC236}">
                <a16:creationId xmlns:a16="http://schemas.microsoft.com/office/drawing/2014/main" id="{34BEB4AF-771F-CBCA-645D-5701B6192641}"/>
              </a:ext>
            </a:extLst>
          </p:cNvPr>
          <p:cNvSpPr>
            <a:spLocks noGrp="1"/>
          </p:cNvSpPr>
          <p:nvPr>
            <p:ph type="pic" sz="quarter" idx="10"/>
          </p:nvPr>
        </p:nvSpPr>
        <p:spPr>
          <a:xfrm>
            <a:off x="0" y="-1"/>
            <a:ext cx="7559675" cy="10691814"/>
          </a:xfrm>
          <a:custGeom>
            <a:avLst/>
            <a:gdLst>
              <a:gd name="connsiteX0" fmla="*/ 0 w 7559675"/>
              <a:gd name="connsiteY0" fmla="*/ 0 h 10691814"/>
              <a:gd name="connsiteX1" fmla="*/ 7559675 w 7559675"/>
              <a:gd name="connsiteY1" fmla="*/ 0 h 10691814"/>
              <a:gd name="connsiteX2" fmla="*/ 7559675 w 7559675"/>
              <a:gd name="connsiteY2" fmla="*/ 10691814 h 10691814"/>
              <a:gd name="connsiteX3" fmla="*/ 0 w 7559675"/>
              <a:gd name="connsiteY3" fmla="*/ 10691814 h 10691814"/>
              <a:gd name="connsiteX4" fmla="*/ 0 w 7559675"/>
              <a:gd name="connsiteY4" fmla="*/ 9673375 h 10691814"/>
              <a:gd name="connsiteX5" fmla="*/ 5283272 w 7559675"/>
              <a:gd name="connsiteY5" fmla="*/ 9673375 h 10691814"/>
              <a:gd name="connsiteX6" fmla="*/ 5492419 w 7559675"/>
              <a:gd name="connsiteY6" fmla="*/ 9673375 h 10691814"/>
              <a:gd name="connsiteX7" fmla="*/ 5492420 w 7559675"/>
              <a:gd name="connsiteY7" fmla="*/ 4338691 h 10691814"/>
              <a:gd name="connsiteX8" fmla="*/ 5201382 w 7559675"/>
              <a:gd name="connsiteY8" fmla="*/ 4338691 h 10691814"/>
              <a:gd name="connsiteX9" fmla="*/ 5201382 w 7559675"/>
              <a:gd name="connsiteY9" fmla="*/ 4338692 h 10691814"/>
              <a:gd name="connsiteX10" fmla="*/ 0 w 7559675"/>
              <a:gd name="connsiteY10" fmla="*/ 4338692 h 1069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9675" h="10691814">
                <a:moveTo>
                  <a:pt x="0" y="0"/>
                </a:moveTo>
                <a:lnTo>
                  <a:pt x="7559675" y="0"/>
                </a:lnTo>
                <a:lnTo>
                  <a:pt x="7559675" y="10691814"/>
                </a:lnTo>
                <a:lnTo>
                  <a:pt x="0" y="10691814"/>
                </a:lnTo>
                <a:lnTo>
                  <a:pt x="0" y="9673375"/>
                </a:lnTo>
                <a:lnTo>
                  <a:pt x="5283272" y="9673375"/>
                </a:lnTo>
                <a:lnTo>
                  <a:pt x="5492419" y="9673375"/>
                </a:lnTo>
                <a:lnTo>
                  <a:pt x="5492420" y="4338691"/>
                </a:lnTo>
                <a:lnTo>
                  <a:pt x="5201382" y="4338691"/>
                </a:lnTo>
                <a:lnTo>
                  <a:pt x="5201382" y="4338692"/>
                </a:lnTo>
                <a:lnTo>
                  <a:pt x="0" y="4338692"/>
                </a:lnTo>
                <a:close/>
              </a:path>
            </a:pathLst>
          </a:custGeom>
          <a:solidFill>
            <a:schemeClr val="bg1">
              <a:lumMod val="85000"/>
            </a:schemeClr>
          </a:solidFill>
        </p:spPr>
        <p:txBody>
          <a:bodyPr wrap="square">
            <a:noAutofit/>
          </a:bodyPr>
          <a:lstStyle/>
          <a:p>
            <a:endParaRPr lang="en-US" dirty="0"/>
          </a:p>
        </p:txBody>
      </p:sp>
      <p:grpSp>
        <p:nvGrpSpPr>
          <p:cNvPr id="32" name="Group 31">
            <a:extLst>
              <a:ext uri="{FF2B5EF4-FFF2-40B4-BE49-F238E27FC236}">
                <a16:creationId xmlns:a16="http://schemas.microsoft.com/office/drawing/2014/main" id="{FC379E71-A601-754F-9B24-6E6FC280E3B9}"/>
              </a:ext>
            </a:extLst>
          </p:cNvPr>
          <p:cNvGrpSpPr/>
          <p:nvPr userDrawn="1"/>
        </p:nvGrpSpPr>
        <p:grpSpPr>
          <a:xfrm rot="5400000">
            <a:off x="78870" y="4259822"/>
            <a:ext cx="5334683" cy="5492420"/>
            <a:chOff x="987424" y="0"/>
            <a:chExt cx="5584826" cy="5669757"/>
          </a:xfrm>
        </p:grpSpPr>
        <p:sp>
          <p:nvSpPr>
            <p:cNvPr id="33" name="Rectangle 32">
              <a:extLst>
                <a:ext uri="{FF2B5EF4-FFF2-40B4-BE49-F238E27FC236}">
                  <a16:creationId xmlns:a16="http://schemas.microsoft.com/office/drawing/2014/main" id="{E10A0710-122B-4147-B0DC-17A05A02859B}"/>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4118"/>
            </a:p>
          </p:txBody>
        </p:sp>
        <p:sp>
          <p:nvSpPr>
            <p:cNvPr id="34" name="Rectangle 5">
              <a:extLst>
                <a:ext uri="{FF2B5EF4-FFF2-40B4-BE49-F238E27FC236}">
                  <a16:creationId xmlns:a16="http://schemas.microsoft.com/office/drawing/2014/main" id="{7C8BAA4C-59A9-8F42-BC19-ECA61DA81BE3}"/>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C9636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118" dirty="0"/>
            </a:p>
          </p:txBody>
        </p:sp>
      </p:gr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511999" y="4807766"/>
            <a:ext cx="4184942" cy="696129"/>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5" name="Text Placeholder 32">
            <a:extLst>
              <a:ext uri="{FF2B5EF4-FFF2-40B4-BE49-F238E27FC236}">
                <a16:creationId xmlns:a16="http://schemas.microsoft.com/office/drawing/2014/main" id="{916E3689-7DA2-7C44-901B-FA9DFD58DE2A}"/>
              </a:ext>
            </a:extLst>
          </p:cNvPr>
          <p:cNvSpPr>
            <a:spLocks noGrp="1"/>
          </p:cNvSpPr>
          <p:nvPr>
            <p:ph type="body" sz="quarter" idx="47" hasCustomPrompt="1"/>
          </p:nvPr>
        </p:nvSpPr>
        <p:spPr>
          <a:xfrm>
            <a:off x="504446" y="5809336"/>
            <a:ext cx="4184942" cy="795499"/>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511997" y="6841440"/>
            <a:ext cx="4179282" cy="2503728"/>
          </a:xfrm>
          <a:prstGeom prst="rect">
            <a:avLst/>
          </a:prstGeom>
        </p:spPr>
        <p:txBody>
          <a:bodyPr numCol="1" spcCol="288000" anchor="t">
            <a:noAutofit/>
          </a:bodyPr>
          <a:lstStyle>
            <a:lvl1pPr marL="0" indent="0" algn="l">
              <a:lnSpc>
                <a:spcPct val="100000"/>
              </a:lnSpc>
              <a:spcBef>
                <a:spcPts val="0"/>
              </a:spcBef>
              <a:buNone/>
              <a:defRPr sz="105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2898010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2" y="4181801"/>
            <a:ext cx="7559674" cy="6037295"/>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2876"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725"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7" y="3172410"/>
            <a:ext cx="6599988" cy="2973539"/>
          </a:xfrm>
          <a:prstGeom prst="rect">
            <a:avLst/>
          </a:prstGeom>
        </p:spPr>
        <p:txBody>
          <a:bodyPr numCol="2"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2838266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0" y="1874226"/>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1917"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5" y="7507966"/>
            <a:ext cx="3282597" cy="781609"/>
          </a:xfrm>
          <a:prstGeom prst="rect">
            <a:avLst/>
          </a:prstGeom>
        </p:spPr>
        <p:txBody>
          <a:bodyPr>
            <a:noAutofit/>
          </a:bodyPr>
          <a:lstStyle>
            <a:lvl1pPr marL="0" indent="0" algn="r">
              <a:buNone/>
              <a:defRPr sz="172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27398894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8" y="580596"/>
            <a:ext cx="3025475" cy="881710"/>
          </a:xfrm>
          <a:prstGeom prst="rect">
            <a:avLst/>
          </a:prstGeom>
        </p:spPr>
      </p:pic>
    </p:spTree>
    <p:extLst>
      <p:ext uri="{BB962C8B-B14F-4D97-AF65-F5344CB8AC3E}">
        <p14:creationId xmlns:p14="http://schemas.microsoft.com/office/powerpoint/2010/main" val="2630158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40"/>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sz="1725"/>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3"/>
            <a:ext cx="1230818" cy="419205"/>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958"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7" y="10001672"/>
            <a:ext cx="1529269" cy="340526"/>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3"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3"/>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310" tIns="23656" rIns="47310" bIns="23656" numCol="1" spcCol="0" rtlCol="0" fromWordArt="0" anchor="ctr" anchorCtr="0" forceAA="0" compatLnSpc="1">
            <a:prstTxWarp prst="textNoShape">
              <a:avLst/>
            </a:prstTxWarp>
            <a:noAutofit/>
          </a:bodyPr>
          <a:lstStyle/>
          <a:p>
            <a:endParaRPr lang="en-GB" sz="507"/>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4"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6"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3"/>
            <a:ext cx="1579398" cy="289589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6602367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9"/>
            <a:ext cx="4912688" cy="834251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7"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81"/>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656">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3"/>
            <a:ext cx="4184942" cy="795499"/>
          </a:xfrm>
          <a:prstGeom prst="rect">
            <a:avLst/>
          </a:prstGeom>
        </p:spPr>
        <p:txBody>
          <a:bodyPr>
            <a:noAutofit/>
          </a:bodyPr>
          <a:lstStyle>
            <a:lvl1pPr marL="0" indent="0" algn="l">
              <a:buNone/>
              <a:defRPr sz="1725"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3" y="7946577"/>
            <a:ext cx="4179282" cy="1851989"/>
          </a:xfrm>
          <a:prstGeom prst="rect">
            <a:avLst/>
          </a:prstGeom>
        </p:spPr>
        <p:txBody>
          <a:bodyPr numCol="1" spcCol="288000" anchor="t">
            <a:noAutofit/>
          </a:bodyPr>
          <a:lstStyle>
            <a:lvl1pPr marL="0" indent="0" algn="l">
              <a:lnSpc>
                <a:spcPct val="100000"/>
              </a:lnSpc>
              <a:spcBef>
                <a:spcPts val="0"/>
              </a:spcBef>
              <a:buNone/>
              <a:defRPr sz="1054"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62363" indent="0">
              <a:buNone/>
              <a:defRPr sz="3067">
                <a:solidFill>
                  <a:srgbClr val="011E3B"/>
                </a:solidFill>
                <a:latin typeface="Montserrat" pitchFamily="2" charset="77"/>
              </a:defRPr>
            </a:lvl2pPr>
            <a:lvl3pPr marL="724727" indent="0">
              <a:buNone/>
              <a:defRPr sz="3067">
                <a:solidFill>
                  <a:srgbClr val="011E3B"/>
                </a:solidFill>
                <a:latin typeface="Montserrat" pitchFamily="2" charset="77"/>
              </a:defRPr>
            </a:lvl3pPr>
            <a:lvl4pPr marL="1087090" indent="0">
              <a:buNone/>
              <a:defRPr sz="3067">
                <a:solidFill>
                  <a:srgbClr val="011E3B"/>
                </a:solidFill>
                <a:latin typeface="Montserrat" pitchFamily="2" charset="77"/>
              </a:defRPr>
            </a:lvl4pPr>
            <a:lvl5pPr marL="1449455" indent="0">
              <a:buNone/>
              <a:defRPr sz="3067">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4" y="10219096"/>
            <a:ext cx="372588" cy="363596"/>
          </a:xfrm>
          <a:prstGeom prst="rect">
            <a:avLst/>
          </a:prstGeom>
        </p:spPr>
        <p:txBody>
          <a:bodyPr vert="horz" lIns="91440" tIns="45720" rIns="91440" bIns="45720" rtlCol="0" anchor="ctr"/>
          <a:lstStyle>
            <a:lvl1pPr algn="r">
              <a:defRPr sz="862">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81077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rgbClr val="633547"/>
                </a:solidFill>
              </a:rPr>
              <a:t>highly skilled migrant women</a:t>
            </a:r>
          </a:p>
        </p:txBody>
      </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805" r:id="rId2"/>
    <p:sldLayoutId id="2147483760" r:id="rId3"/>
    <p:sldLayoutId id="2147483798" r:id="rId4"/>
    <p:sldLayoutId id="2147483800" r:id="rId5"/>
    <p:sldLayoutId id="2147483782" r:id="rId6"/>
    <p:sldLayoutId id="2147483752" r:id="rId7"/>
    <p:sldLayoutId id="2147483786" r:id="rId8"/>
    <p:sldLayoutId id="2147483758" r:id="rId9"/>
    <p:sldLayoutId id="2147483756" r:id="rId10"/>
    <p:sldLayoutId id="2147483787" r:id="rId11"/>
    <p:sldLayoutId id="2147483751" r:id="rId12"/>
    <p:sldLayoutId id="2147483802" r:id="rId13"/>
    <p:sldLayoutId id="2147483794" r:id="rId14"/>
    <p:sldLayoutId id="2147483791" r:id="rId15"/>
    <p:sldLayoutId id="2147483804" r:id="rId16"/>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rgbClr val="633547"/>
                </a:solidFill>
              </a:rPr>
              <a:t>highly skilled migrant women</a:t>
            </a:r>
          </a:p>
        </p:txBody>
      </p:sp>
    </p:spTree>
    <p:extLst>
      <p:ext uri="{BB962C8B-B14F-4D97-AF65-F5344CB8AC3E}">
        <p14:creationId xmlns:p14="http://schemas.microsoft.com/office/powerpoint/2010/main" val="181777111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hf hdr="0" ftr="0" dt="0"/>
  <p:txStyles>
    <p:titleStyle>
      <a:lvl1pPr algn="l" defTabSz="740166" rtl="0" eaLnBrk="1" latinLnBrk="0" hangingPunct="1">
        <a:lnSpc>
          <a:spcPct val="90000"/>
        </a:lnSpc>
        <a:spcBef>
          <a:spcPct val="0"/>
        </a:spcBef>
        <a:buNone/>
        <a:defRPr sz="3561" kern="1200">
          <a:solidFill>
            <a:schemeClr val="tx1"/>
          </a:solidFill>
          <a:latin typeface="+mj-lt"/>
          <a:ea typeface="+mj-ea"/>
          <a:cs typeface="+mj-cs"/>
        </a:defRPr>
      </a:lvl1pPr>
    </p:titleStyle>
    <p:bodyStyle>
      <a:lvl1pPr marL="185042" indent="-185042" algn="l" defTabSz="740166" rtl="0" eaLnBrk="1" latinLnBrk="0" hangingPunct="1">
        <a:lnSpc>
          <a:spcPct val="90000"/>
        </a:lnSpc>
        <a:spcBef>
          <a:spcPts val="809"/>
        </a:spcBef>
        <a:buFont typeface="Arial" panose="020B0604020202020204" pitchFamily="34" charset="0"/>
        <a:buChar char="•"/>
        <a:defRPr sz="2267" kern="1200">
          <a:solidFill>
            <a:schemeClr val="tx1"/>
          </a:solidFill>
          <a:latin typeface="+mn-lt"/>
          <a:ea typeface="+mn-ea"/>
          <a:cs typeface="+mn-cs"/>
        </a:defRPr>
      </a:lvl1pPr>
      <a:lvl2pPr marL="555125" indent="-185042" algn="l" defTabSz="740166" rtl="0" eaLnBrk="1" latinLnBrk="0" hangingPunct="1">
        <a:lnSpc>
          <a:spcPct val="90000"/>
        </a:lnSpc>
        <a:spcBef>
          <a:spcPts val="405"/>
        </a:spcBef>
        <a:buFont typeface="Arial" panose="020B0604020202020204" pitchFamily="34" charset="0"/>
        <a:buChar char="•"/>
        <a:defRPr sz="1943" kern="1200">
          <a:solidFill>
            <a:schemeClr val="tx1"/>
          </a:solidFill>
          <a:latin typeface="+mn-lt"/>
          <a:ea typeface="+mn-ea"/>
          <a:cs typeface="+mn-cs"/>
        </a:defRPr>
      </a:lvl2pPr>
      <a:lvl3pPr marL="925208" indent="-185042" algn="l" defTabSz="740166" rtl="0" eaLnBrk="1" latinLnBrk="0" hangingPunct="1">
        <a:lnSpc>
          <a:spcPct val="90000"/>
        </a:lnSpc>
        <a:spcBef>
          <a:spcPts val="405"/>
        </a:spcBef>
        <a:buFont typeface="Arial" panose="020B0604020202020204" pitchFamily="34" charset="0"/>
        <a:buChar char="•"/>
        <a:defRPr sz="1619" kern="1200">
          <a:solidFill>
            <a:schemeClr val="tx1"/>
          </a:solidFill>
          <a:latin typeface="+mn-lt"/>
          <a:ea typeface="+mn-ea"/>
          <a:cs typeface="+mn-cs"/>
        </a:defRPr>
      </a:lvl3pPr>
      <a:lvl4pPr marL="129529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4pPr>
      <a:lvl5pPr marL="1665375"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p:bodyStyle>
    <p:otherStyle>
      <a:defPPr>
        <a:defRPr lang="en-US"/>
      </a:defPPr>
      <a:lvl1pPr marL="0" algn="l" defTabSz="740166" rtl="0" eaLnBrk="1" latinLnBrk="0" hangingPunct="1">
        <a:defRPr sz="1457" kern="1200">
          <a:solidFill>
            <a:schemeClr val="tx1"/>
          </a:solidFill>
          <a:latin typeface="+mn-lt"/>
          <a:ea typeface="+mn-ea"/>
          <a:cs typeface="+mn-cs"/>
        </a:defRPr>
      </a:lvl1pPr>
      <a:lvl2pPr marL="370083" algn="l" defTabSz="740166" rtl="0" eaLnBrk="1" latinLnBrk="0" hangingPunct="1">
        <a:defRPr sz="1457" kern="1200">
          <a:solidFill>
            <a:schemeClr val="tx1"/>
          </a:solidFill>
          <a:latin typeface="+mn-lt"/>
          <a:ea typeface="+mn-ea"/>
          <a:cs typeface="+mn-cs"/>
        </a:defRPr>
      </a:lvl2pPr>
      <a:lvl3pPr marL="740166" algn="l" defTabSz="740166" rtl="0" eaLnBrk="1" latinLnBrk="0" hangingPunct="1">
        <a:defRPr sz="1457" kern="1200">
          <a:solidFill>
            <a:schemeClr val="tx1"/>
          </a:solidFill>
          <a:latin typeface="+mn-lt"/>
          <a:ea typeface="+mn-ea"/>
          <a:cs typeface="+mn-cs"/>
        </a:defRPr>
      </a:lvl3pPr>
      <a:lvl4pPr marL="1110250" algn="l" defTabSz="740166" rtl="0" eaLnBrk="1" latinLnBrk="0" hangingPunct="1">
        <a:defRPr sz="1457" kern="1200">
          <a:solidFill>
            <a:schemeClr val="tx1"/>
          </a:solidFill>
          <a:latin typeface="+mn-lt"/>
          <a:ea typeface="+mn-ea"/>
          <a:cs typeface="+mn-cs"/>
        </a:defRPr>
      </a:lvl4pPr>
      <a:lvl5pPr marL="1480333" algn="l" defTabSz="740166" rtl="0" eaLnBrk="1" latinLnBrk="0" hangingPunct="1">
        <a:defRPr sz="1457" kern="1200">
          <a:solidFill>
            <a:schemeClr val="tx1"/>
          </a:solidFill>
          <a:latin typeface="+mn-lt"/>
          <a:ea typeface="+mn-ea"/>
          <a:cs typeface="+mn-cs"/>
        </a:defRPr>
      </a:lvl5pPr>
      <a:lvl6pPr marL="1850416" algn="l" defTabSz="740166" rtl="0" eaLnBrk="1" latinLnBrk="0" hangingPunct="1">
        <a:defRPr sz="1457" kern="1200">
          <a:solidFill>
            <a:schemeClr val="tx1"/>
          </a:solidFill>
          <a:latin typeface="+mn-lt"/>
          <a:ea typeface="+mn-ea"/>
          <a:cs typeface="+mn-cs"/>
        </a:defRPr>
      </a:lvl6pPr>
      <a:lvl7pPr marL="2220499" algn="l" defTabSz="740166" rtl="0" eaLnBrk="1" latinLnBrk="0" hangingPunct="1">
        <a:defRPr sz="1457" kern="1200">
          <a:solidFill>
            <a:schemeClr val="tx1"/>
          </a:solidFill>
          <a:latin typeface="+mn-lt"/>
          <a:ea typeface="+mn-ea"/>
          <a:cs typeface="+mn-cs"/>
        </a:defRPr>
      </a:lvl7pPr>
      <a:lvl8pPr marL="2590582" algn="l" defTabSz="740166" rtl="0" eaLnBrk="1" latinLnBrk="0" hangingPunct="1">
        <a:defRPr sz="1457" kern="1200">
          <a:solidFill>
            <a:schemeClr val="tx1"/>
          </a:solidFill>
          <a:latin typeface="+mn-lt"/>
          <a:ea typeface="+mn-ea"/>
          <a:cs typeface="+mn-cs"/>
        </a:defRPr>
      </a:lvl8pPr>
      <a:lvl9pPr marL="2960666" algn="l" defTabSz="740166" rtl="0" eaLnBrk="1" latinLnBrk="0" hangingPunct="1">
        <a:defRPr sz="145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rgbClr val="633547"/>
                </a:solidFill>
              </a:rPr>
              <a:t>highly skilled migrant women</a:t>
            </a:r>
          </a:p>
        </p:txBody>
      </p:sp>
    </p:spTree>
    <p:extLst>
      <p:ext uri="{BB962C8B-B14F-4D97-AF65-F5344CB8AC3E}">
        <p14:creationId xmlns:p14="http://schemas.microsoft.com/office/powerpoint/2010/main" val="19288618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Lst>
  <p:hf hdr="0" ftr="0" dt="0"/>
  <p:txStyles>
    <p:titleStyle>
      <a:lvl1pPr algn="l" defTabSz="740166" rtl="0" eaLnBrk="1" latinLnBrk="0" hangingPunct="1">
        <a:lnSpc>
          <a:spcPct val="90000"/>
        </a:lnSpc>
        <a:spcBef>
          <a:spcPct val="0"/>
        </a:spcBef>
        <a:buNone/>
        <a:defRPr sz="3561" kern="1200">
          <a:solidFill>
            <a:schemeClr val="tx1"/>
          </a:solidFill>
          <a:latin typeface="+mj-lt"/>
          <a:ea typeface="+mj-ea"/>
          <a:cs typeface="+mj-cs"/>
        </a:defRPr>
      </a:lvl1pPr>
    </p:titleStyle>
    <p:bodyStyle>
      <a:lvl1pPr marL="185042" indent="-185042" algn="l" defTabSz="740166" rtl="0" eaLnBrk="1" latinLnBrk="0" hangingPunct="1">
        <a:lnSpc>
          <a:spcPct val="90000"/>
        </a:lnSpc>
        <a:spcBef>
          <a:spcPts val="809"/>
        </a:spcBef>
        <a:buFont typeface="Arial" panose="020B0604020202020204" pitchFamily="34" charset="0"/>
        <a:buChar char="•"/>
        <a:defRPr sz="2267" kern="1200">
          <a:solidFill>
            <a:schemeClr val="tx1"/>
          </a:solidFill>
          <a:latin typeface="+mn-lt"/>
          <a:ea typeface="+mn-ea"/>
          <a:cs typeface="+mn-cs"/>
        </a:defRPr>
      </a:lvl1pPr>
      <a:lvl2pPr marL="555125" indent="-185042" algn="l" defTabSz="740166" rtl="0" eaLnBrk="1" latinLnBrk="0" hangingPunct="1">
        <a:lnSpc>
          <a:spcPct val="90000"/>
        </a:lnSpc>
        <a:spcBef>
          <a:spcPts val="405"/>
        </a:spcBef>
        <a:buFont typeface="Arial" panose="020B0604020202020204" pitchFamily="34" charset="0"/>
        <a:buChar char="•"/>
        <a:defRPr sz="1943" kern="1200">
          <a:solidFill>
            <a:schemeClr val="tx1"/>
          </a:solidFill>
          <a:latin typeface="+mn-lt"/>
          <a:ea typeface="+mn-ea"/>
          <a:cs typeface="+mn-cs"/>
        </a:defRPr>
      </a:lvl2pPr>
      <a:lvl3pPr marL="925208" indent="-185042" algn="l" defTabSz="740166" rtl="0" eaLnBrk="1" latinLnBrk="0" hangingPunct="1">
        <a:lnSpc>
          <a:spcPct val="90000"/>
        </a:lnSpc>
        <a:spcBef>
          <a:spcPts val="405"/>
        </a:spcBef>
        <a:buFont typeface="Arial" panose="020B0604020202020204" pitchFamily="34" charset="0"/>
        <a:buChar char="•"/>
        <a:defRPr sz="1619" kern="1200">
          <a:solidFill>
            <a:schemeClr val="tx1"/>
          </a:solidFill>
          <a:latin typeface="+mn-lt"/>
          <a:ea typeface="+mn-ea"/>
          <a:cs typeface="+mn-cs"/>
        </a:defRPr>
      </a:lvl3pPr>
      <a:lvl4pPr marL="129529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4pPr>
      <a:lvl5pPr marL="1665375"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p:bodyStyle>
    <p:otherStyle>
      <a:defPPr>
        <a:defRPr lang="en-US"/>
      </a:defPPr>
      <a:lvl1pPr marL="0" algn="l" defTabSz="740166" rtl="0" eaLnBrk="1" latinLnBrk="0" hangingPunct="1">
        <a:defRPr sz="1457" kern="1200">
          <a:solidFill>
            <a:schemeClr val="tx1"/>
          </a:solidFill>
          <a:latin typeface="+mn-lt"/>
          <a:ea typeface="+mn-ea"/>
          <a:cs typeface="+mn-cs"/>
        </a:defRPr>
      </a:lvl1pPr>
      <a:lvl2pPr marL="370083" algn="l" defTabSz="740166" rtl="0" eaLnBrk="1" latinLnBrk="0" hangingPunct="1">
        <a:defRPr sz="1457" kern="1200">
          <a:solidFill>
            <a:schemeClr val="tx1"/>
          </a:solidFill>
          <a:latin typeface="+mn-lt"/>
          <a:ea typeface="+mn-ea"/>
          <a:cs typeface="+mn-cs"/>
        </a:defRPr>
      </a:lvl2pPr>
      <a:lvl3pPr marL="740166" algn="l" defTabSz="740166" rtl="0" eaLnBrk="1" latinLnBrk="0" hangingPunct="1">
        <a:defRPr sz="1457" kern="1200">
          <a:solidFill>
            <a:schemeClr val="tx1"/>
          </a:solidFill>
          <a:latin typeface="+mn-lt"/>
          <a:ea typeface="+mn-ea"/>
          <a:cs typeface="+mn-cs"/>
        </a:defRPr>
      </a:lvl3pPr>
      <a:lvl4pPr marL="1110250" algn="l" defTabSz="740166" rtl="0" eaLnBrk="1" latinLnBrk="0" hangingPunct="1">
        <a:defRPr sz="1457" kern="1200">
          <a:solidFill>
            <a:schemeClr val="tx1"/>
          </a:solidFill>
          <a:latin typeface="+mn-lt"/>
          <a:ea typeface="+mn-ea"/>
          <a:cs typeface="+mn-cs"/>
        </a:defRPr>
      </a:lvl4pPr>
      <a:lvl5pPr marL="1480333" algn="l" defTabSz="740166" rtl="0" eaLnBrk="1" latinLnBrk="0" hangingPunct="1">
        <a:defRPr sz="1457" kern="1200">
          <a:solidFill>
            <a:schemeClr val="tx1"/>
          </a:solidFill>
          <a:latin typeface="+mn-lt"/>
          <a:ea typeface="+mn-ea"/>
          <a:cs typeface="+mn-cs"/>
        </a:defRPr>
      </a:lvl5pPr>
      <a:lvl6pPr marL="1850416" algn="l" defTabSz="740166" rtl="0" eaLnBrk="1" latinLnBrk="0" hangingPunct="1">
        <a:defRPr sz="1457" kern="1200">
          <a:solidFill>
            <a:schemeClr val="tx1"/>
          </a:solidFill>
          <a:latin typeface="+mn-lt"/>
          <a:ea typeface="+mn-ea"/>
          <a:cs typeface="+mn-cs"/>
        </a:defRPr>
      </a:lvl6pPr>
      <a:lvl7pPr marL="2220499" algn="l" defTabSz="740166" rtl="0" eaLnBrk="1" latinLnBrk="0" hangingPunct="1">
        <a:defRPr sz="1457" kern="1200">
          <a:solidFill>
            <a:schemeClr val="tx1"/>
          </a:solidFill>
          <a:latin typeface="+mn-lt"/>
          <a:ea typeface="+mn-ea"/>
          <a:cs typeface="+mn-cs"/>
        </a:defRPr>
      </a:lvl7pPr>
      <a:lvl8pPr marL="2590582" algn="l" defTabSz="740166" rtl="0" eaLnBrk="1" latinLnBrk="0" hangingPunct="1">
        <a:defRPr sz="1457" kern="1200">
          <a:solidFill>
            <a:schemeClr val="tx1"/>
          </a:solidFill>
          <a:latin typeface="+mn-lt"/>
          <a:ea typeface="+mn-ea"/>
          <a:cs typeface="+mn-cs"/>
        </a:defRPr>
      </a:lvl8pPr>
      <a:lvl9pPr marL="2960666" algn="l" defTabSz="740166" rtl="0" eaLnBrk="1" latinLnBrk="0" hangingPunct="1">
        <a:defRPr sz="145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84"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2896"/>
            <a:ext cx="3840480" cy="182679"/>
          </a:xfrm>
          <a:prstGeom prst="rect">
            <a:avLst/>
          </a:prstGeom>
          <a:noFill/>
        </p:spPr>
        <p:txBody>
          <a:bodyPr wrap="square" rtlCol="0">
            <a:spAutoFit/>
          </a:bodyPr>
          <a:lstStyle/>
          <a:p>
            <a:r>
              <a:rPr lang="en-US" sz="587" spc="294" dirty="0">
                <a:solidFill>
                  <a:srgbClr val="633547"/>
                </a:solidFill>
              </a:rPr>
              <a:t>highly skilled migrant women</a:t>
            </a:r>
          </a:p>
        </p:txBody>
      </p:sp>
    </p:spTree>
    <p:extLst>
      <p:ext uri="{BB962C8B-B14F-4D97-AF65-F5344CB8AC3E}">
        <p14:creationId xmlns:p14="http://schemas.microsoft.com/office/powerpoint/2010/main" val="31718671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p:hf hdr="0" ftr="0" dt="0"/>
  <p:txStyles>
    <p:titleStyle>
      <a:lvl1pPr algn="l" defTabSz="740166" rtl="0" eaLnBrk="1" latinLnBrk="0" hangingPunct="1">
        <a:lnSpc>
          <a:spcPct val="90000"/>
        </a:lnSpc>
        <a:spcBef>
          <a:spcPct val="0"/>
        </a:spcBef>
        <a:buNone/>
        <a:defRPr sz="3561" kern="1200">
          <a:solidFill>
            <a:schemeClr val="tx1"/>
          </a:solidFill>
          <a:latin typeface="+mj-lt"/>
          <a:ea typeface="+mj-ea"/>
          <a:cs typeface="+mj-cs"/>
        </a:defRPr>
      </a:lvl1pPr>
    </p:titleStyle>
    <p:bodyStyle>
      <a:lvl1pPr marL="185042" indent="-185042" algn="l" defTabSz="740166" rtl="0" eaLnBrk="1" latinLnBrk="0" hangingPunct="1">
        <a:lnSpc>
          <a:spcPct val="90000"/>
        </a:lnSpc>
        <a:spcBef>
          <a:spcPts val="809"/>
        </a:spcBef>
        <a:buFont typeface="Arial" panose="020B0604020202020204" pitchFamily="34" charset="0"/>
        <a:buChar char="•"/>
        <a:defRPr sz="2267" kern="1200">
          <a:solidFill>
            <a:schemeClr val="tx1"/>
          </a:solidFill>
          <a:latin typeface="+mn-lt"/>
          <a:ea typeface="+mn-ea"/>
          <a:cs typeface="+mn-cs"/>
        </a:defRPr>
      </a:lvl1pPr>
      <a:lvl2pPr marL="555125" indent="-185042" algn="l" defTabSz="740166" rtl="0" eaLnBrk="1" latinLnBrk="0" hangingPunct="1">
        <a:lnSpc>
          <a:spcPct val="90000"/>
        </a:lnSpc>
        <a:spcBef>
          <a:spcPts val="405"/>
        </a:spcBef>
        <a:buFont typeface="Arial" panose="020B0604020202020204" pitchFamily="34" charset="0"/>
        <a:buChar char="•"/>
        <a:defRPr sz="1943" kern="1200">
          <a:solidFill>
            <a:schemeClr val="tx1"/>
          </a:solidFill>
          <a:latin typeface="+mn-lt"/>
          <a:ea typeface="+mn-ea"/>
          <a:cs typeface="+mn-cs"/>
        </a:defRPr>
      </a:lvl2pPr>
      <a:lvl3pPr marL="925208" indent="-185042" algn="l" defTabSz="740166" rtl="0" eaLnBrk="1" latinLnBrk="0" hangingPunct="1">
        <a:lnSpc>
          <a:spcPct val="90000"/>
        </a:lnSpc>
        <a:spcBef>
          <a:spcPts val="405"/>
        </a:spcBef>
        <a:buFont typeface="Arial" panose="020B0604020202020204" pitchFamily="34" charset="0"/>
        <a:buChar char="•"/>
        <a:defRPr sz="1619" kern="1200">
          <a:solidFill>
            <a:schemeClr val="tx1"/>
          </a:solidFill>
          <a:latin typeface="+mn-lt"/>
          <a:ea typeface="+mn-ea"/>
          <a:cs typeface="+mn-cs"/>
        </a:defRPr>
      </a:lvl3pPr>
      <a:lvl4pPr marL="129529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4pPr>
      <a:lvl5pPr marL="1665375"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p:bodyStyle>
    <p:otherStyle>
      <a:defPPr>
        <a:defRPr lang="en-US"/>
      </a:defPPr>
      <a:lvl1pPr marL="0" algn="l" defTabSz="740166" rtl="0" eaLnBrk="1" latinLnBrk="0" hangingPunct="1">
        <a:defRPr sz="1457" kern="1200">
          <a:solidFill>
            <a:schemeClr val="tx1"/>
          </a:solidFill>
          <a:latin typeface="+mn-lt"/>
          <a:ea typeface="+mn-ea"/>
          <a:cs typeface="+mn-cs"/>
        </a:defRPr>
      </a:lvl1pPr>
      <a:lvl2pPr marL="370083" algn="l" defTabSz="740166" rtl="0" eaLnBrk="1" latinLnBrk="0" hangingPunct="1">
        <a:defRPr sz="1457" kern="1200">
          <a:solidFill>
            <a:schemeClr val="tx1"/>
          </a:solidFill>
          <a:latin typeface="+mn-lt"/>
          <a:ea typeface="+mn-ea"/>
          <a:cs typeface="+mn-cs"/>
        </a:defRPr>
      </a:lvl2pPr>
      <a:lvl3pPr marL="740166" algn="l" defTabSz="740166" rtl="0" eaLnBrk="1" latinLnBrk="0" hangingPunct="1">
        <a:defRPr sz="1457" kern="1200">
          <a:solidFill>
            <a:schemeClr val="tx1"/>
          </a:solidFill>
          <a:latin typeface="+mn-lt"/>
          <a:ea typeface="+mn-ea"/>
          <a:cs typeface="+mn-cs"/>
        </a:defRPr>
      </a:lvl3pPr>
      <a:lvl4pPr marL="1110250" algn="l" defTabSz="740166" rtl="0" eaLnBrk="1" latinLnBrk="0" hangingPunct="1">
        <a:defRPr sz="1457" kern="1200">
          <a:solidFill>
            <a:schemeClr val="tx1"/>
          </a:solidFill>
          <a:latin typeface="+mn-lt"/>
          <a:ea typeface="+mn-ea"/>
          <a:cs typeface="+mn-cs"/>
        </a:defRPr>
      </a:lvl4pPr>
      <a:lvl5pPr marL="1480333" algn="l" defTabSz="740166" rtl="0" eaLnBrk="1" latinLnBrk="0" hangingPunct="1">
        <a:defRPr sz="1457" kern="1200">
          <a:solidFill>
            <a:schemeClr val="tx1"/>
          </a:solidFill>
          <a:latin typeface="+mn-lt"/>
          <a:ea typeface="+mn-ea"/>
          <a:cs typeface="+mn-cs"/>
        </a:defRPr>
      </a:lvl5pPr>
      <a:lvl6pPr marL="1850416" algn="l" defTabSz="740166" rtl="0" eaLnBrk="1" latinLnBrk="0" hangingPunct="1">
        <a:defRPr sz="1457" kern="1200">
          <a:solidFill>
            <a:schemeClr val="tx1"/>
          </a:solidFill>
          <a:latin typeface="+mn-lt"/>
          <a:ea typeface="+mn-ea"/>
          <a:cs typeface="+mn-cs"/>
        </a:defRPr>
      </a:lvl6pPr>
      <a:lvl7pPr marL="2220499" algn="l" defTabSz="740166" rtl="0" eaLnBrk="1" latinLnBrk="0" hangingPunct="1">
        <a:defRPr sz="1457" kern="1200">
          <a:solidFill>
            <a:schemeClr val="tx1"/>
          </a:solidFill>
          <a:latin typeface="+mn-lt"/>
          <a:ea typeface="+mn-ea"/>
          <a:cs typeface="+mn-cs"/>
        </a:defRPr>
      </a:lvl7pPr>
      <a:lvl8pPr marL="2590582" algn="l" defTabSz="740166" rtl="0" eaLnBrk="1" latinLnBrk="0" hangingPunct="1">
        <a:defRPr sz="1457" kern="1200">
          <a:solidFill>
            <a:schemeClr val="tx1"/>
          </a:solidFill>
          <a:latin typeface="+mn-lt"/>
          <a:ea typeface="+mn-ea"/>
          <a:cs typeface="+mn-cs"/>
        </a:defRPr>
      </a:lvl8pPr>
      <a:lvl9pPr marL="2960666" algn="l" defTabSz="740166" rtl="0" eaLnBrk="1" latinLnBrk="0" hangingPunct="1">
        <a:defRPr sz="145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rgbClr val="633547"/>
                </a:solidFill>
              </a:rPr>
              <a:t>highly skilled migrant women</a:t>
            </a:r>
          </a:p>
        </p:txBody>
      </p:sp>
    </p:spTree>
    <p:extLst>
      <p:ext uri="{BB962C8B-B14F-4D97-AF65-F5344CB8AC3E}">
        <p14:creationId xmlns:p14="http://schemas.microsoft.com/office/powerpoint/2010/main" val="109955240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Lst>
  <p:hf hdr="0" ftr="0" dt="0"/>
  <p:txStyles>
    <p:titleStyle>
      <a:lvl1pPr algn="l" defTabSz="724727" rtl="0" eaLnBrk="1" latinLnBrk="0" hangingPunct="1">
        <a:lnSpc>
          <a:spcPct val="90000"/>
        </a:lnSpc>
        <a:spcBef>
          <a:spcPct val="0"/>
        </a:spcBef>
        <a:buNone/>
        <a:defRPr sz="3487" kern="1200">
          <a:solidFill>
            <a:schemeClr val="tx1"/>
          </a:solidFill>
          <a:latin typeface="+mj-lt"/>
          <a:ea typeface="+mj-ea"/>
          <a:cs typeface="+mj-cs"/>
        </a:defRPr>
      </a:lvl1pPr>
    </p:titleStyle>
    <p:bodyStyle>
      <a:lvl1pPr marL="181182" indent="-181182" algn="l" defTabSz="724727" rtl="0" eaLnBrk="1" latinLnBrk="0" hangingPunct="1">
        <a:lnSpc>
          <a:spcPct val="90000"/>
        </a:lnSpc>
        <a:spcBef>
          <a:spcPts val="792"/>
        </a:spcBef>
        <a:buFont typeface="Arial" panose="020B0604020202020204" pitchFamily="34" charset="0"/>
        <a:buChar char="•"/>
        <a:defRPr sz="2220" kern="1200">
          <a:solidFill>
            <a:schemeClr val="tx1"/>
          </a:solidFill>
          <a:latin typeface="+mn-lt"/>
          <a:ea typeface="+mn-ea"/>
          <a:cs typeface="+mn-cs"/>
        </a:defRPr>
      </a:lvl1pPr>
      <a:lvl2pPr marL="543545" indent="-181182" algn="l" defTabSz="724727" rtl="0" eaLnBrk="1" latinLnBrk="0" hangingPunct="1">
        <a:lnSpc>
          <a:spcPct val="90000"/>
        </a:lnSpc>
        <a:spcBef>
          <a:spcPts val="396"/>
        </a:spcBef>
        <a:buFont typeface="Arial" panose="020B0604020202020204" pitchFamily="34" charset="0"/>
        <a:buChar char="•"/>
        <a:defRPr sz="1903" kern="1200">
          <a:solidFill>
            <a:schemeClr val="tx1"/>
          </a:solidFill>
          <a:latin typeface="+mn-lt"/>
          <a:ea typeface="+mn-ea"/>
          <a:cs typeface="+mn-cs"/>
        </a:defRPr>
      </a:lvl2pPr>
      <a:lvl3pPr marL="905909" indent="-181182" algn="l" defTabSz="724727" rtl="0" eaLnBrk="1" latinLnBrk="0" hangingPunct="1">
        <a:lnSpc>
          <a:spcPct val="90000"/>
        </a:lnSpc>
        <a:spcBef>
          <a:spcPts val="396"/>
        </a:spcBef>
        <a:buFont typeface="Arial" panose="020B0604020202020204" pitchFamily="34" charset="0"/>
        <a:buChar char="•"/>
        <a:defRPr sz="1585" kern="1200">
          <a:solidFill>
            <a:schemeClr val="tx1"/>
          </a:solidFill>
          <a:latin typeface="+mn-lt"/>
          <a:ea typeface="+mn-ea"/>
          <a:cs typeface="+mn-cs"/>
        </a:defRPr>
      </a:lvl3pPr>
      <a:lvl4pPr marL="1268272"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4pPr>
      <a:lvl5pPr marL="163063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5pPr>
      <a:lvl6pPr marL="199300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6pPr>
      <a:lvl7pPr marL="2355364"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7pPr>
      <a:lvl8pPr marL="271772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8pPr>
      <a:lvl9pPr marL="308009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9pPr>
    </p:bodyStyle>
    <p:otherStyle>
      <a:defPPr>
        <a:defRPr lang="en-US"/>
      </a:defPPr>
      <a:lvl1pPr marL="0" algn="l" defTabSz="724727" rtl="0" eaLnBrk="1" latinLnBrk="0" hangingPunct="1">
        <a:defRPr sz="1427" kern="1200">
          <a:solidFill>
            <a:schemeClr val="tx1"/>
          </a:solidFill>
          <a:latin typeface="+mn-lt"/>
          <a:ea typeface="+mn-ea"/>
          <a:cs typeface="+mn-cs"/>
        </a:defRPr>
      </a:lvl1pPr>
      <a:lvl2pPr marL="362363" algn="l" defTabSz="724727" rtl="0" eaLnBrk="1" latinLnBrk="0" hangingPunct="1">
        <a:defRPr sz="1427" kern="1200">
          <a:solidFill>
            <a:schemeClr val="tx1"/>
          </a:solidFill>
          <a:latin typeface="+mn-lt"/>
          <a:ea typeface="+mn-ea"/>
          <a:cs typeface="+mn-cs"/>
        </a:defRPr>
      </a:lvl2pPr>
      <a:lvl3pPr marL="724727" algn="l" defTabSz="724727" rtl="0" eaLnBrk="1" latinLnBrk="0" hangingPunct="1">
        <a:defRPr sz="1427" kern="1200">
          <a:solidFill>
            <a:schemeClr val="tx1"/>
          </a:solidFill>
          <a:latin typeface="+mn-lt"/>
          <a:ea typeface="+mn-ea"/>
          <a:cs typeface="+mn-cs"/>
        </a:defRPr>
      </a:lvl3pPr>
      <a:lvl4pPr marL="1087091" algn="l" defTabSz="724727" rtl="0" eaLnBrk="1" latinLnBrk="0" hangingPunct="1">
        <a:defRPr sz="1427" kern="1200">
          <a:solidFill>
            <a:schemeClr val="tx1"/>
          </a:solidFill>
          <a:latin typeface="+mn-lt"/>
          <a:ea typeface="+mn-ea"/>
          <a:cs typeface="+mn-cs"/>
        </a:defRPr>
      </a:lvl4pPr>
      <a:lvl5pPr marL="1449455" algn="l" defTabSz="724727" rtl="0" eaLnBrk="1" latinLnBrk="0" hangingPunct="1">
        <a:defRPr sz="1427" kern="1200">
          <a:solidFill>
            <a:schemeClr val="tx1"/>
          </a:solidFill>
          <a:latin typeface="+mn-lt"/>
          <a:ea typeface="+mn-ea"/>
          <a:cs typeface="+mn-cs"/>
        </a:defRPr>
      </a:lvl5pPr>
      <a:lvl6pPr marL="1811818" algn="l" defTabSz="724727" rtl="0" eaLnBrk="1" latinLnBrk="0" hangingPunct="1">
        <a:defRPr sz="1427" kern="1200">
          <a:solidFill>
            <a:schemeClr val="tx1"/>
          </a:solidFill>
          <a:latin typeface="+mn-lt"/>
          <a:ea typeface="+mn-ea"/>
          <a:cs typeface="+mn-cs"/>
        </a:defRPr>
      </a:lvl6pPr>
      <a:lvl7pPr marL="2174182" algn="l" defTabSz="724727" rtl="0" eaLnBrk="1" latinLnBrk="0" hangingPunct="1">
        <a:defRPr sz="1427" kern="1200">
          <a:solidFill>
            <a:schemeClr val="tx1"/>
          </a:solidFill>
          <a:latin typeface="+mn-lt"/>
          <a:ea typeface="+mn-ea"/>
          <a:cs typeface="+mn-cs"/>
        </a:defRPr>
      </a:lvl7pPr>
      <a:lvl8pPr marL="2536545" algn="l" defTabSz="724727" rtl="0" eaLnBrk="1" latinLnBrk="0" hangingPunct="1">
        <a:defRPr sz="1427" kern="1200">
          <a:solidFill>
            <a:schemeClr val="tx1"/>
          </a:solidFill>
          <a:latin typeface="+mn-lt"/>
          <a:ea typeface="+mn-ea"/>
          <a:cs typeface="+mn-cs"/>
        </a:defRPr>
      </a:lvl8pPr>
      <a:lvl9pPr marL="2898909" algn="l" defTabSz="724727" rtl="0" eaLnBrk="1" latinLnBrk="0" hangingPunct="1">
        <a:defRPr sz="142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rgbClr val="633547"/>
                </a:solidFill>
              </a:rPr>
              <a:t>highly skilled migrant women</a:t>
            </a:r>
          </a:p>
        </p:txBody>
      </p:sp>
    </p:spTree>
    <p:extLst>
      <p:ext uri="{BB962C8B-B14F-4D97-AF65-F5344CB8AC3E}">
        <p14:creationId xmlns:p14="http://schemas.microsoft.com/office/powerpoint/2010/main" val="170191492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hf hdr="0" ftr="0" dt="0"/>
  <p:txStyles>
    <p:titleStyle>
      <a:lvl1pPr algn="l" defTabSz="724727" rtl="0" eaLnBrk="1" latinLnBrk="0" hangingPunct="1">
        <a:lnSpc>
          <a:spcPct val="90000"/>
        </a:lnSpc>
        <a:spcBef>
          <a:spcPct val="0"/>
        </a:spcBef>
        <a:buNone/>
        <a:defRPr sz="3487" kern="1200">
          <a:solidFill>
            <a:schemeClr val="tx1"/>
          </a:solidFill>
          <a:latin typeface="+mj-lt"/>
          <a:ea typeface="+mj-ea"/>
          <a:cs typeface="+mj-cs"/>
        </a:defRPr>
      </a:lvl1pPr>
    </p:titleStyle>
    <p:bodyStyle>
      <a:lvl1pPr marL="181182" indent="-181182" algn="l" defTabSz="724727" rtl="0" eaLnBrk="1" latinLnBrk="0" hangingPunct="1">
        <a:lnSpc>
          <a:spcPct val="90000"/>
        </a:lnSpc>
        <a:spcBef>
          <a:spcPts val="792"/>
        </a:spcBef>
        <a:buFont typeface="Arial" panose="020B0604020202020204" pitchFamily="34" charset="0"/>
        <a:buChar char="•"/>
        <a:defRPr sz="2220" kern="1200">
          <a:solidFill>
            <a:schemeClr val="tx1"/>
          </a:solidFill>
          <a:latin typeface="+mn-lt"/>
          <a:ea typeface="+mn-ea"/>
          <a:cs typeface="+mn-cs"/>
        </a:defRPr>
      </a:lvl1pPr>
      <a:lvl2pPr marL="543545" indent="-181182" algn="l" defTabSz="724727" rtl="0" eaLnBrk="1" latinLnBrk="0" hangingPunct="1">
        <a:lnSpc>
          <a:spcPct val="90000"/>
        </a:lnSpc>
        <a:spcBef>
          <a:spcPts val="396"/>
        </a:spcBef>
        <a:buFont typeface="Arial" panose="020B0604020202020204" pitchFamily="34" charset="0"/>
        <a:buChar char="•"/>
        <a:defRPr sz="1903" kern="1200">
          <a:solidFill>
            <a:schemeClr val="tx1"/>
          </a:solidFill>
          <a:latin typeface="+mn-lt"/>
          <a:ea typeface="+mn-ea"/>
          <a:cs typeface="+mn-cs"/>
        </a:defRPr>
      </a:lvl2pPr>
      <a:lvl3pPr marL="905909" indent="-181182" algn="l" defTabSz="724727" rtl="0" eaLnBrk="1" latinLnBrk="0" hangingPunct="1">
        <a:lnSpc>
          <a:spcPct val="90000"/>
        </a:lnSpc>
        <a:spcBef>
          <a:spcPts val="396"/>
        </a:spcBef>
        <a:buFont typeface="Arial" panose="020B0604020202020204" pitchFamily="34" charset="0"/>
        <a:buChar char="•"/>
        <a:defRPr sz="1585" kern="1200">
          <a:solidFill>
            <a:schemeClr val="tx1"/>
          </a:solidFill>
          <a:latin typeface="+mn-lt"/>
          <a:ea typeface="+mn-ea"/>
          <a:cs typeface="+mn-cs"/>
        </a:defRPr>
      </a:lvl3pPr>
      <a:lvl4pPr marL="1268272"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4pPr>
      <a:lvl5pPr marL="163063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5pPr>
      <a:lvl6pPr marL="199300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6pPr>
      <a:lvl7pPr marL="2355364"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7pPr>
      <a:lvl8pPr marL="271772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8pPr>
      <a:lvl9pPr marL="308009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9pPr>
    </p:bodyStyle>
    <p:otherStyle>
      <a:defPPr>
        <a:defRPr lang="en-US"/>
      </a:defPPr>
      <a:lvl1pPr marL="0" algn="l" defTabSz="724727" rtl="0" eaLnBrk="1" latinLnBrk="0" hangingPunct="1">
        <a:defRPr sz="1427" kern="1200">
          <a:solidFill>
            <a:schemeClr val="tx1"/>
          </a:solidFill>
          <a:latin typeface="+mn-lt"/>
          <a:ea typeface="+mn-ea"/>
          <a:cs typeface="+mn-cs"/>
        </a:defRPr>
      </a:lvl1pPr>
      <a:lvl2pPr marL="362363" algn="l" defTabSz="724727" rtl="0" eaLnBrk="1" latinLnBrk="0" hangingPunct="1">
        <a:defRPr sz="1427" kern="1200">
          <a:solidFill>
            <a:schemeClr val="tx1"/>
          </a:solidFill>
          <a:latin typeface="+mn-lt"/>
          <a:ea typeface="+mn-ea"/>
          <a:cs typeface="+mn-cs"/>
        </a:defRPr>
      </a:lvl2pPr>
      <a:lvl3pPr marL="724727" algn="l" defTabSz="724727" rtl="0" eaLnBrk="1" latinLnBrk="0" hangingPunct="1">
        <a:defRPr sz="1427" kern="1200">
          <a:solidFill>
            <a:schemeClr val="tx1"/>
          </a:solidFill>
          <a:latin typeface="+mn-lt"/>
          <a:ea typeface="+mn-ea"/>
          <a:cs typeface="+mn-cs"/>
        </a:defRPr>
      </a:lvl3pPr>
      <a:lvl4pPr marL="1087091" algn="l" defTabSz="724727" rtl="0" eaLnBrk="1" latinLnBrk="0" hangingPunct="1">
        <a:defRPr sz="1427" kern="1200">
          <a:solidFill>
            <a:schemeClr val="tx1"/>
          </a:solidFill>
          <a:latin typeface="+mn-lt"/>
          <a:ea typeface="+mn-ea"/>
          <a:cs typeface="+mn-cs"/>
        </a:defRPr>
      </a:lvl4pPr>
      <a:lvl5pPr marL="1449455" algn="l" defTabSz="724727" rtl="0" eaLnBrk="1" latinLnBrk="0" hangingPunct="1">
        <a:defRPr sz="1427" kern="1200">
          <a:solidFill>
            <a:schemeClr val="tx1"/>
          </a:solidFill>
          <a:latin typeface="+mn-lt"/>
          <a:ea typeface="+mn-ea"/>
          <a:cs typeface="+mn-cs"/>
        </a:defRPr>
      </a:lvl5pPr>
      <a:lvl6pPr marL="1811818" algn="l" defTabSz="724727" rtl="0" eaLnBrk="1" latinLnBrk="0" hangingPunct="1">
        <a:defRPr sz="1427" kern="1200">
          <a:solidFill>
            <a:schemeClr val="tx1"/>
          </a:solidFill>
          <a:latin typeface="+mn-lt"/>
          <a:ea typeface="+mn-ea"/>
          <a:cs typeface="+mn-cs"/>
        </a:defRPr>
      </a:lvl6pPr>
      <a:lvl7pPr marL="2174182" algn="l" defTabSz="724727" rtl="0" eaLnBrk="1" latinLnBrk="0" hangingPunct="1">
        <a:defRPr sz="1427" kern="1200">
          <a:solidFill>
            <a:schemeClr val="tx1"/>
          </a:solidFill>
          <a:latin typeface="+mn-lt"/>
          <a:ea typeface="+mn-ea"/>
          <a:cs typeface="+mn-cs"/>
        </a:defRPr>
      </a:lvl7pPr>
      <a:lvl8pPr marL="2536545" algn="l" defTabSz="724727" rtl="0" eaLnBrk="1" latinLnBrk="0" hangingPunct="1">
        <a:defRPr sz="1427" kern="1200">
          <a:solidFill>
            <a:schemeClr val="tx1"/>
          </a:solidFill>
          <a:latin typeface="+mn-lt"/>
          <a:ea typeface="+mn-ea"/>
          <a:cs typeface="+mn-cs"/>
        </a:defRPr>
      </a:lvl8pPr>
      <a:lvl9pPr marL="2898909" algn="l" defTabSz="724727" rtl="0" eaLnBrk="1" latinLnBrk="0" hangingPunct="1">
        <a:defRPr sz="142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767"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3827"/>
            <a:ext cx="3840480" cy="180819"/>
          </a:xfrm>
          <a:prstGeom prst="rect">
            <a:avLst/>
          </a:prstGeom>
          <a:noFill/>
        </p:spPr>
        <p:txBody>
          <a:bodyPr wrap="square" rtlCol="0">
            <a:spAutoFit/>
          </a:bodyPr>
          <a:lstStyle/>
          <a:p>
            <a:r>
              <a:rPr lang="en-US" sz="575" spc="288" dirty="0">
                <a:solidFill>
                  <a:srgbClr val="633547"/>
                </a:solidFill>
              </a:rPr>
              <a:t>highly skilled migrant women</a:t>
            </a:r>
          </a:p>
        </p:txBody>
      </p:sp>
    </p:spTree>
    <p:extLst>
      <p:ext uri="{BB962C8B-B14F-4D97-AF65-F5344CB8AC3E}">
        <p14:creationId xmlns:p14="http://schemas.microsoft.com/office/powerpoint/2010/main" val="182789891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Lst>
  <p:hf hdr="0" ftr="0" dt="0"/>
  <p:txStyles>
    <p:titleStyle>
      <a:lvl1pPr algn="l" defTabSz="724727" rtl="0" eaLnBrk="1" latinLnBrk="0" hangingPunct="1">
        <a:lnSpc>
          <a:spcPct val="90000"/>
        </a:lnSpc>
        <a:spcBef>
          <a:spcPct val="0"/>
        </a:spcBef>
        <a:buNone/>
        <a:defRPr sz="3487" kern="1200">
          <a:solidFill>
            <a:schemeClr val="tx1"/>
          </a:solidFill>
          <a:latin typeface="+mj-lt"/>
          <a:ea typeface="+mj-ea"/>
          <a:cs typeface="+mj-cs"/>
        </a:defRPr>
      </a:lvl1pPr>
    </p:titleStyle>
    <p:bodyStyle>
      <a:lvl1pPr marL="181182" indent="-181182" algn="l" defTabSz="724727" rtl="0" eaLnBrk="1" latinLnBrk="0" hangingPunct="1">
        <a:lnSpc>
          <a:spcPct val="90000"/>
        </a:lnSpc>
        <a:spcBef>
          <a:spcPts val="792"/>
        </a:spcBef>
        <a:buFont typeface="Arial" panose="020B0604020202020204" pitchFamily="34" charset="0"/>
        <a:buChar char="•"/>
        <a:defRPr sz="2220" kern="1200">
          <a:solidFill>
            <a:schemeClr val="tx1"/>
          </a:solidFill>
          <a:latin typeface="+mn-lt"/>
          <a:ea typeface="+mn-ea"/>
          <a:cs typeface="+mn-cs"/>
        </a:defRPr>
      </a:lvl1pPr>
      <a:lvl2pPr marL="543545" indent="-181182" algn="l" defTabSz="724727" rtl="0" eaLnBrk="1" latinLnBrk="0" hangingPunct="1">
        <a:lnSpc>
          <a:spcPct val="90000"/>
        </a:lnSpc>
        <a:spcBef>
          <a:spcPts val="396"/>
        </a:spcBef>
        <a:buFont typeface="Arial" panose="020B0604020202020204" pitchFamily="34" charset="0"/>
        <a:buChar char="•"/>
        <a:defRPr sz="1903" kern="1200">
          <a:solidFill>
            <a:schemeClr val="tx1"/>
          </a:solidFill>
          <a:latin typeface="+mn-lt"/>
          <a:ea typeface="+mn-ea"/>
          <a:cs typeface="+mn-cs"/>
        </a:defRPr>
      </a:lvl2pPr>
      <a:lvl3pPr marL="905909" indent="-181182" algn="l" defTabSz="724727" rtl="0" eaLnBrk="1" latinLnBrk="0" hangingPunct="1">
        <a:lnSpc>
          <a:spcPct val="90000"/>
        </a:lnSpc>
        <a:spcBef>
          <a:spcPts val="396"/>
        </a:spcBef>
        <a:buFont typeface="Arial" panose="020B0604020202020204" pitchFamily="34" charset="0"/>
        <a:buChar char="•"/>
        <a:defRPr sz="1585" kern="1200">
          <a:solidFill>
            <a:schemeClr val="tx1"/>
          </a:solidFill>
          <a:latin typeface="+mn-lt"/>
          <a:ea typeface="+mn-ea"/>
          <a:cs typeface="+mn-cs"/>
        </a:defRPr>
      </a:lvl3pPr>
      <a:lvl4pPr marL="1268272"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4pPr>
      <a:lvl5pPr marL="163063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5pPr>
      <a:lvl6pPr marL="199300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6pPr>
      <a:lvl7pPr marL="2355364"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7pPr>
      <a:lvl8pPr marL="2717727"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8pPr>
      <a:lvl9pPr marL="3080090" indent="-181182" algn="l" defTabSz="724727" rtl="0" eaLnBrk="1" latinLnBrk="0" hangingPunct="1">
        <a:lnSpc>
          <a:spcPct val="90000"/>
        </a:lnSpc>
        <a:spcBef>
          <a:spcPts val="396"/>
        </a:spcBef>
        <a:buFont typeface="Arial" panose="020B0604020202020204" pitchFamily="34" charset="0"/>
        <a:buChar char="•"/>
        <a:defRPr sz="1427" kern="1200">
          <a:solidFill>
            <a:schemeClr val="tx1"/>
          </a:solidFill>
          <a:latin typeface="+mn-lt"/>
          <a:ea typeface="+mn-ea"/>
          <a:cs typeface="+mn-cs"/>
        </a:defRPr>
      </a:lvl9pPr>
    </p:bodyStyle>
    <p:otherStyle>
      <a:defPPr>
        <a:defRPr lang="en-US"/>
      </a:defPPr>
      <a:lvl1pPr marL="0" algn="l" defTabSz="724727" rtl="0" eaLnBrk="1" latinLnBrk="0" hangingPunct="1">
        <a:defRPr sz="1427" kern="1200">
          <a:solidFill>
            <a:schemeClr val="tx1"/>
          </a:solidFill>
          <a:latin typeface="+mn-lt"/>
          <a:ea typeface="+mn-ea"/>
          <a:cs typeface="+mn-cs"/>
        </a:defRPr>
      </a:lvl1pPr>
      <a:lvl2pPr marL="362363" algn="l" defTabSz="724727" rtl="0" eaLnBrk="1" latinLnBrk="0" hangingPunct="1">
        <a:defRPr sz="1427" kern="1200">
          <a:solidFill>
            <a:schemeClr val="tx1"/>
          </a:solidFill>
          <a:latin typeface="+mn-lt"/>
          <a:ea typeface="+mn-ea"/>
          <a:cs typeface="+mn-cs"/>
        </a:defRPr>
      </a:lvl2pPr>
      <a:lvl3pPr marL="724727" algn="l" defTabSz="724727" rtl="0" eaLnBrk="1" latinLnBrk="0" hangingPunct="1">
        <a:defRPr sz="1427" kern="1200">
          <a:solidFill>
            <a:schemeClr val="tx1"/>
          </a:solidFill>
          <a:latin typeface="+mn-lt"/>
          <a:ea typeface="+mn-ea"/>
          <a:cs typeface="+mn-cs"/>
        </a:defRPr>
      </a:lvl3pPr>
      <a:lvl4pPr marL="1087091" algn="l" defTabSz="724727" rtl="0" eaLnBrk="1" latinLnBrk="0" hangingPunct="1">
        <a:defRPr sz="1427" kern="1200">
          <a:solidFill>
            <a:schemeClr val="tx1"/>
          </a:solidFill>
          <a:latin typeface="+mn-lt"/>
          <a:ea typeface="+mn-ea"/>
          <a:cs typeface="+mn-cs"/>
        </a:defRPr>
      </a:lvl4pPr>
      <a:lvl5pPr marL="1449455" algn="l" defTabSz="724727" rtl="0" eaLnBrk="1" latinLnBrk="0" hangingPunct="1">
        <a:defRPr sz="1427" kern="1200">
          <a:solidFill>
            <a:schemeClr val="tx1"/>
          </a:solidFill>
          <a:latin typeface="+mn-lt"/>
          <a:ea typeface="+mn-ea"/>
          <a:cs typeface="+mn-cs"/>
        </a:defRPr>
      </a:lvl5pPr>
      <a:lvl6pPr marL="1811818" algn="l" defTabSz="724727" rtl="0" eaLnBrk="1" latinLnBrk="0" hangingPunct="1">
        <a:defRPr sz="1427" kern="1200">
          <a:solidFill>
            <a:schemeClr val="tx1"/>
          </a:solidFill>
          <a:latin typeface="+mn-lt"/>
          <a:ea typeface="+mn-ea"/>
          <a:cs typeface="+mn-cs"/>
        </a:defRPr>
      </a:lvl6pPr>
      <a:lvl7pPr marL="2174182" algn="l" defTabSz="724727" rtl="0" eaLnBrk="1" latinLnBrk="0" hangingPunct="1">
        <a:defRPr sz="1427" kern="1200">
          <a:solidFill>
            <a:schemeClr val="tx1"/>
          </a:solidFill>
          <a:latin typeface="+mn-lt"/>
          <a:ea typeface="+mn-ea"/>
          <a:cs typeface="+mn-cs"/>
        </a:defRPr>
      </a:lvl7pPr>
      <a:lvl8pPr marL="2536545" algn="l" defTabSz="724727" rtl="0" eaLnBrk="1" latinLnBrk="0" hangingPunct="1">
        <a:defRPr sz="1427" kern="1200">
          <a:solidFill>
            <a:schemeClr val="tx1"/>
          </a:solidFill>
          <a:latin typeface="+mn-lt"/>
          <a:ea typeface="+mn-ea"/>
          <a:cs typeface="+mn-cs"/>
        </a:defRPr>
      </a:lvl8pPr>
      <a:lvl9pPr marL="2898909" algn="l" defTabSz="724727" rtl="0" eaLnBrk="1" latinLnBrk="0" hangingPunct="1">
        <a:defRPr sz="14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hyperlink" Target="https://www.instagram.com/cie.gateway?igsh=dzNxYnl3OGpnbmp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F809DD2-950E-9A24-F3AA-C072ECED586C}"/>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1975" t="-549" r="9952" b="549"/>
          <a:stretch>
            <a:fillRect/>
          </a:stretch>
        </p:blipFill>
        <p:spPr>
          <a:xfrm>
            <a:off x="-21689" y="1759739"/>
            <a:ext cx="7581364" cy="7094438"/>
          </a:xfrm>
        </p:spPr>
      </p:pic>
      <p:sp>
        <p:nvSpPr>
          <p:cNvPr id="84" name="Text Placeholder 83">
            <a:extLst>
              <a:ext uri="{FF2B5EF4-FFF2-40B4-BE49-F238E27FC236}">
                <a16:creationId xmlns:a16="http://schemas.microsoft.com/office/drawing/2014/main" id="{677F1B75-EA65-8A84-2C9B-948E55496C6E}"/>
              </a:ext>
            </a:extLst>
          </p:cNvPr>
          <p:cNvSpPr>
            <a:spLocks noGrp="1"/>
          </p:cNvSpPr>
          <p:nvPr>
            <p:ph type="body" sz="quarter" idx="17"/>
          </p:nvPr>
        </p:nvSpPr>
        <p:spPr/>
        <p:txBody>
          <a:bodyPr/>
          <a:lstStyle/>
          <a:p>
            <a:pPr lvl="0"/>
            <a:r>
              <a:rPr lang="en-US" dirty="0"/>
              <a:t>2025</a:t>
            </a:r>
          </a:p>
          <a:p>
            <a:pPr lvl="0"/>
            <a:r>
              <a:rPr lang="en-US" dirty="0"/>
              <a:t>PROMOTE </a:t>
            </a:r>
            <a:r>
              <a:rPr lang="en-US" dirty="0" err="1"/>
              <a:t>Labour</a:t>
            </a:r>
            <a:r>
              <a:rPr lang="en-US" dirty="0"/>
              <a:t> Market Report Germany</a:t>
            </a:r>
          </a:p>
          <a:p>
            <a:endParaRPr lang="en-US" dirty="0"/>
          </a:p>
        </p:txBody>
      </p:sp>
      <p:sp>
        <p:nvSpPr>
          <p:cNvPr id="78" name="Text Placeholder 77">
            <a:extLst>
              <a:ext uri="{FF2B5EF4-FFF2-40B4-BE49-F238E27FC236}">
                <a16:creationId xmlns:a16="http://schemas.microsoft.com/office/drawing/2014/main" id="{8E2BDE9E-5561-5F8C-BFD7-CE5A863137A5}"/>
              </a:ext>
            </a:extLst>
          </p:cNvPr>
          <p:cNvSpPr>
            <a:spLocks noGrp="1"/>
          </p:cNvSpPr>
          <p:nvPr>
            <p:ph type="body" sz="quarter" idx="18"/>
          </p:nvPr>
        </p:nvSpPr>
        <p:spPr/>
        <p:txBody>
          <a:bodyPr/>
          <a:lstStyle/>
          <a:p>
            <a:pPr lvl="0"/>
            <a:r>
              <a:rPr lang="en-US" dirty="0"/>
              <a:t>By</a:t>
            </a:r>
          </a:p>
          <a:p>
            <a:pPr lvl="0"/>
            <a:r>
              <a:rPr lang="en-US" dirty="0"/>
              <a:t>Outside Media &amp; Knowledge </a:t>
            </a:r>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97799" y="6436143"/>
            <a:ext cx="54395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581822" y="6488441"/>
            <a:ext cx="5255541" cy="646331"/>
          </a:xfrm>
          <a:prstGeom prst="rect">
            <a:avLst/>
          </a:prstGeom>
          <a:noFill/>
        </p:spPr>
        <p:txBody>
          <a:bodyPr wrap="none" rtlCol="0">
            <a:spAutoFit/>
          </a:bodyPr>
          <a:lstStyle/>
          <a:p>
            <a:r>
              <a:rPr lang="en-US" sz="3600" b="1" spc="324" dirty="0" err="1">
                <a:solidFill>
                  <a:srgbClr val="E36C34"/>
                </a:solidFill>
                <a:latin typeface="Calibri" panose="020F0502020204030204" pitchFamily="34" charset="0"/>
                <a:cs typeface="Calibri" panose="020F0502020204030204" pitchFamily="34" charset="0"/>
              </a:rPr>
              <a:t>Labour</a:t>
            </a:r>
            <a:r>
              <a:rPr lang="en-US" sz="3600" b="1" spc="324" dirty="0">
                <a:solidFill>
                  <a:srgbClr val="E36C34"/>
                </a:solidFill>
                <a:latin typeface="Calibri" panose="020F0502020204030204" pitchFamily="34" charset="0"/>
                <a:cs typeface="Calibri" panose="020F0502020204030204" pitchFamily="34" charset="0"/>
              </a:rPr>
              <a:t> Market Report</a:t>
            </a:r>
          </a:p>
        </p:txBody>
      </p:sp>
      <p:sp>
        <p:nvSpPr>
          <p:cNvPr id="2" name="Rectangle 1">
            <a:extLst>
              <a:ext uri="{FF2B5EF4-FFF2-40B4-BE49-F238E27FC236}">
                <a16:creationId xmlns:a16="http://schemas.microsoft.com/office/drawing/2014/main" id="{D7AB0971-14CA-36DB-D01B-B520399C17A4}"/>
              </a:ext>
            </a:extLst>
          </p:cNvPr>
          <p:cNvSpPr/>
          <p:nvPr/>
        </p:nvSpPr>
        <p:spPr>
          <a:xfrm>
            <a:off x="1354312" y="7295313"/>
            <a:ext cx="349032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B008AA2F-867E-7B78-7F38-264E68701320}"/>
              </a:ext>
            </a:extLst>
          </p:cNvPr>
          <p:cNvSpPr txBox="1"/>
          <p:nvPr/>
        </p:nvSpPr>
        <p:spPr>
          <a:xfrm>
            <a:off x="1538335" y="7347611"/>
            <a:ext cx="2227276" cy="646331"/>
          </a:xfrm>
          <a:prstGeom prst="rect">
            <a:avLst/>
          </a:prstGeom>
          <a:noFill/>
        </p:spPr>
        <p:txBody>
          <a:bodyPr wrap="none" rtlCol="0">
            <a:spAutoFit/>
          </a:bodyPr>
          <a:lstStyle/>
          <a:p>
            <a:r>
              <a:rPr lang="en-US" sz="3600" b="1" spc="324" dirty="0">
                <a:solidFill>
                  <a:srgbClr val="E36C34"/>
                </a:solidFill>
                <a:latin typeface="Calibri" panose="020F0502020204030204" pitchFamily="34" charset="0"/>
                <a:cs typeface="Calibri" panose="020F0502020204030204" pitchFamily="34" charset="0"/>
              </a:rPr>
              <a:t>Germany</a:t>
            </a:r>
          </a:p>
        </p:txBody>
      </p:sp>
      <p:pic>
        <p:nvPicPr>
          <p:cNvPr id="4" name="Picture 3">
            <a:extLst>
              <a:ext uri="{FF2B5EF4-FFF2-40B4-BE49-F238E27FC236}">
                <a16:creationId xmlns:a16="http://schemas.microsoft.com/office/drawing/2014/main" id="{F637BC3E-6719-AA4C-036E-67F34DC93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82" y="10012817"/>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CB1D-EB86-5831-4F98-02F9B198A60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32B2C4-7A85-0A73-48F2-55912706292A}"/>
              </a:ext>
            </a:extLst>
          </p:cNvPr>
          <p:cNvSpPr>
            <a:spLocks noGrp="1"/>
          </p:cNvSpPr>
          <p:nvPr>
            <p:ph type="body" sz="quarter" idx="30"/>
          </p:nvPr>
        </p:nvSpPr>
        <p:spPr/>
        <p:txBody>
          <a:bodyPr/>
          <a:lstStyle/>
          <a:p>
            <a:r>
              <a:rPr lang="en-GB" dirty="0"/>
              <a:t>EMPLOYMENT OF HIGHLY SKILLED MIGRANT WOMEN</a:t>
            </a:r>
            <a:endParaRPr lang="en-US" dirty="0"/>
          </a:p>
        </p:txBody>
      </p:sp>
      <p:sp>
        <p:nvSpPr>
          <p:cNvPr id="7" name="Text Placeholder 6">
            <a:extLst>
              <a:ext uri="{FF2B5EF4-FFF2-40B4-BE49-F238E27FC236}">
                <a16:creationId xmlns:a16="http://schemas.microsoft.com/office/drawing/2014/main" id="{8346916B-4DAB-8E42-51A9-C005C1966155}"/>
              </a:ext>
            </a:extLst>
          </p:cNvPr>
          <p:cNvSpPr>
            <a:spLocks noGrp="1"/>
          </p:cNvSpPr>
          <p:nvPr>
            <p:ph type="body" sz="quarter" idx="47"/>
          </p:nvPr>
        </p:nvSpPr>
        <p:spPr/>
        <p:txBody>
          <a:bodyPr/>
          <a:lstStyle/>
          <a:p>
            <a:r>
              <a:rPr lang="en-US" sz="1175" i="1" dirty="0"/>
              <a:t>Employer Experiences and Perceptions: All interviewed companies had experience employing highly skilled women from migrant backgrounds and generally viewed it positively. In fact, several rely on international talent by design. “Our team is highly international, and the majority of our employees are expats,” said a tech company manager, who was proud that several women hold senior leadership positions in their firm. A consulting firm leader in Berlin noted that “most of our project needs have been fulfilled with migrant workforce, particularly women”, since English-speaking migrant professionals are both abundant and well-suited to their work. The education provider also “worked with a few highly skilled women from migrant backgrounds” as music instructors and found their diverse skills (e.g. conservatory training from abroad) to be valuable. Notably, one small R&amp;D organization shared that they have employed more skilled migrants than native Germans because “their ambitions and motivation” often translate into better work performance. These examples show that many German employers recognize the contributions of migrant women and are open to hiring them in skilled roles.</a:t>
            </a:r>
          </a:p>
        </p:txBody>
      </p:sp>
      <p:sp>
        <p:nvSpPr>
          <p:cNvPr id="8" name="Text Placeholder 7">
            <a:extLst>
              <a:ext uri="{FF2B5EF4-FFF2-40B4-BE49-F238E27FC236}">
                <a16:creationId xmlns:a16="http://schemas.microsoft.com/office/drawing/2014/main" id="{CDF3A8BC-F6F1-1E82-5C7E-71839B25E479}"/>
              </a:ext>
            </a:extLst>
          </p:cNvPr>
          <p:cNvSpPr>
            <a:spLocks noGrp="1"/>
          </p:cNvSpPr>
          <p:nvPr>
            <p:ph type="body" sz="quarter" idx="48"/>
          </p:nvPr>
        </p:nvSpPr>
        <p:spPr>
          <a:xfrm>
            <a:off x="434153" y="4280764"/>
            <a:ext cx="6757784" cy="2973539"/>
          </a:xfrm>
        </p:spPr>
        <p:txBody>
          <a:bodyPr numCol="1"/>
          <a:lstStyle/>
          <a:p>
            <a:pPr marL="285750" indent="-285750">
              <a:buFont typeface="Arial" panose="020B0604020202020204" pitchFamily="34" charset="0"/>
              <a:buChar char="•"/>
            </a:pPr>
            <a:r>
              <a:rPr lang="en-US" sz="1200" dirty="0"/>
              <a:t>Integration Barriers and Challenges: Despite generally positive attitudes, employers identified several challenges specific to integrating highly skilled migrant women into the workplace. Relocation logistics and visa processes are a common hurdle – especially for smaller organizations, navigating work permits and bureaucracy can delay hiring. One interviewee explained that “visa restrictions, and limited local networks often delay or prevent hiring” a migrant woman who might otherwise be an ideal candidate. Cultural adjustment and communication can pose issues as well; newcomers may need time to acclimate to German workplace norms. However, having an international work environment helps: the software firm noted that their English-first culture eases the transition, even though “some challenges can include… adjusting to a new professional culture” for foreign hires. Another major barrier cited was salary and funding constraints. Smaller companies struggle to pay the high salaries that may be required to retain top international talent or to meet visa eligibility thresholds. A start-up representative candidly stated that securing an attractive salary for migrant women is difficult – “the biggest challenge is how to pay their salary… [since] we can… pay less” by outsourcing work abroad. In practice, this means some migrant women take roles at smaller firms to get initial German experience, but “they leave as soon as they are stable in Germany, or they learn an acceptable amount of German… to get better jobs in large companies”. High-skilled migrant women can be overqualified for the junior tasks offered by small enterprises, and without growth opportunities or competitive pay, turnover is high.</a:t>
            </a:r>
          </a:p>
        </p:txBody>
      </p:sp>
      <p:sp>
        <p:nvSpPr>
          <p:cNvPr id="4" name="Slide Number Placeholder 3">
            <a:extLst>
              <a:ext uri="{FF2B5EF4-FFF2-40B4-BE49-F238E27FC236}">
                <a16:creationId xmlns:a16="http://schemas.microsoft.com/office/drawing/2014/main" id="{B0CA321A-3736-E86C-73FE-C18865F02089}"/>
              </a:ext>
            </a:extLst>
          </p:cNvPr>
          <p:cNvSpPr>
            <a:spLocks noGrp="1"/>
          </p:cNvSpPr>
          <p:nvPr>
            <p:ph type="sldNum" sz="quarter" idx="4"/>
          </p:nvPr>
        </p:nvSpPr>
        <p:spPr/>
        <p:txBody>
          <a:bodyPr/>
          <a:lstStyle/>
          <a:p>
            <a:pPr defTabSz="447663"/>
            <a:fld id="{9C527BFA-2C0E-4CEC-B6A5-913A56FEF4B4}" type="slidenum">
              <a:rPr lang="fr-CA"/>
              <a:pPr defTabSz="447663"/>
              <a:t>10</a:t>
            </a:fld>
            <a:endParaRPr lang="fr-CA" dirty="0"/>
          </a:p>
        </p:txBody>
      </p:sp>
      <p:grpSp>
        <p:nvGrpSpPr>
          <p:cNvPr id="3" name="Group 2">
            <a:extLst>
              <a:ext uri="{FF2B5EF4-FFF2-40B4-BE49-F238E27FC236}">
                <a16:creationId xmlns:a16="http://schemas.microsoft.com/office/drawing/2014/main" id="{D5389B17-F470-8D3B-7C7D-F8A7785585DC}"/>
              </a:ext>
            </a:extLst>
          </p:cNvPr>
          <p:cNvGrpSpPr/>
          <p:nvPr/>
        </p:nvGrpSpPr>
        <p:grpSpPr>
          <a:xfrm>
            <a:off x="0" y="7597295"/>
            <a:ext cx="4619910" cy="2925929"/>
            <a:chOff x="78827" y="6802045"/>
            <a:chExt cx="4619910" cy="2925929"/>
          </a:xfrm>
        </p:grpSpPr>
        <p:pic>
          <p:nvPicPr>
            <p:cNvPr id="2" name="Picture 1">
              <a:extLst>
                <a:ext uri="{FF2B5EF4-FFF2-40B4-BE49-F238E27FC236}">
                  <a16:creationId xmlns:a16="http://schemas.microsoft.com/office/drawing/2014/main" id="{3B16AAAA-A964-D60C-A755-1CA747FBB364}"/>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925817" y="5955055"/>
              <a:ext cx="2925929" cy="461991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339ED7C-C5A6-CEBE-2ECC-8DB629F63724}"/>
                </a:ext>
              </a:extLst>
            </p:cNvPr>
            <p:cNvSpPr/>
            <p:nvPr/>
          </p:nvSpPr>
          <p:spPr>
            <a:xfrm>
              <a:off x="78829" y="7106879"/>
              <a:ext cx="3679347" cy="2314598"/>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47663"/>
              <a:endParaRPr lang="en-US" sz="1762">
                <a:solidFill>
                  <a:prstClr val="white"/>
                </a:solidFill>
                <a:latin typeface="Calibri" panose="020F0502020204030204"/>
              </a:endParaRPr>
            </a:p>
          </p:txBody>
        </p:sp>
      </p:grpSp>
    </p:spTree>
    <p:extLst>
      <p:ext uri="{BB962C8B-B14F-4D97-AF65-F5344CB8AC3E}">
        <p14:creationId xmlns:p14="http://schemas.microsoft.com/office/powerpoint/2010/main" val="49159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82A71D-3BC3-5AC2-E181-15FCB1DBC97B}"/>
              </a:ext>
            </a:extLst>
          </p:cNvPr>
          <p:cNvSpPr>
            <a:spLocks noGrp="1"/>
          </p:cNvSpPr>
          <p:nvPr>
            <p:ph type="body" sz="quarter" idx="30"/>
          </p:nvPr>
        </p:nvSpPr>
        <p:spPr>
          <a:xfrm>
            <a:off x="92896" y="4420113"/>
            <a:ext cx="5558603" cy="696129"/>
          </a:xfrm>
        </p:spPr>
        <p:txBody>
          <a:bodyPr/>
          <a:lstStyle/>
          <a:p>
            <a:r>
              <a:rPr lang="en-US" dirty="0"/>
              <a:t>Recognition of Qualifications</a:t>
            </a:r>
          </a:p>
        </p:txBody>
      </p:sp>
      <p:sp>
        <p:nvSpPr>
          <p:cNvPr id="7" name="Text Placeholder 6">
            <a:extLst>
              <a:ext uri="{FF2B5EF4-FFF2-40B4-BE49-F238E27FC236}">
                <a16:creationId xmlns:a16="http://schemas.microsoft.com/office/drawing/2014/main" id="{1F8AD6BF-3B44-A073-AA1A-5E5464A245EE}"/>
              </a:ext>
            </a:extLst>
          </p:cNvPr>
          <p:cNvSpPr>
            <a:spLocks noGrp="1"/>
          </p:cNvSpPr>
          <p:nvPr>
            <p:ph type="body" sz="quarter" idx="47"/>
          </p:nvPr>
        </p:nvSpPr>
        <p:spPr>
          <a:xfrm>
            <a:off x="213874" y="4948156"/>
            <a:ext cx="4967726" cy="795499"/>
          </a:xfrm>
        </p:spPr>
        <p:txBody>
          <a:bodyPr/>
          <a:lstStyle/>
          <a:p>
            <a:r>
              <a:rPr lang="en-US" sz="1600" dirty="0" err="1"/>
              <a:t>Recognising</a:t>
            </a:r>
            <a:r>
              <a:rPr lang="en-US" sz="1600" dirty="0"/>
              <a:t> foreign diplomas and credentials was not seen as a major hurdle by most respondents, though it can involve paperwork. Both the consulting and R&amp;D firms reported “no issues” with accepting international degrees or certificates, since they prioritize a candidate’s actual skills and character. “In the tech space, we focus more on practical experience… than on formal accreditation,” the software HR lead explained. However, they acknowledged that bureaucratic processes for cross-border qualification recognition can still arise in certain regulated professions. The education provider, for instance, values practical teaching skill “above formal documents,” but noted that for full-time salaried positions, having officially recognized degrees “can be necessary” under German regulations.</a:t>
            </a:r>
          </a:p>
          <a:p>
            <a:r>
              <a:rPr lang="en-US" sz="1600" dirty="0"/>
              <a:t>In general, employers are willing to hire skilled migrant women on the strength of their experience, although aligning foreign qualifications with local standards (and navigating any required equivalence certifications) remains an administrative step in some cases.</a:t>
            </a:r>
          </a:p>
        </p:txBody>
      </p:sp>
      <p:pic>
        <p:nvPicPr>
          <p:cNvPr id="12" name="Picture Placeholder 11">
            <a:extLst>
              <a:ext uri="{FF2B5EF4-FFF2-40B4-BE49-F238E27FC236}">
                <a16:creationId xmlns:a16="http://schemas.microsoft.com/office/drawing/2014/main" id="{2A9508CE-12C3-859E-D538-FF44BC5FD3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14" t="17600" r="18014"/>
          <a:stretch/>
        </p:blipFill>
        <p:spPr>
          <a:xfrm>
            <a:off x="0" y="-1"/>
            <a:ext cx="7559675" cy="10691814"/>
          </a:xfrm>
        </p:spPr>
      </p:pic>
    </p:spTree>
    <p:extLst>
      <p:ext uri="{BB962C8B-B14F-4D97-AF65-F5344CB8AC3E}">
        <p14:creationId xmlns:p14="http://schemas.microsoft.com/office/powerpoint/2010/main" val="81648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4A89-6297-BF0F-9F4E-E5A40B89BA61}"/>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0E048A2-3243-FDC7-85C7-1EE678469A9C}"/>
              </a:ext>
            </a:extLst>
          </p:cNvPr>
          <p:cNvSpPr>
            <a:spLocks noGrp="1"/>
          </p:cNvSpPr>
          <p:nvPr>
            <p:ph type="body" sz="quarter" idx="17"/>
          </p:nvPr>
        </p:nvSpPr>
        <p:spPr>
          <a:xfrm>
            <a:off x="1049337" y="1151116"/>
            <a:ext cx="5461000" cy="7853184"/>
          </a:xfrm>
        </p:spPr>
        <p:txBody>
          <a:bodyPr/>
          <a:lstStyle/>
          <a:p>
            <a:pPr algn="l">
              <a:lnSpc>
                <a:spcPct val="100000"/>
              </a:lnSpc>
            </a:pPr>
            <a:r>
              <a:rPr lang="en-US" sz="1567" dirty="0"/>
              <a:t>Support Mechanisms and Needs</a:t>
            </a:r>
          </a:p>
          <a:p>
            <a:pPr algn="l">
              <a:lnSpc>
                <a:spcPct val="100000"/>
              </a:lnSpc>
            </a:pPr>
            <a:endParaRPr lang="en-US" sz="1567" dirty="0"/>
          </a:p>
          <a:p>
            <a:pPr algn="l">
              <a:lnSpc>
                <a:spcPct val="100000"/>
              </a:lnSpc>
            </a:pPr>
            <a:r>
              <a:rPr lang="en-US" sz="1567" b="0" dirty="0"/>
              <a:t>When asked what would help them employ more highly skilled migrant women, employers highlighted a range of supports needed. Financial incentives or funding programs were a recurring theme – e.g. a consulting manager said greater “awareness of funding (or) grant opportunities to bridge the fund gap” in salaries would encourage hiring migrant women. Streamlined work permit and visa processes are also critical; companies feel that making relocation and legal paperwork faster and easier (for both employer and candidate) would remove a key barrier. In addition, several interviewees mentioned the value of mentorship and networks tailored to migrant professionals. A tech company representative recommended establishing mentorship programs and “broader networks to reach diverse international talent”, to make access to opportunities “smoother and more equitable”. </a:t>
            </a:r>
          </a:p>
          <a:p>
            <a:pPr algn="l">
              <a:lnSpc>
                <a:spcPct val="100000"/>
              </a:lnSpc>
            </a:pPr>
            <a:endParaRPr lang="en-US" sz="1567" b="0" dirty="0"/>
          </a:p>
          <a:p>
            <a:pPr algn="l">
              <a:lnSpc>
                <a:spcPct val="100000"/>
              </a:lnSpc>
            </a:pPr>
            <a:r>
              <a:rPr lang="en-US" sz="1567" b="0" dirty="0"/>
              <a:t>From the education sector, there were calls for support with credential recognition and integration – for example, “fast-track recognition services, language support for administrative integration, and local [professional] networks” to help highly skilled migrant women transition into their field. Notably, smaller employers admitted they often do not know where to find or advertise to this talent pool: “we don’t know any database or tool that can help us find skilled migrant women,” one founder said, indicating a need for better information portals or recruitment channels. </a:t>
            </a:r>
          </a:p>
          <a:p>
            <a:pPr algn="l">
              <a:lnSpc>
                <a:spcPct val="100000"/>
              </a:lnSpc>
            </a:pPr>
            <a:endParaRPr lang="en-US" sz="1567" b="0" dirty="0"/>
          </a:p>
          <a:p>
            <a:pPr algn="l">
              <a:lnSpc>
                <a:spcPct val="100000"/>
              </a:lnSpc>
            </a:pPr>
            <a:r>
              <a:rPr lang="en-US" sz="1567" b="0" dirty="0"/>
              <a:t>Overall, the interviews suggest that a combination of policy-level changes (e.g. easing visas, providing hiring subsidies) and community-level supports (mentors, networking programs, language assistance) would empower more German companies to recruit and retain highly skilled migrant women.</a:t>
            </a:r>
          </a:p>
          <a:p>
            <a:pPr algn="l">
              <a:lnSpc>
                <a:spcPct val="100000"/>
              </a:lnSpc>
            </a:pPr>
            <a:endParaRPr lang="en-US" sz="1567" b="0" dirty="0"/>
          </a:p>
          <a:p>
            <a:pPr algn="l">
              <a:lnSpc>
                <a:spcPct val="100000"/>
              </a:lnSpc>
            </a:pPr>
            <a:endParaRPr lang="en-US" sz="1567" b="0" dirty="0"/>
          </a:p>
          <a:p>
            <a:pPr algn="l">
              <a:lnSpc>
                <a:spcPct val="100000"/>
              </a:lnSpc>
            </a:pPr>
            <a:endParaRPr lang="en-US" sz="1567" b="0" dirty="0"/>
          </a:p>
        </p:txBody>
      </p:sp>
      <p:pic>
        <p:nvPicPr>
          <p:cNvPr id="6" name="Picture Placeholder 5">
            <a:extLst>
              <a:ext uri="{FF2B5EF4-FFF2-40B4-BE49-F238E27FC236}">
                <a16:creationId xmlns:a16="http://schemas.microsoft.com/office/drawing/2014/main" id="{322FD5E0-4D1A-A209-E9DB-03D3598F1E9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853" b="2853"/>
          <a:stretch>
            <a:fillRect/>
          </a:stretch>
        </p:blipFill>
        <p:spPr/>
      </p:pic>
    </p:spTree>
    <p:extLst>
      <p:ext uri="{BB962C8B-B14F-4D97-AF65-F5344CB8AC3E}">
        <p14:creationId xmlns:p14="http://schemas.microsoft.com/office/powerpoint/2010/main" val="271953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79B-E55A-B34B-992C-992DA99EA11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280218-52C7-0EEA-F000-219F38B0E8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141F4E17-F80D-C8CE-11BF-B97870F0848C}"/>
              </a:ext>
            </a:extLst>
          </p:cNvPr>
          <p:cNvSpPr>
            <a:spLocks noGrp="1"/>
          </p:cNvSpPr>
          <p:nvPr>
            <p:ph type="body" sz="quarter" idx="14"/>
          </p:nvPr>
        </p:nvSpPr>
        <p:spPr/>
        <p:txBody>
          <a:bodyPr/>
          <a:lstStyle/>
          <a:p>
            <a:r>
              <a:rPr lang="en-US" dirty="0"/>
              <a:t>04</a:t>
            </a:r>
          </a:p>
        </p:txBody>
      </p:sp>
      <p:sp>
        <p:nvSpPr>
          <p:cNvPr id="3" name="Rectangle 2">
            <a:extLst>
              <a:ext uri="{FF2B5EF4-FFF2-40B4-BE49-F238E27FC236}">
                <a16:creationId xmlns:a16="http://schemas.microsoft.com/office/drawing/2014/main" id="{C92795D6-758D-7872-4584-A44C015F7C25}"/>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4F1239C-7D3E-A486-4699-58AA30F65298}"/>
              </a:ext>
            </a:extLst>
          </p:cNvPr>
          <p:cNvSpPr txBox="1"/>
          <p:nvPr/>
        </p:nvSpPr>
        <p:spPr>
          <a:xfrm>
            <a:off x="3656713" y="3170859"/>
            <a:ext cx="3309176" cy="147732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Training and </a:t>
            </a:r>
          </a:p>
          <a:p>
            <a:r>
              <a:rPr lang="en-US" sz="3000" b="1" spc="324" dirty="0">
                <a:solidFill>
                  <a:srgbClr val="E36C34"/>
                </a:solidFill>
                <a:latin typeface="Calibri" panose="020F0502020204030204" pitchFamily="34" charset="0"/>
                <a:cs typeface="Calibri" panose="020F0502020204030204" pitchFamily="34" charset="0"/>
              </a:rPr>
              <a:t>Development</a:t>
            </a:r>
          </a:p>
        </p:txBody>
      </p:sp>
      <p:sp>
        <p:nvSpPr>
          <p:cNvPr id="12" name="Slide Number Placeholder 3">
            <a:extLst>
              <a:ext uri="{FF2B5EF4-FFF2-40B4-BE49-F238E27FC236}">
                <a16:creationId xmlns:a16="http://schemas.microsoft.com/office/drawing/2014/main" id="{13114819-890F-0F84-866F-4E2BD01CB27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13</a:t>
            </a:fld>
            <a:endParaRPr lang="fr-CA" dirty="0">
              <a:solidFill>
                <a:srgbClr val="633547"/>
              </a:solidFill>
            </a:endParaRPr>
          </a:p>
        </p:txBody>
      </p:sp>
    </p:spTree>
    <p:extLst>
      <p:ext uri="{BB962C8B-B14F-4D97-AF65-F5344CB8AC3E}">
        <p14:creationId xmlns:p14="http://schemas.microsoft.com/office/powerpoint/2010/main" val="119650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FF5-BC63-1501-64E6-F0451F927D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A4BD586-2A02-9763-5BC1-0CC7BD08C9BA}"/>
              </a:ext>
            </a:extLst>
          </p:cNvPr>
          <p:cNvSpPr>
            <a:spLocks noGrp="1"/>
          </p:cNvSpPr>
          <p:nvPr>
            <p:ph type="body" sz="quarter" idx="30"/>
          </p:nvPr>
        </p:nvSpPr>
        <p:spPr/>
        <p:txBody>
          <a:bodyPr/>
          <a:lstStyle/>
          <a:p>
            <a:r>
              <a:rPr lang="en-GB" dirty="0"/>
              <a:t>TRAINING AND DEVELOPMENT</a:t>
            </a:r>
            <a:endParaRPr lang="en-US" dirty="0"/>
          </a:p>
        </p:txBody>
      </p:sp>
      <p:sp>
        <p:nvSpPr>
          <p:cNvPr id="7" name="Text Placeholder 6">
            <a:extLst>
              <a:ext uri="{FF2B5EF4-FFF2-40B4-BE49-F238E27FC236}">
                <a16:creationId xmlns:a16="http://schemas.microsoft.com/office/drawing/2014/main" id="{B7295900-4F76-3565-7674-E897DE643BDC}"/>
              </a:ext>
            </a:extLst>
          </p:cNvPr>
          <p:cNvSpPr>
            <a:spLocks noGrp="1"/>
          </p:cNvSpPr>
          <p:nvPr>
            <p:ph type="body" sz="quarter" idx="47"/>
          </p:nvPr>
        </p:nvSpPr>
        <p:spPr>
          <a:xfrm>
            <a:off x="584395" y="1631552"/>
            <a:ext cx="6599989" cy="3714353"/>
          </a:xfrm>
        </p:spPr>
        <p:txBody>
          <a:bodyPr/>
          <a:lstStyle/>
          <a:p>
            <a:r>
              <a:rPr lang="en-US" sz="1600" b="1" dirty="0">
                <a:solidFill>
                  <a:schemeClr val="bg1"/>
                </a:solidFill>
              </a:rPr>
              <a:t>Onboarding Practices</a:t>
            </a:r>
          </a:p>
          <a:p>
            <a:r>
              <a:rPr lang="en-US" sz="1400" dirty="0">
                <a:solidFill>
                  <a:schemeClr val="bg1"/>
                </a:solidFill>
              </a:rPr>
              <a:t>Training new hires and onboarding processes vary by company size, but all firms recognize the importance of helping employees integrate. The software company has a structured onboarding program – “company-wide introductions, team-specific knowledge-sharing,” access to documentation, and every new employee is “paired with a buddy to support a smooth start, both professionally and culturally.” This buddy system and formal orientation ensure that international hires in particular feel welcome and understand the company’s tools and practices. In contrast, smaller organizations rely on more informal, hands-on onboarding. The music education provider described providing “personal onboarding, mentoring by senior teachers, and observation of lessons” for newcomers. This individualized approach helps integrate instructors into the teaching “style and atmosphere” of the school. Similarly, the consulting firm and the NGO prefer “on-the-job training” over formal programs, given their limited scale. In all cases, mentorship (whether an assigned buddy or an experienced colleague) was a common feature to support new employees.</a:t>
            </a:r>
          </a:p>
        </p:txBody>
      </p:sp>
      <p:sp>
        <p:nvSpPr>
          <p:cNvPr id="8" name="Text Placeholder 7">
            <a:extLst>
              <a:ext uri="{FF2B5EF4-FFF2-40B4-BE49-F238E27FC236}">
                <a16:creationId xmlns:a16="http://schemas.microsoft.com/office/drawing/2014/main" id="{7046DF85-42B8-3A41-E0C0-DBA7E197AADE}"/>
              </a:ext>
            </a:extLst>
          </p:cNvPr>
          <p:cNvSpPr>
            <a:spLocks noGrp="1"/>
          </p:cNvSpPr>
          <p:nvPr>
            <p:ph type="body" sz="quarter" idx="48"/>
          </p:nvPr>
        </p:nvSpPr>
        <p:spPr>
          <a:xfrm>
            <a:off x="430935" y="7546520"/>
            <a:ext cx="6599988" cy="2973539"/>
          </a:xfrm>
        </p:spPr>
        <p:txBody>
          <a:bodyPr numCol="1"/>
          <a:lstStyle/>
          <a:p>
            <a:pPr algn="r"/>
            <a:r>
              <a:rPr lang="en-US" sz="1200" dirty="0">
                <a:solidFill>
                  <a:schemeClr val="tx1"/>
                </a:solidFill>
              </a:rPr>
              <a:t>The interviews revealed that companies are actively investing in employee development, particularly in digital skills and job-specific expertise. The consulting firm, for example, identified training priorities in “Digital Literacy, ESG reporting, [and] data sciences in sustainability reporting.” Likewise, the tech company allocates a learning budget for upskilling in employees’ respective domains and keeps digital skills training as “a standard part” of professional development. Importantly, they also offer German language learning to support integration of non-native staff – a practice that not only benefits the employees’ personal growth but also aids workplace inclusion. </a:t>
            </a:r>
          </a:p>
          <a:p>
            <a:pPr algn="r"/>
            <a:endParaRPr lang="en-US" sz="1200" dirty="0">
              <a:solidFill>
                <a:schemeClr val="tx1"/>
              </a:solidFill>
            </a:endParaRPr>
          </a:p>
          <a:p>
            <a:pPr algn="r"/>
            <a:r>
              <a:rPr lang="en-US" sz="1200" dirty="0">
                <a:solidFill>
                  <a:schemeClr val="tx1"/>
                </a:solidFill>
              </a:rPr>
              <a:t>The education provider’s training focus is on pedagogical capacities: they would invest in courses that “strengthen inclusive pedagogy, youth engagement, and communication with parents,” reflecting the specific skill needs of music educators. In the R&amp;D-focused </a:t>
            </a:r>
            <a:r>
              <a:rPr lang="en-US" sz="1200" dirty="0" err="1">
                <a:solidFill>
                  <a:schemeClr val="tx1"/>
                </a:solidFill>
              </a:rPr>
              <a:t>organisation</a:t>
            </a:r>
            <a:r>
              <a:rPr lang="en-US" sz="1200" dirty="0">
                <a:solidFill>
                  <a:schemeClr val="tx1"/>
                </a:solidFill>
              </a:rPr>
              <a:t>, training efforts are more generalized: they are “interested to train people about how to work on [EU] projects or how to write proposals,” rather than narrow technical topics. This indicates that each </a:t>
            </a:r>
            <a:r>
              <a:rPr lang="en-US" sz="1200" dirty="0" err="1">
                <a:solidFill>
                  <a:schemeClr val="tx1"/>
                </a:solidFill>
              </a:rPr>
              <a:t>organisation</a:t>
            </a:r>
            <a:r>
              <a:rPr lang="en-US" sz="1200" dirty="0">
                <a:solidFill>
                  <a:schemeClr val="tx1"/>
                </a:solidFill>
              </a:rPr>
              <a:t> tailors development to its strategic needs – be it advanced digital competencies, industry-specific knowledge, or soft skills like inclusive communication – with an eye toward empowering their talent (including migrant women) to succeed in their roles.</a:t>
            </a:r>
          </a:p>
        </p:txBody>
      </p:sp>
      <p:sp>
        <p:nvSpPr>
          <p:cNvPr id="4" name="Slide Number Placeholder 3">
            <a:extLst>
              <a:ext uri="{FF2B5EF4-FFF2-40B4-BE49-F238E27FC236}">
                <a16:creationId xmlns:a16="http://schemas.microsoft.com/office/drawing/2014/main" id="{A6F6C5FA-E840-307C-14F6-99C69ECAC7CC}"/>
              </a:ext>
            </a:extLst>
          </p:cNvPr>
          <p:cNvSpPr>
            <a:spLocks noGrp="1"/>
          </p:cNvSpPr>
          <p:nvPr>
            <p:ph type="sldNum" sz="quarter" idx="4"/>
          </p:nvPr>
        </p:nvSpPr>
        <p:spPr/>
        <p:txBody>
          <a:bodyPr/>
          <a:lstStyle/>
          <a:p>
            <a:pPr defTabSz="447663"/>
            <a:fld id="{9C527BFA-2C0E-4CEC-B6A5-913A56FEF4B4}" type="slidenum">
              <a:rPr lang="fr-CA"/>
              <a:pPr defTabSz="447663"/>
              <a:t>14</a:t>
            </a:fld>
            <a:endParaRPr lang="fr-CA" dirty="0"/>
          </a:p>
        </p:txBody>
      </p:sp>
      <p:pic>
        <p:nvPicPr>
          <p:cNvPr id="2" name="Picture 1">
            <a:extLst>
              <a:ext uri="{FF2B5EF4-FFF2-40B4-BE49-F238E27FC236}">
                <a16:creationId xmlns:a16="http://schemas.microsoft.com/office/drawing/2014/main" id="{6C0DBDAA-C290-F0D3-40F7-AD1AB0CF036B}"/>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46990" y="3843641"/>
            <a:ext cx="2925929" cy="461991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9" name="TextBox 8">
            <a:extLst>
              <a:ext uri="{FF2B5EF4-FFF2-40B4-BE49-F238E27FC236}">
                <a16:creationId xmlns:a16="http://schemas.microsoft.com/office/drawing/2014/main" id="{B30C9FE8-B5CA-8A3A-9DBC-05629B1D402D}"/>
              </a:ext>
            </a:extLst>
          </p:cNvPr>
          <p:cNvSpPr txBox="1"/>
          <p:nvPr/>
        </p:nvSpPr>
        <p:spPr>
          <a:xfrm>
            <a:off x="4619910" y="6997943"/>
            <a:ext cx="2641803" cy="307777"/>
          </a:xfrm>
          <a:prstGeom prst="rect">
            <a:avLst/>
          </a:prstGeom>
          <a:noFill/>
        </p:spPr>
        <p:txBody>
          <a:bodyPr wrap="square">
            <a:spAutoFit/>
          </a:bodyPr>
          <a:lstStyle/>
          <a:p>
            <a:r>
              <a:rPr lang="en-US" sz="1400" b="1" dirty="0">
                <a:solidFill>
                  <a:schemeClr val="tx1"/>
                </a:solidFill>
              </a:rPr>
              <a:t>Areas of Training Investment</a:t>
            </a:r>
            <a:endParaRPr lang="de-DE" sz="1400" b="1" dirty="0"/>
          </a:p>
        </p:txBody>
      </p:sp>
      <p:pic>
        <p:nvPicPr>
          <p:cNvPr id="12" name="Picture 11" descr="A person sitting at a desk&#10;&#10;AI-generated content may be incorrect.">
            <a:extLst>
              <a:ext uri="{FF2B5EF4-FFF2-40B4-BE49-F238E27FC236}">
                <a16:creationId xmlns:a16="http://schemas.microsoft.com/office/drawing/2014/main" id="{9D0EE691-4829-B1E0-3B37-968BBC7C5AA4}"/>
              </a:ext>
            </a:extLst>
          </p:cNvPr>
          <p:cNvPicPr>
            <a:picLocks noChangeAspect="1"/>
          </p:cNvPicPr>
          <p:nvPr/>
        </p:nvPicPr>
        <p:blipFill>
          <a:blip r:embed="rId3">
            <a:extLst>
              <a:ext uri="{28A0092B-C50C-407E-A947-70E740481C1C}">
                <a14:useLocalDpi xmlns:a14="http://schemas.microsoft.com/office/drawing/2010/main" val="0"/>
              </a:ext>
            </a:extLst>
          </a:blip>
          <a:srcRect t="10601"/>
          <a:stretch>
            <a:fillRect/>
          </a:stretch>
        </p:blipFill>
        <p:spPr>
          <a:xfrm>
            <a:off x="-2" y="5039831"/>
            <a:ext cx="3797661" cy="2265889"/>
          </a:xfrm>
          <a:prstGeom prst="rect">
            <a:avLst/>
          </a:prstGeom>
        </p:spPr>
      </p:pic>
    </p:spTree>
    <p:extLst>
      <p:ext uri="{BB962C8B-B14F-4D97-AF65-F5344CB8AC3E}">
        <p14:creationId xmlns:p14="http://schemas.microsoft.com/office/powerpoint/2010/main" val="291355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7BF7-DC05-A933-937E-29101F96C9B4}"/>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6574E99-A0A8-06F4-2A4C-7C00C3C6250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32" r="26432"/>
          <a:stretch>
            <a:fillRect/>
          </a:stretch>
        </p:blipFill>
        <p:spPr/>
      </p:pic>
      <p:sp>
        <p:nvSpPr>
          <p:cNvPr id="9" name="Text Placeholder 8">
            <a:extLst>
              <a:ext uri="{FF2B5EF4-FFF2-40B4-BE49-F238E27FC236}">
                <a16:creationId xmlns:a16="http://schemas.microsoft.com/office/drawing/2014/main" id="{12F8F66F-ECC4-B4AD-7D12-3BCBC919A1EF}"/>
              </a:ext>
            </a:extLst>
          </p:cNvPr>
          <p:cNvSpPr>
            <a:spLocks noGrp="1"/>
          </p:cNvSpPr>
          <p:nvPr>
            <p:ph type="body" sz="quarter" idx="13"/>
          </p:nvPr>
        </p:nvSpPr>
        <p:spPr>
          <a:xfrm>
            <a:off x="2093711" y="4145280"/>
            <a:ext cx="3434343" cy="1200626"/>
          </a:xfrm>
        </p:spPr>
        <p:txBody>
          <a:bodyPr/>
          <a:lstStyle/>
          <a:p>
            <a:pPr>
              <a:lnSpc>
                <a:spcPts val="2780"/>
              </a:lnSpc>
            </a:pPr>
            <a:r>
              <a:rPr lang="en-US" sz="2800" dirty="0"/>
              <a:t>Preferred Training Formats:</a:t>
            </a:r>
          </a:p>
          <a:p>
            <a:pPr>
              <a:lnSpc>
                <a:spcPts val="2780"/>
              </a:lnSpc>
            </a:pPr>
            <a:r>
              <a:rPr lang="en-US" sz="2800" dirty="0"/>
              <a:t> </a:t>
            </a:r>
            <a:r>
              <a:rPr lang="en-US" sz="2800" b="0" i="1" dirty="0"/>
              <a:t>When it comes to delivery methods for training, a blend of on-the-job learning and flexible formats is favored</a:t>
            </a:r>
          </a:p>
          <a:p>
            <a:pPr>
              <a:lnSpc>
                <a:spcPts val="2780"/>
              </a:lnSpc>
            </a:pPr>
            <a:endParaRPr lang="en-US" sz="2800" dirty="0"/>
          </a:p>
        </p:txBody>
      </p:sp>
      <p:grpSp>
        <p:nvGrpSpPr>
          <p:cNvPr id="10" name="Group 9">
            <a:extLst>
              <a:ext uri="{FF2B5EF4-FFF2-40B4-BE49-F238E27FC236}">
                <a16:creationId xmlns:a16="http://schemas.microsoft.com/office/drawing/2014/main" id="{A3A1678D-64DF-FDBE-2D6E-248F81D76182}"/>
              </a:ext>
            </a:extLst>
          </p:cNvPr>
          <p:cNvGrpSpPr/>
          <p:nvPr/>
        </p:nvGrpSpPr>
        <p:grpSpPr>
          <a:xfrm>
            <a:off x="3066970" y="2879904"/>
            <a:ext cx="1487826" cy="1083162"/>
            <a:chOff x="3400450" y="986392"/>
            <a:chExt cx="1487826" cy="1083162"/>
          </a:xfrm>
          <a:solidFill>
            <a:srgbClr val="E1A44A"/>
          </a:solidFill>
        </p:grpSpPr>
        <p:sp>
          <p:nvSpPr>
            <p:cNvPr id="18" name="Freeform 17">
              <a:extLst>
                <a:ext uri="{FF2B5EF4-FFF2-40B4-BE49-F238E27FC236}">
                  <a16:creationId xmlns:a16="http://schemas.microsoft.com/office/drawing/2014/main" id="{54C74FAF-3E77-7382-E026-8DD66733D17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AF290A5-1B3C-2AA8-77C1-3C3681720CB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711672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FE35-425A-EFBE-08C7-DA7C0F8C343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5335EE-D142-3CF2-B107-4D2137BB7E3B}"/>
              </a:ext>
            </a:extLst>
          </p:cNvPr>
          <p:cNvSpPr>
            <a:spLocks noGrp="1"/>
          </p:cNvSpPr>
          <p:nvPr>
            <p:ph type="body" sz="quarter" idx="30"/>
          </p:nvPr>
        </p:nvSpPr>
        <p:spPr>
          <a:xfrm>
            <a:off x="658428" y="607120"/>
            <a:ext cx="6462351" cy="731516"/>
          </a:xfrm>
        </p:spPr>
        <p:txBody>
          <a:bodyPr/>
          <a:lstStyle/>
          <a:p>
            <a:r>
              <a:rPr lang="en-GB" dirty="0"/>
              <a:t>Preferred Training Formats</a:t>
            </a:r>
            <a:endParaRPr lang="en-US" dirty="0"/>
          </a:p>
        </p:txBody>
      </p:sp>
      <p:sp>
        <p:nvSpPr>
          <p:cNvPr id="7" name="Text Placeholder 6">
            <a:extLst>
              <a:ext uri="{FF2B5EF4-FFF2-40B4-BE49-F238E27FC236}">
                <a16:creationId xmlns:a16="http://schemas.microsoft.com/office/drawing/2014/main" id="{043243C6-5CC6-201B-8E9F-A0D22B6304BE}"/>
              </a:ext>
            </a:extLst>
          </p:cNvPr>
          <p:cNvSpPr>
            <a:spLocks noGrp="1"/>
          </p:cNvSpPr>
          <p:nvPr>
            <p:ph type="body" sz="quarter" idx="47"/>
          </p:nvPr>
        </p:nvSpPr>
        <p:spPr>
          <a:xfrm>
            <a:off x="658427" y="1143281"/>
            <a:ext cx="6462351" cy="835938"/>
          </a:xfrm>
        </p:spPr>
        <p:txBody>
          <a:bodyPr/>
          <a:lstStyle/>
          <a:p>
            <a:r>
              <a:rPr lang="en-US" sz="1151" i="1" dirty="0"/>
              <a:t>When it comes to delivery methods for training, a blend of on-the-job learning and flexible formats is favored. Smaller employers lean heavily on hands-on, experiential learning: for example, the music academy prefers “on-the-job training and in-person peer exchange,” which suits the practical, interactive nature of teaching work. The consulting interviewee similarly said they offer training primarily “online and on the job,” taking advantage of real project work as a training ground. The software company takes a more hybrid approach, leveraging multiple formats – “on-the-job learning, online tools, and external workshops depending on the topic.” This blended learning strategy allows for flexibility to accommodate different needs, including language comfort, family responsibilities, and geographic dispersion of staff. As the HR manager noted, it “helps accommodate diverse needs, including language comfort [and] family responsibilities” by mixing self-paced online courses, live workshops, and day-to-day coaching. Notably, all organizations emphasized flexibility; even those without formal programs are open to external seminars or e-learning if it suits the content (e.g. a small NGO planning online training sessions with a partner in North Macedonia to build the skills of potential hires remotely). In summary, practical, on-the-job experience is seen as irreplaceable, but it is increasingly supplemented with digital learning platforms and workshops to build specific competencies, especially for a diverse workforce.</a:t>
            </a:r>
          </a:p>
        </p:txBody>
      </p:sp>
      <p:sp>
        <p:nvSpPr>
          <p:cNvPr id="8" name="Text Placeholder 7">
            <a:extLst>
              <a:ext uri="{FF2B5EF4-FFF2-40B4-BE49-F238E27FC236}">
                <a16:creationId xmlns:a16="http://schemas.microsoft.com/office/drawing/2014/main" id="{F5859C72-46DE-8BF1-B370-A5A20A0FF4AA}"/>
              </a:ext>
            </a:extLst>
          </p:cNvPr>
          <p:cNvSpPr>
            <a:spLocks noGrp="1"/>
          </p:cNvSpPr>
          <p:nvPr>
            <p:ph type="body" sz="quarter" idx="48"/>
          </p:nvPr>
        </p:nvSpPr>
        <p:spPr>
          <a:xfrm>
            <a:off x="503925" y="4302978"/>
            <a:ext cx="6616856" cy="2911529"/>
          </a:xfrm>
        </p:spPr>
        <p:txBody>
          <a:bodyPr numCol="1"/>
          <a:lstStyle/>
          <a:p>
            <a:pPr marL="279789" indent="-279789">
              <a:buFont typeface="Arial" panose="020B0604020202020204" pitchFamily="34" charset="0"/>
              <a:buChar char="•"/>
            </a:pPr>
            <a:r>
              <a:rPr lang="en-US" sz="1175" dirty="0"/>
              <a:t>Formal partnerships with external institutions (such as universities, government agencies, or NGOs) to train or recruit skilled migrant women were not widespread among the interviewed companies. Most rely on internal HR and networks for these functions. “We haven’t partnered yet, and we don’t have plans… Our Talent and HR team is covering all aspects,” the tech firm representative stated, reflecting a common self-reliant approach. However, there were some ideas for collaboration. The education provider saw potential in partnering with “music schools, city integration offices, and vocational mentoring </a:t>
            </a:r>
            <a:r>
              <a:rPr lang="en-US" sz="1175" dirty="0" err="1"/>
              <a:t>programmes</a:t>
            </a:r>
            <a:r>
              <a:rPr lang="en-US" sz="1175" dirty="0"/>
              <a:t>” to overcome hiring barriers – for instance, to tap into local talent pools or get support with integration programs. The small NGO similarly has begun coordinating with a partner abroad for training (as mentioned above). These examples suggest ad-hoc partnerships can play a role, especially in filling specialized needs or reaching out to migrant communities, but none of the companies had yet established long-term collaborations specifically aimed at employing migrant women. There is room to expand such partnerships (e.g. with chambers of commerce, professional associations, or government initiatives) to support skills development and diversity hiring in the future.</a:t>
            </a:r>
          </a:p>
        </p:txBody>
      </p:sp>
      <p:sp>
        <p:nvSpPr>
          <p:cNvPr id="4" name="Slide Number Placeholder 3">
            <a:extLst>
              <a:ext uri="{FF2B5EF4-FFF2-40B4-BE49-F238E27FC236}">
                <a16:creationId xmlns:a16="http://schemas.microsoft.com/office/drawing/2014/main" id="{AE8D3AFE-1C45-EABC-08A8-67AD73FA9AE1}"/>
              </a:ext>
            </a:extLst>
          </p:cNvPr>
          <p:cNvSpPr>
            <a:spLocks noGrp="1"/>
          </p:cNvSpPr>
          <p:nvPr>
            <p:ph type="sldNum" sz="quarter" idx="4"/>
          </p:nvPr>
        </p:nvSpPr>
        <p:spPr/>
        <p:txBody>
          <a:bodyPr/>
          <a:lstStyle/>
          <a:p>
            <a:pPr defTabSz="438325"/>
            <a:fld id="{9C527BFA-2C0E-4CEC-B6A5-913A56FEF4B4}" type="slidenum">
              <a:rPr lang="fr-CA"/>
              <a:pPr defTabSz="438325"/>
              <a:t>16</a:t>
            </a:fld>
            <a:endParaRPr lang="fr-CA" dirty="0"/>
          </a:p>
        </p:txBody>
      </p:sp>
      <p:sp>
        <p:nvSpPr>
          <p:cNvPr id="5" name="Text Placeholder 5">
            <a:extLst>
              <a:ext uri="{FF2B5EF4-FFF2-40B4-BE49-F238E27FC236}">
                <a16:creationId xmlns:a16="http://schemas.microsoft.com/office/drawing/2014/main" id="{1A8C40CB-24FC-451A-56E8-84747AC32AE7}"/>
              </a:ext>
            </a:extLst>
          </p:cNvPr>
          <p:cNvSpPr txBox="1">
            <a:spLocks/>
          </p:cNvSpPr>
          <p:nvPr/>
        </p:nvSpPr>
        <p:spPr>
          <a:xfrm>
            <a:off x="658426" y="3662395"/>
            <a:ext cx="7179933" cy="731516"/>
          </a:xfrm>
          <a:prstGeom prst="rect">
            <a:avLst/>
          </a:prstGeom>
        </p:spPr>
        <p:txBody>
          <a:bodyPr>
            <a:noAutofit/>
          </a:bodyPr>
          <a:lstStyle>
            <a:lvl1pPr marL="0" indent="0" algn="l" defTabSz="740166" rtl="0" eaLnBrk="1" latinLnBrk="0" hangingPunct="1">
              <a:lnSpc>
                <a:spcPct val="90000"/>
              </a:lnSpc>
              <a:spcBef>
                <a:spcPts val="809"/>
              </a:spcBef>
              <a:buFont typeface="Arial" panose="020B0604020202020204" pitchFamily="34" charset="0"/>
              <a:buNone/>
              <a:defRPr sz="2938" b="1" i="0" kern="120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2pPr>
            <a:lvl3pPr marL="740166"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3pPr>
            <a:lvl4pPr marL="1110249"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4pPr>
            <a:lvl5pPr marL="148033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a:lstStyle>
          <a:p>
            <a:pPr defTabSz="724727">
              <a:spcBef>
                <a:spcPts val="792"/>
              </a:spcBef>
            </a:pPr>
            <a:r>
              <a:rPr lang="en-US" sz="2876" dirty="0"/>
              <a:t>Partnerships for Training and Recruitment</a:t>
            </a:r>
          </a:p>
        </p:txBody>
      </p:sp>
      <p:sp>
        <p:nvSpPr>
          <p:cNvPr id="9" name="Text Placeholder 5">
            <a:extLst>
              <a:ext uri="{FF2B5EF4-FFF2-40B4-BE49-F238E27FC236}">
                <a16:creationId xmlns:a16="http://schemas.microsoft.com/office/drawing/2014/main" id="{A5487AC0-9882-288F-A7DA-95032194B14B}"/>
              </a:ext>
            </a:extLst>
          </p:cNvPr>
          <p:cNvSpPr txBox="1">
            <a:spLocks/>
          </p:cNvSpPr>
          <p:nvPr/>
        </p:nvSpPr>
        <p:spPr>
          <a:xfrm>
            <a:off x="658426" y="7255690"/>
            <a:ext cx="7179933" cy="731516"/>
          </a:xfrm>
          <a:prstGeom prst="rect">
            <a:avLst/>
          </a:prstGeom>
        </p:spPr>
        <p:txBody>
          <a:bodyPr>
            <a:noAutofit/>
          </a:bodyPr>
          <a:lstStyle>
            <a:lvl1pPr marL="0" indent="0" algn="l" defTabSz="740166" rtl="0" eaLnBrk="1" latinLnBrk="0" hangingPunct="1">
              <a:lnSpc>
                <a:spcPct val="90000"/>
              </a:lnSpc>
              <a:spcBef>
                <a:spcPts val="809"/>
              </a:spcBef>
              <a:buFont typeface="Arial" panose="020B0604020202020204" pitchFamily="34" charset="0"/>
              <a:buNone/>
              <a:defRPr sz="2938" b="1" i="0" kern="120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2pPr>
            <a:lvl3pPr marL="740166"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3pPr>
            <a:lvl4pPr marL="1110249"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4pPr>
            <a:lvl5pPr marL="148033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a:lstStyle>
          <a:p>
            <a:pPr defTabSz="724727">
              <a:spcBef>
                <a:spcPts val="792"/>
              </a:spcBef>
            </a:pPr>
            <a:r>
              <a:rPr lang="en-US" sz="2876" dirty="0"/>
              <a:t>Career Progression Opportunities</a:t>
            </a:r>
          </a:p>
        </p:txBody>
      </p:sp>
      <p:sp>
        <p:nvSpPr>
          <p:cNvPr id="11" name="Text Placeholder 6">
            <a:extLst>
              <a:ext uri="{FF2B5EF4-FFF2-40B4-BE49-F238E27FC236}">
                <a16:creationId xmlns:a16="http://schemas.microsoft.com/office/drawing/2014/main" id="{21B3FCF5-B30D-131D-D13F-CC596B8A50C4}"/>
              </a:ext>
            </a:extLst>
          </p:cNvPr>
          <p:cNvSpPr txBox="1">
            <a:spLocks/>
          </p:cNvSpPr>
          <p:nvPr/>
        </p:nvSpPr>
        <p:spPr>
          <a:xfrm>
            <a:off x="658427" y="7786749"/>
            <a:ext cx="6462351" cy="835938"/>
          </a:xfrm>
          <a:prstGeom prst="rect">
            <a:avLst/>
          </a:prstGeom>
        </p:spPr>
        <p:txBody>
          <a:bodyPr>
            <a:noAutofit/>
          </a:bodyPr>
          <a:lstStyle>
            <a:lvl1pPr marL="0" indent="0" algn="l" defTabSz="740166" rtl="0" eaLnBrk="1" latinLnBrk="0" hangingPunct="1">
              <a:lnSpc>
                <a:spcPct val="90000"/>
              </a:lnSpc>
              <a:spcBef>
                <a:spcPts val="809"/>
              </a:spcBef>
              <a:buFont typeface="Arial" panose="020B0604020202020204" pitchFamily="34" charset="0"/>
              <a:buNone/>
              <a:defRPr sz="1762" b="0" i="0" kern="120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008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2pPr>
            <a:lvl3pPr marL="740166"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3pPr>
            <a:lvl4pPr marL="1110249"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4pPr>
            <a:lvl5pPr marL="148033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a:lstStyle>
          <a:p>
            <a:pPr defTabSz="724727">
              <a:spcBef>
                <a:spcPts val="792"/>
              </a:spcBef>
            </a:pPr>
            <a:r>
              <a:rPr lang="en-US" sz="1151" i="1" dirty="0"/>
              <a:t>Opportunities for career advancement for skilled migrant employees varied by organization size. The large software company has a well-defined path: “career development is based on performance, skills, and potential, not background,” and indeed many of their migrant staff have “progressed into leadership roles,” supported by regular performance reviews and internal mobility programs. This indicates a meritocratic progression framework where migrant women can climb to management as long as they demonstrate capability. The education provider, likewise offers growth in the form of project leadership and new responsibilities – “there are internal opportunities to lead projects, develop courses, and take on coordination tasks,” even if a formal ladder is absent. On the other hand, very small firms have limited vertical mobility. The consulting interviewee admitted “no specific plan” for career progression exists – “ Employees grow as we grow.” Similarly, the tiny R&amp;D outfit had no structured promotion path for migrant women or others, beyond the training initiatives discussed. In those cases, advancement might mean taking on greater project complexity or simply gaining experience before moving to a larger employer. In summary, larger companies in Germany tend to integrate migrant women into their talent pipelines and leadership tracks, whereas smaller organizations offer skill growth and informal advancement but cannot always promise long-term career elevation. This highlights the importance of bridging programs (like mentorship and networking across companies) to ensure migrant women from smaller workplaces still find pathways to advance in their careers over time.</a:t>
            </a:r>
          </a:p>
        </p:txBody>
      </p:sp>
    </p:spTree>
    <p:extLst>
      <p:ext uri="{BB962C8B-B14F-4D97-AF65-F5344CB8AC3E}">
        <p14:creationId xmlns:p14="http://schemas.microsoft.com/office/powerpoint/2010/main" val="23644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74A2-A902-47AB-8352-43B6565FBE0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59E303-65BB-DD4D-1BBC-E00127BA1B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57F9F634-6E99-F81B-6E22-C9179F2AF111}"/>
              </a:ext>
            </a:extLst>
          </p:cNvPr>
          <p:cNvSpPr>
            <a:spLocks noGrp="1"/>
          </p:cNvSpPr>
          <p:nvPr>
            <p:ph type="body" sz="quarter" idx="14"/>
          </p:nvPr>
        </p:nvSpPr>
        <p:spPr/>
        <p:txBody>
          <a:bodyPr/>
          <a:lstStyle/>
          <a:p>
            <a:r>
              <a:rPr lang="en-US" dirty="0"/>
              <a:t>05</a:t>
            </a:r>
          </a:p>
        </p:txBody>
      </p:sp>
      <p:sp>
        <p:nvSpPr>
          <p:cNvPr id="3" name="Rectangle 2">
            <a:extLst>
              <a:ext uri="{FF2B5EF4-FFF2-40B4-BE49-F238E27FC236}">
                <a16:creationId xmlns:a16="http://schemas.microsoft.com/office/drawing/2014/main" id="{2233D2F5-2386-9ABD-EAA7-4FFFAF93B94D}"/>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568694D-8537-919A-4962-AF3A4DFEF56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Future trends </a:t>
            </a:r>
          </a:p>
          <a:p>
            <a:r>
              <a:rPr lang="en-US" sz="3000" b="1" spc="324" dirty="0">
                <a:solidFill>
                  <a:srgbClr val="E36C34"/>
                </a:solidFill>
                <a:latin typeface="Calibri" panose="020F0502020204030204" pitchFamily="34" charset="0"/>
                <a:cs typeface="Calibri" panose="020F0502020204030204" pitchFamily="34" charset="0"/>
              </a:rPr>
              <a:t>and Industry </a:t>
            </a:r>
          </a:p>
          <a:p>
            <a:r>
              <a:rPr lang="en-US" sz="3000" b="1" spc="324" dirty="0">
                <a:solidFill>
                  <a:srgbClr val="E36C34"/>
                </a:solidFill>
                <a:latin typeface="Calibri" panose="020F0502020204030204" pitchFamily="34" charset="0"/>
                <a:cs typeface="Calibri" panose="020F0502020204030204" pitchFamily="34" charset="0"/>
              </a:rPr>
              <a:t>needs</a:t>
            </a:r>
          </a:p>
        </p:txBody>
      </p:sp>
      <p:sp>
        <p:nvSpPr>
          <p:cNvPr id="12" name="Slide Number Placeholder 3">
            <a:extLst>
              <a:ext uri="{FF2B5EF4-FFF2-40B4-BE49-F238E27FC236}">
                <a16:creationId xmlns:a16="http://schemas.microsoft.com/office/drawing/2014/main" id="{B35A03FE-9F67-C99B-D93B-9839E9A685A4}"/>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17</a:t>
            </a:fld>
            <a:endParaRPr lang="fr-CA" dirty="0">
              <a:solidFill>
                <a:srgbClr val="633547"/>
              </a:solidFill>
            </a:endParaRPr>
          </a:p>
        </p:txBody>
      </p:sp>
    </p:spTree>
    <p:extLst>
      <p:ext uri="{BB962C8B-B14F-4D97-AF65-F5344CB8AC3E}">
        <p14:creationId xmlns:p14="http://schemas.microsoft.com/office/powerpoint/2010/main" val="78113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F504-B116-BF02-2E28-0717A09071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EA05C-98F1-9B4D-9201-E7C65E6519A2}"/>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6" name="Text Placeholder 5">
            <a:extLst>
              <a:ext uri="{FF2B5EF4-FFF2-40B4-BE49-F238E27FC236}">
                <a16:creationId xmlns:a16="http://schemas.microsoft.com/office/drawing/2014/main" id="{8C8D1CFD-5B98-D11B-5E67-A63E44CEEF45}"/>
              </a:ext>
            </a:extLst>
          </p:cNvPr>
          <p:cNvSpPr>
            <a:spLocks noGrp="1"/>
          </p:cNvSpPr>
          <p:nvPr>
            <p:ph type="body" sz="quarter" idx="30"/>
          </p:nvPr>
        </p:nvSpPr>
        <p:spPr/>
        <p:txBody>
          <a:bodyPr/>
          <a:lstStyle/>
          <a:p>
            <a:r>
              <a:rPr lang="en-GB" dirty="0"/>
              <a:t>FUTURE TRENDS AND INDUSTRY NEEDS</a:t>
            </a:r>
            <a:endParaRPr lang="en-US" dirty="0"/>
          </a:p>
        </p:txBody>
      </p:sp>
      <p:sp>
        <p:nvSpPr>
          <p:cNvPr id="7" name="Text Placeholder 6">
            <a:extLst>
              <a:ext uri="{FF2B5EF4-FFF2-40B4-BE49-F238E27FC236}">
                <a16:creationId xmlns:a16="http://schemas.microsoft.com/office/drawing/2014/main" id="{C51E4654-BC9C-56E4-2140-218DC8540219}"/>
              </a:ext>
            </a:extLst>
          </p:cNvPr>
          <p:cNvSpPr>
            <a:spLocks noGrp="1"/>
          </p:cNvSpPr>
          <p:nvPr>
            <p:ph type="body" sz="quarter" idx="47"/>
          </p:nvPr>
        </p:nvSpPr>
        <p:spPr>
          <a:xfrm>
            <a:off x="591948" y="1130810"/>
            <a:ext cx="6599989" cy="1699476"/>
          </a:xfrm>
        </p:spPr>
        <p:txBody>
          <a:bodyPr/>
          <a:lstStyle/>
          <a:p>
            <a:r>
              <a:rPr lang="en-US" sz="1200" dirty="0"/>
              <a:t>Emerging Technological </a:t>
            </a:r>
            <a:r>
              <a:rPr lang="en-US" sz="1200" dirty="0" err="1"/>
              <a:t>Trends:Technological</a:t>
            </a:r>
            <a:r>
              <a:rPr lang="en-US" sz="1200" dirty="0"/>
              <a:t> shifts, especially AI, are reshaping skill demands. AI enables task automation but also creates uncertainty about which human skills will stay relevant. One consultant noted, “Artificial Intelligence is a deterrent to learning conventional skills… there is no clarity on the type of skills that will actually be of use.” This highlights the growing need for adaptability and higher-order thinking. In tech, </a:t>
            </a:r>
            <a:r>
              <a:rPr lang="en-US" sz="1200" dirty="0" err="1"/>
              <a:t>decentralised</a:t>
            </a:r>
            <a:r>
              <a:rPr lang="en-US" sz="1200" dirty="0"/>
              <a:t> systems like Web3, cryptography, and privacy-enhancing technologies are rising in importance, demanding niche expertise. “We need talent that bridges Web2 and Web3,” said one CTO. Even music education sees demand for skills in music production and digital tools. A research </a:t>
            </a:r>
            <a:r>
              <a:rPr lang="en-US" sz="1200" dirty="0" err="1"/>
              <a:t>organisation</a:t>
            </a:r>
            <a:r>
              <a:rPr lang="en-US" sz="1200" dirty="0"/>
              <a:t> noted that generative AI is blurring lines between original and automated content. Across sectors, staying current with tech is seen as essential, with continuous upskilling </a:t>
            </a:r>
            <a:r>
              <a:rPr lang="en-US" sz="1200" dirty="0" err="1"/>
              <a:t>expectedub</a:t>
            </a:r>
            <a:r>
              <a:rPr lang="en-US" sz="1200" dirty="0"/>
              <a:t>-Heading</a:t>
            </a:r>
          </a:p>
          <a:p>
            <a:endParaRPr lang="en-US" sz="1200" dirty="0"/>
          </a:p>
        </p:txBody>
      </p:sp>
      <p:sp>
        <p:nvSpPr>
          <p:cNvPr id="8" name="Text Placeholder 7">
            <a:extLst>
              <a:ext uri="{FF2B5EF4-FFF2-40B4-BE49-F238E27FC236}">
                <a16:creationId xmlns:a16="http://schemas.microsoft.com/office/drawing/2014/main" id="{24235B04-E8EC-9262-C0F9-A2D945AA2843}"/>
              </a:ext>
            </a:extLst>
          </p:cNvPr>
          <p:cNvSpPr>
            <a:spLocks noGrp="1"/>
          </p:cNvSpPr>
          <p:nvPr>
            <p:ph type="body" sz="quarter" idx="48"/>
          </p:nvPr>
        </p:nvSpPr>
        <p:spPr/>
        <p:txBody>
          <a:bodyPr numCol="1"/>
          <a:lstStyle/>
          <a:p>
            <a:r>
              <a:rPr lang="en-US" sz="1600" b="1" i="1" dirty="0"/>
              <a:t>Evolving Roles and New </a:t>
            </a:r>
            <a:r>
              <a:rPr lang="en-US" sz="1600" b="1" i="1" dirty="0" err="1"/>
              <a:t>Departments:In</a:t>
            </a:r>
            <a:r>
              <a:rPr lang="en-US" sz="1600" b="1" i="1" dirty="0"/>
              <a:t> response to these trends, companies are adapting roles or creating new ones. A tech firm shared that roles “continuously adapt to meet new challenges,” particularly in product and security. Smaller firms are evolving more gradually. A consulting company now tasks staff with researching AI tools, aiming to “make the best out of what is already existing.” In education, course offerings now include band coaching and songwriting, blending teacher and producer roles. “We’re seeing more crossover between performance and recording instruction,” said one director. Meanwhile, the smallest firm noted they aren’t yet developed enough for dedicated departments but may evolve later. In general, companies are becoming more agile in response to shifting market and technology needs.</a:t>
            </a:r>
            <a:endParaRPr lang="en-US" sz="1600" i="1" dirty="0"/>
          </a:p>
        </p:txBody>
      </p:sp>
      <p:sp>
        <p:nvSpPr>
          <p:cNvPr id="9" name="TextBox 8">
            <a:extLst>
              <a:ext uri="{FF2B5EF4-FFF2-40B4-BE49-F238E27FC236}">
                <a16:creationId xmlns:a16="http://schemas.microsoft.com/office/drawing/2014/main" id="{7FB5A597-7AC9-BE57-D689-69EA3100BADF}"/>
              </a:ext>
            </a:extLst>
          </p:cNvPr>
          <p:cNvSpPr txBox="1"/>
          <p:nvPr/>
        </p:nvSpPr>
        <p:spPr>
          <a:xfrm>
            <a:off x="591948" y="6788058"/>
            <a:ext cx="6592435" cy="1569660"/>
          </a:xfrm>
          <a:prstGeom prst="rect">
            <a:avLst/>
          </a:prstGeom>
          <a:noFill/>
        </p:spPr>
        <p:txBody>
          <a:bodyPr wrap="square">
            <a:spAutoFit/>
          </a:bodyPr>
          <a:lstStyle/>
          <a:p>
            <a:r>
              <a:rPr lang="en-US" sz="1200" dirty="0"/>
              <a:t>Work Placements and Talent </a:t>
            </a:r>
            <a:r>
              <a:rPr lang="en-US" sz="1200" dirty="0" err="1"/>
              <a:t>Pipelines:All</a:t>
            </a:r>
            <a:r>
              <a:rPr lang="en-US" sz="1200" dirty="0"/>
              <a:t> interviewees expressed openness to internships or placements as a way to build future talent. The consulting and NGO partners said “yes” without hesitation, while the software firm sees them as opportunities for “fresh perspectives” and long-term hiring. The education provider already hosts trainees who often stay on as instructors. Even a resource-limited R&amp;D group said they’d support placements based on a candidate’s motivation and fit. These responses show strong support for expanding internships to address skill gaps and integrate migrant women. Placements help develop specific skills and create recruitment pathways in sectors where experience is otherwise hard to gain.</a:t>
            </a:r>
            <a:endParaRPr lang="de-DE" sz="1200" dirty="0"/>
          </a:p>
        </p:txBody>
      </p:sp>
      <p:pic>
        <p:nvPicPr>
          <p:cNvPr id="12" name="Picture 11" descr="A person standing in front of a group of people&#10;&#10;AI-generated content may be incorrect.">
            <a:extLst>
              <a:ext uri="{FF2B5EF4-FFF2-40B4-BE49-F238E27FC236}">
                <a16:creationId xmlns:a16="http://schemas.microsoft.com/office/drawing/2014/main" id="{16CFBFDF-E0E8-E745-4C19-C53535731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982" y="8357718"/>
            <a:ext cx="2922433" cy="1949258"/>
          </a:xfrm>
          <a:prstGeom prst="rect">
            <a:avLst/>
          </a:prstGeom>
        </p:spPr>
      </p:pic>
    </p:spTree>
    <p:extLst>
      <p:ext uri="{BB962C8B-B14F-4D97-AF65-F5344CB8AC3E}">
        <p14:creationId xmlns:p14="http://schemas.microsoft.com/office/powerpoint/2010/main" val="2622787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63926-8B0F-807C-12DE-896D3C7B289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C2C6719-45FE-FD66-D5EA-0CF695F0A221}"/>
              </a:ext>
            </a:extLst>
          </p:cNvPr>
          <p:cNvSpPr>
            <a:spLocks noGrp="1"/>
          </p:cNvSpPr>
          <p:nvPr>
            <p:ph type="body" sz="quarter" idx="16"/>
          </p:nvPr>
        </p:nvSpPr>
        <p:spPr/>
        <p:txBody>
          <a:bodyPr/>
          <a:lstStyle/>
          <a:p>
            <a:r>
              <a:rPr lang="en-US" dirty="0"/>
              <a:t>Software Production HR Manager</a:t>
            </a:r>
          </a:p>
        </p:txBody>
      </p:sp>
      <p:sp>
        <p:nvSpPr>
          <p:cNvPr id="11" name="Text Placeholder 10">
            <a:extLst>
              <a:ext uri="{FF2B5EF4-FFF2-40B4-BE49-F238E27FC236}">
                <a16:creationId xmlns:a16="http://schemas.microsoft.com/office/drawing/2014/main" id="{EA6415C0-F657-C004-9357-69F2A3E9AC7E}"/>
              </a:ext>
            </a:extLst>
          </p:cNvPr>
          <p:cNvSpPr>
            <a:spLocks noGrp="1"/>
          </p:cNvSpPr>
          <p:nvPr>
            <p:ph type="body" sz="quarter" idx="17"/>
          </p:nvPr>
        </p:nvSpPr>
        <p:spPr>
          <a:xfrm>
            <a:off x="2073857" y="3521529"/>
            <a:ext cx="3793543" cy="2335485"/>
          </a:xfrm>
        </p:spPr>
        <p:txBody>
          <a:bodyPr/>
          <a:lstStyle/>
          <a:p>
            <a:pPr>
              <a:lnSpc>
                <a:spcPts val="2780"/>
              </a:lnSpc>
            </a:pPr>
            <a:r>
              <a:rPr lang="en-US" sz="2800" dirty="0"/>
              <a:t>“</a:t>
            </a:r>
            <a:r>
              <a:rPr lang="en-US" sz="2800" i="1" dirty="0"/>
              <a:t>Decentralized identity, privacy-enhancing technologies, and advancements in cryptography are some of the  key trends</a:t>
            </a:r>
            <a:r>
              <a:rPr lang="en-US" sz="2800" dirty="0"/>
              <a:t>”</a:t>
            </a:r>
          </a:p>
          <a:p>
            <a:endParaRPr lang="en-US" sz="2800" dirty="0"/>
          </a:p>
          <a:p>
            <a:endParaRPr lang="en-US" sz="2800" dirty="0"/>
          </a:p>
          <a:p>
            <a:endParaRPr lang="en-US" sz="2800" dirty="0"/>
          </a:p>
        </p:txBody>
      </p:sp>
      <p:grpSp>
        <p:nvGrpSpPr>
          <p:cNvPr id="15" name="Group 14">
            <a:extLst>
              <a:ext uri="{FF2B5EF4-FFF2-40B4-BE49-F238E27FC236}">
                <a16:creationId xmlns:a16="http://schemas.microsoft.com/office/drawing/2014/main" id="{93062E25-61C0-5E1F-B237-2B9E2FB9DBAA}"/>
              </a:ext>
            </a:extLst>
          </p:cNvPr>
          <p:cNvGrpSpPr/>
          <p:nvPr/>
        </p:nvGrpSpPr>
        <p:grpSpPr>
          <a:xfrm>
            <a:off x="3035922" y="2047147"/>
            <a:ext cx="1487826" cy="1083162"/>
            <a:chOff x="3400450" y="986392"/>
            <a:chExt cx="1487826" cy="1083162"/>
          </a:xfrm>
          <a:solidFill>
            <a:srgbClr val="E1A44A"/>
          </a:solidFill>
        </p:grpSpPr>
        <p:sp>
          <p:nvSpPr>
            <p:cNvPr id="16" name="Freeform 15">
              <a:extLst>
                <a:ext uri="{FF2B5EF4-FFF2-40B4-BE49-F238E27FC236}">
                  <a16:creationId xmlns:a16="http://schemas.microsoft.com/office/drawing/2014/main" id="{03997C72-9FC1-573A-78DB-C5A909C0C9D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EDF-A636-0633-D262-209DEEDD07C0}"/>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pic>
        <p:nvPicPr>
          <p:cNvPr id="6" name="Picture Placeholder 5">
            <a:extLst>
              <a:ext uri="{FF2B5EF4-FFF2-40B4-BE49-F238E27FC236}">
                <a16:creationId xmlns:a16="http://schemas.microsoft.com/office/drawing/2014/main" id="{56301080-2C49-F2EE-D650-230350CC6B9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853" b="2853"/>
          <a:stretch>
            <a:fillRect/>
          </a:stretch>
        </p:blipFill>
        <p:spPr/>
      </p:pic>
    </p:spTree>
    <p:extLst>
      <p:ext uri="{BB962C8B-B14F-4D97-AF65-F5344CB8AC3E}">
        <p14:creationId xmlns:p14="http://schemas.microsoft.com/office/powerpoint/2010/main" val="4151715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3499-9CF0-125D-39F4-AF5BD57B216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26B4D4B7-778A-7C81-D45E-1E7F2E0ED571}"/>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19489" b="19489"/>
          <a:stretch>
            <a:fillRect/>
          </a:stretch>
        </p:blipFill>
        <p:spPr/>
      </p:pic>
      <p:sp>
        <p:nvSpPr>
          <p:cNvPr id="6" name="Text Placeholder 5">
            <a:extLst>
              <a:ext uri="{FF2B5EF4-FFF2-40B4-BE49-F238E27FC236}">
                <a16:creationId xmlns:a16="http://schemas.microsoft.com/office/drawing/2014/main" id="{12516C92-1B89-6A2B-BA29-7A17BDC70537}"/>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09272AB4-A4DD-A1B6-4910-E450001BD6E7}"/>
              </a:ext>
            </a:extLst>
          </p:cNvPr>
          <p:cNvSpPr>
            <a:spLocks noGrp="1"/>
          </p:cNvSpPr>
          <p:nvPr>
            <p:ph type="body" sz="quarter" idx="49"/>
          </p:nvPr>
        </p:nvSpPr>
        <p:spPr/>
        <p:txBody>
          <a:bodyPr/>
          <a:lstStyle/>
          <a:p>
            <a:r>
              <a:rPr lang="en-US" dirty="0"/>
              <a:t>Introduction into </a:t>
            </a:r>
            <a:r>
              <a:rPr lang="en-US" dirty="0" err="1"/>
              <a:t>Labour</a:t>
            </a:r>
            <a:r>
              <a:rPr lang="en-US" dirty="0"/>
              <a:t> Market research</a:t>
            </a:r>
          </a:p>
        </p:txBody>
      </p:sp>
      <p:sp>
        <p:nvSpPr>
          <p:cNvPr id="7" name="Text Placeholder 6">
            <a:extLst>
              <a:ext uri="{FF2B5EF4-FFF2-40B4-BE49-F238E27FC236}">
                <a16:creationId xmlns:a16="http://schemas.microsoft.com/office/drawing/2014/main" id="{7CDB91F9-9AEB-2ED5-BA68-C58FB58313F6}"/>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D0158127-D42B-2C4F-56AC-740C9E924271}"/>
              </a:ext>
            </a:extLst>
          </p:cNvPr>
          <p:cNvSpPr>
            <a:spLocks noGrp="1"/>
          </p:cNvSpPr>
          <p:nvPr>
            <p:ph type="body" sz="quarter" idx="14"/>
          </p:nvPr>
        </p:nvSpPr>
        <p:spPr/>
        <p:txBody>
          <a:bodyPr/>
          <a:lstStyle/>
          <a:p>
            <a:r>
              <a:rPr lang="en-US" dirty="0"/>
              <a:t>Key Findings in Skills Development</a:t>
            </a:r>
          </a:p>
        </p:txBody>
      </p:sp>
      <p:sp>
        <p:nvSpPr>
          <p:cNvPr id="9" name="Text Placeholder 8">
            <a:extLst>
              <a:ext uri="{FF2B5EF4-FFF2-40B4-BE49-F238E27FC236}">
                <a16:creationId xmlns:a16="http://schemas.microsoft.com/office/drawing/2014/main" id="{C2FEAA71-F681-AD15-DA9C-FCAAE08FC24B}"/>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52A453E0-F94D-2505-4674-C6D00EAFE02E}"/>
              </a:ext>
            </a:extLst>
          </p:cNvPr>
          <p:cNvSpPr>
            <a:spLocks noGrp="1"/>
          </p:cNvSpPr>
          <p:nvPr>
            <p:ph type="body" sz="quarter" idx="19"/>
          </p:nvPr>
        </p:nvSpPr>
        <p:spPr/>
        <p:txBody>
          <a:bodyPr/>
          <a:lstStyle/>
          <a:p>
            <a:r>
              <a:rPr lang="en-US" dirty="0"/>
              <a:t>Key findings in </a:t>
            </a:r>
            <a:r>
              <a:rPr lang="en-GB" dirty="0"/>
              <a:t> Employment of Highly Skilled Migrant Women</a:t>
            </a:r>
            <a:endParaRPr lang="en-US" dirty="0"/>
          </a:p>
        </p:txBody>
      </p:sp>
      <p:sp>
        <p:nvSpPr>
          <p:cNvPr id="10" name="Text Placeholder 9">
            <a:extLst>
              <a:ext uri="{FF2B5EF4-FFF2-40B4-BE49-F238E27FC236}">
                <a16:creationId xmlns:a16="http://schemas.microsoft.com/office/drawing/2014/main" id="{32C5791E-7FFE-A1F6-2A7F-6F7D269D6C39}"/>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67D19B37-54D6-8E90-7639-F217AD72FFDC}"/>
              </a:ext>
            </a:extLst>
          </p:cNvPr>
          <p:cNvSpPr>
            <a:spLocks noGrp="1"/>
          </p:cNvSpPr>
          <p:nvPr>
            <p:ph type="body" sz="quarter" idx="20"/>
          </p:nvPr>
        </p:nvSpPr>
        <p:spPr/>
        <p:txBody>
          <a:bodyPr/>
          <a:lstStyle/>
          <a:p>
            <a:r>
              <a:rPr lang="en-US" dirty="0"/>
              <a:t>Key findings in Training and Development </a:t>
            </a:r>
          </a:p>
        </p:txBody>
      </p:sp>
      <p:sp>
        <p:nvSpPr>
          <p:cNvPr id="13" name="Text Placeholder 12">
            <a:extLst>
              <a:ext uri="{FF2B5EF4-FFF2-40B4-BE49-F238E27FC236}">
                <a16:creationId xmlns:a16="http://schemas.microsoft.com/office/drawing/2014/main" id="{98785DE4-37E6-EB55-DFBE-A4E3EE41D869}"/>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C9474895-6049-D883-9037-C1E2AF84302D}"/>
              </a:ext>
            </a:extLst>
          </p:cNvPr>
          <p:cNvSpPr>
            <a:spLocks noGrp="1"/>
          </p:cNvSpPr>
          <p:nvPr>
            <p:ph type="body" sz="quarter" idx="22"/>
          </p:nvPr>
        </p:nvSpPr>
        <p:spPr/>
        <p:txBody>
          <a:bodyPr/>
          <a:lstStyle/>
          <a:p>
            <a:r>
              <a:rPr lang="en-US" dirty="0"/>
              <a:t>Key findings in Future trends and Industry Needs</a:t>
            </a:r>
          </a:p>
        </p:txBody>
      </p:sp>
      <p:sp>
        <p:nvSpPr>
          <p:cNvPr id="16" name="Text Placeholder 15">
            <a:extLst>
              <a:ext uri="{FF2B5EF4-FFF2-40B4-BE49-F238E27FC236}">
                <a16:creationId xmlns:a16="http://schemas.microsoft.com/office/drawing/2014/main" id="{8884A92A-78C4-BF49-362F-BAE2D3D96E9D}"/>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2AD4845B-2BEE-9403-877A-B557298BE3A8}"/>
              </a:ext>
            </a:extLst>
          </p:cNvPr>
          <p:cNvSpPr>
            <a:spLocks noGrp="1"/>
          </p:cNvSpPr>
          <p:nvPr>
            <p:ph type="body" sz="quarter" idx="52"/>
          </p:nvPr>
        </p:nvSpPr>
        <p:spPr/>
        <p:txBody>
          <a:bodyPr/>
          <a:lstStyle/>
          <a:p>
            <a:r>
              <a:rPr lang="en-US" dirty="0"/>
              <a:t>Key findings in Workplace culture and diversity</a:t>
            </a:r>
          </a:p>
        </p:txBody>
      </p:sp>
      <p:sp>
        <p:nvSpPr>
          <p:cNvPr id="18" name="Text Placeholder 17">
            <a:extLst>
              <a:ext uri="{FF2B5EF4-FFF2-40B4-BE49-F238E27FC236}">
                <a16:creationId xmlns:a16="http://schemas.microsoft.com/office/drawing/2014/main" id="{57E80D45-4E31-4982-0002-E0A437D53070}"/>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3A234288-A9A3-34D0-21F2-22EC100F11C7}"/>
              </a:ext>
            </a:extLst>
          </p:cNvPr>
          <p:cNvSpPr>
            <a:spLocks noGrp="1"/>
          </p:cNvSpPr>
          <p:nvPr>
            <p:ph type="body" sz="quarter" idx="54"/>
          </p:nvPr>
        </p:nvSpPr>
        <p:spPr/>
        <p:txBody>
          <a:bodyPr/>
          <a:lstStyle/>
          <a:p>
            <a:r>
              <a:rPr lang="en-US" dirty="0"/>
              <a:t>Conclusion and recommendations</a:t>
            </a:r>
          </a:p>
        </p:txBody>
      </p:sp>
      <p:sp>
        <p:nvSpPr>
          <p:cNvPr id="26" name="Rectangle 25">
            <a:extLst>
              <a:ext uri="{FF2B5EF4-FFF2-40B4-BE49-F238E27FC236}">
                <a16:creationId xmlns:a16="http://schemas.microsoft.com/office/drawing/2014/main" id="{DA9B6B83-BB37-D76E-C8E1-137C7A6CB309}"/>
              </a:ext>
            </a:extLst>
          </p:cNvPr>
          <p:cNvSpPr/>
          <p:nvPr/>
        </p:nvSpPr>
        <p:spPr>
          <a:xfrm>
            <a:off x="472449" y="1394442"/>
            <a:ext cx="2348696"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E5446E3E-15AA-343F-C46C-E395F07F5677}"/>
              </a:ext>
            </a:extLst>
          </p:cNvPr>
          <p:cNvSpPr txBox="1"/>
          <p:nvPr/>
        </p:nvSpPr>
        <p:spPr>
          <a:xfrm>
            <a:off x="588738" y="1446739"/>
            <a:ext cx="223240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CONTENTS</a:t>
            </a:r>
          </a:p>
        </p:txBody>
      </p:sp>
      <p:cxnSp>
        <p:nvCxnSpPr>
          <p:cNvPr id="28" name="Straight Connector 27">
            <a:extLst>
              <a:ext uri="{FF2B5EF4-FFF2-40B4-BE49-F238E27FC236}">
                <a16:creationId xmlns:a16="http://schemas.microsoft.com/office/drawing/2014/main" id="{96855EE2-35CC-98FD-6FF6-D4D4884FFE00}"/>
              </a:ext>
            </a:extLst>
          </p:cNvPr>
          <p:cNvCxnSpPr>
            <a:cxnSpLocks/>
          </p:cNvCxnSpPr>
          <p:nvPr/>
        </p:nvCxnSpPr>
        <p:spPr>
          <a:xfrm>
            <a:off x="2012232" y="4370117"/>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443B61-F962-9A46-9E9D-E2E5E8D1F10B}"/>
              </a:ext>
            </a:extLst>
          </p:cNvPr>
          <p:cNvCxnSpPr>
            <a:cxnSpLocks/>
          </p:cNvCxnSpPr>
          <p:nvPr/>
        </p:nvCxnSpPr>
        <p:spPr>
          <a:xfrm>
            <a:off x="2012232" y="4878519"/>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4600D0-3A80-55FA-9B32-ADA78EB36F0C}"/>
              </a:ext>
            </a:extLst>
          </p:cNvPr>
          <p:cNvCxnSpPr>
            <a:cxnSpLocks/>
          </p:cNvCxnSpPr>
          <p:nvPr/>
        </p:nvCxnSpPr>
        <p:spPr>
          <a:xfrm>
            <a:off x="2012232" y="5386921"/>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AA24F5-7398-E508-DD93-E05059BBF188}"/>
              </a:ext>
            </a:extLst>
          </p:cNvPr>
          <p:cNvCxnSpPr>
            <a:cxnSpLocks/>
          </p:cNvCxnSpPr>
          <p:nvPr/>
        </p:nvCxnSpPr>
        <p:spPr>
          <a:xfrm>
            <a:off x="2012232" y="5895323"/>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ADE589-6795-0589-01E3-77AD5095D5B1}"/>
              </a:ext>
            </a:extLst>
          </p:cNvPr>
          <p:cNvCxnSpPr>
            <a:cxnSpLocks/>
          </p:cNvCxnSpPr>
          <p:nvPr/>
        </p:nvCxnSpPr>
        <p:spPr>
          <a:xfrm>
            <a:off x="2012232" y="6403725"/>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C27FE0-C48D-F5DE-4B7A-34DC447A02C8}"/>
              </a:ext>
            </a:extLst>
          </p:cNvPr>
          <p:cNvCxnSpPr>
            <a:cxnSpLocks/>
          </p:cNvCxnSpPr>
          <p:nvPr/>
        </p:nvCxnSpPr>
        <p:spPr>
          <a:xfrm>
            <a:off x="2012232" y="6912126"/>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C5E505AE-CDDD-1D0E-4FFE-7260DDEEE9A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a:t>
            </a:fld>
            <a:endParaRPr lang="fr-CA" dirty="0">
              <a:solidFill>
                <a:srgbClr val="633547"/>
              </a:solidFill>
            </a:endParaRPr>
          </a:p>
        </p:txBody>
      </p:sp>
    </p:spTree>
    <p:extLst>
      <p:ext uri="{BB962C8B-B14F-4D97-AF65-F5344CB8AC3E}">
        <p14:creationId xmlns:p14="http://schemas.microsoft.com/office/powerpoint/2010/main" val="195617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8994-2428-3BDE-E89C-D3F7C89CDE4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3E58F-E706-D9E7-46CB-C713032AC7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75891873-1DC7-4B6E-186A-4446DDE12DD6}"/>
              </a:ext>
            </a:extLst>
          </p:cNvPr>
          <p:cNvSpPr>
            <a:spLocks noGrp="1"/>
          </p:cNvSpPr>
          <p:nvPr>
            <p:ph type="body" sz="quarter" idx="14"/>
          </p:nvPr>
        </p:nvSpPr>
        <p:spPr/>
        <p:txBody>
          <a:bodyPr/>
          <a:lstStyle/>
          <a:p>
            <a:r>
              <a:rPr lang="en-US" dirty="0"/>
              <a:t>06</a:t>
            </a:r>
          </a:p>
        </p:txBody>
      </p:sp>
      <p:sp>
        <p:nvSpPr>
          <p:cNvPr id="3" name="Rectangle 2">
            <a:extLst>
              <a:ext uri="{FF2B5EF4-FFF2-40B4-BE49-F238E27FC236}">
                <a16:creationId xmlns:a16="http://schemas.microsoft.com/office/drawing/2014/main" id="{3005DFEF-A0CF-C0D3-A136-49A0DA481D7B}"/>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05075C8-A552-409D-15D1-068E36B8FD5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Workplace </a:t>
            </a:r>
          </a:p>
          <a:p>
            <a:r>
              <a:rPr lang="en-US" sz="3000" b="1" spc="324" dirty="0">
                <a:solidFill>
                  <a:srgbClr val="E36C34"/>
                </a:solidFill>
                <a:latin typeface="Calibri" panose="020F0502020204030204" pitchFamily="34" charset="0"/>
                <a:cs typeface="Calibri" panose="020F0502020204030204" pitchFamily="34" charset="0"/>
              </a:rPr>
              <a:t>Culture and </a:t>
            </a:r>
          </a:p>
          <a:p>
            <a:r>
              <a:rPr lang="en-US" sz="3000" b="1" spc="324" dirty="0">
                <a:solidFill>
                  <a:srgbClr val="E36C34"/>
                </a:solidFill>
                <a:latin typeface="Calibri" panose="020F0502020204030204" pitchFamily="34" charset="0"/>
                <a:cs typeface="Calibri" panose="020F0502020204030204" pitchFamily="34" charset="0"/>
              </a:rPr>
              <a:t>Diversity</a:t>
            </a:r>
          </a:p>
        </p:txBody>
      </p:sp>
      <p:sp>
        <p:nvSpPr>
          <p:cNvPr id="12" name="Slide Number Placeholder 3">
            <a:extLst>
              <a:ext uri="{FF2B5EF4-FFF2-40B4-BE49-F238E27FC236}">
                <a16:creationId xmlns:a16="http://schemas.microsoft.com/office/drawing/2014/main" id="{74759AC2-6656-1DCD-EBCF-0CF8C0C163AE}"/>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20</a:t>
            </a:fld>
            <a:endParaRPr lang="fr-CA" dirty="0">
              <a:solidFill>
                <a:srgbClr val="633547"/>
              </a:solidFill>
            </a:endParaRPr>
          </a:p>
        </p:txBody>
      </p:sp>
    </p:spTree>
    <p:extLst>
      <p:ext uri="{BB962C8B-B14F-4D97-AF65-F5344CB8AC3E}">
        <p14:creationId xmlns:p14="http://schemas.microsoft.com/office/powerpoint/2010/main" val="87473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03982-E73A-4897-E90B-01F40463426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72513BF-30A7-1D02-DD8D-84DC8BE88E9C}"/>
              </a:ext>
            </a:extLst>
          </p:cNvPr>
          <p:cNvSpPr>
            <a:spLocks noGrp="1"/>
          </p:cNvSpPr>
          <p:nvPr>
            <p:ph type="body" sz="quarter" idx="30"/>
          </p:nvPr>
        </p:nvSpPr>
        <p:spPr>
          <a:xfrm>
            <a:off x="658427" y="571038"/>
            <a:ext cx="6462351" cy="731516"/>
          </a:xfrm>
        </p:spPr>
        <p:txBody>
          <a:bodyPr/>
          <a:lstStyle/>
          <a:p>
            <a:r>
              <a:rPr lang="en-GB" dirty="0"/>
              <a:t>Diversity, Equity &amp; Inclusion (DEI) Policies</a:t>
            </a:r>
            <a:endParaRPr lang="en-US" dirty="0"/>
          </a:p>
        </p:txBody>
      </p:sp>
      <p:sp>
        <p:nvSpPr>
          <p:cNvPr id="7" name="Text Placeholder 6">
            <a:extLst>
              <a:ext uri="{FF2B5EF4-FFF2-40B4-BE49-F238E27FC236}">
                <a16:creationId xmlns:a16="http://schemas.microsoft.com/office/drawing/2014/main" id="{2DAD9CCF-B684-ADCA-8C38-6C773025DF5B}"/>
              </a:ext>
            </a:extLst>
          </p:cNvPr>
          <p:cNvSpPr>
            <a:spLocks noGrp="1"/>
          </p:cNvSpPr>
          <p:nvPr>
            <p:ph type="body" sz="quarter" idx="47"/>
          </p:nvPr>
        </p:nvSpPr>
        <p:spPr>
          <a:xfrm>
            <a:off x="658426" y="1115762"/>
            <a:ext cx="6669516" cy="835938"/>
          </a:xfrm>
        </p:spPr>
        <p:txBody>
          <a:bodyPr/>
          <a:lstStyle/>
          <a:p>
            <a:r>
              <a:rPr lang="en-US" sz="1295" i="1" dirty="0"/>
              <a:t>Among the firms interviewed, approaches to DEI range from formalized policies to informal values. The larger international company has a clear, written DEI policy in place: “as an international company, we’re committed to fostering an inclusive and respectful workplace,” said the HR lead, noting that they continuously review practices to meet both internal standards and any legal requirements. This indicates structured efforts to ensure diversity and equality (e.g. setting diversity metrics, training managers in bias awareness, etc.). In contrast, the smaller organizations do not yet have formal DEI documents. “We do not have any officially documented policy for DEI. But it is in the DNA of our organization,” the consulting company head explained. Here, inclusion is handled implicitly through the company culture rather than explicit rules – a common scenario in startups and SMEs. The education provider similarly “does not yet have a formalized DEI policy, but inclusivity and respect are integral to [our] working culture”. The micro-enterprise (URE) admitted that “so far, we do not have such policies, for having [them] we must be much larger.” In summary, smaller German employers often rely on an ethos of equality rather than formal policies, whereas larger employers are more likely to have codified DEI commitments. This difference usually comes down to resources and scale; nonetheless, all expressed a commitment to diversity in principle, regardless of policy status..</a:t>
            </a:r>
          </a:p>
        </p:txBody>
      </p:sp>
      <p:sp>
        <p:nvSpPr>
          <p:cNvPr id="8" name="Text Placeholder 7">
            <a:extLst>
              <a:ext uri="{FF2B5EF4-FFF2-40B4-BE49-F238E27FC236}">
                <a16:creationId xmlns:a16="http://schemas.microsoft.com/office/drawing/2014/main" id="{A1C36CDF-6C38-2FD2-7D68-B0F0196BE47D}"/>
              </a:ext>
            </a:extLst>
          </p:cNvPr>
          <p:cNvSpPr>
            <a:spLocks noGrp="1"/>
          </p:cNvSpPr>
          <p:nvPr>
            <p:ph type="body" sz="quarter" idx="48"/>
          </p:nvPr>
        </p:nvSpPr>
        <p:spPr>
          <a:xfrm>
            <a:off x="528677" y="4776268"/>
            <a:ext cx="6616856" cy="2911529"/>
          </a:xfrm>
        </p:spPr>
        <p:txBody>
          <a:bodyPr numCol="1"/>
          <a:lstStyle/>
          <a:p>
            <a:r>
              <a:rPr lang="en-US" sz="1511" dirty="0"/>
              <a:t>Flexibility in work hours and location is widely practiced, both as a means to attract talent and to accommodate diverse needs (including those of migrant employees or those with families). Notably, remote and hybrid work options have become standard at the larger tech firm – “we follow a hybrid working model with fully flexible working hours. We trust our employees to manage their schedules” to maintain productivity and well-being. The consulting company likewise offers an array of flexible arrangements (especially important as a small employer): “Yes, we offer work from home, flexible hours, part-time, hybrid working, [and] remote working, based on the mutual needs of the employees and the organization.”. This comprehensive flexibility is particularly helpful for migrant women who may need to balance work with family or integration-related appointments, and it signals an adaptable, inclusive workplace. The education provider also offers flexible, part-time scheduling – all teaching roles can be tailored to the teacher’s availability and student demand. However, due to the hands-on nature of music instruction, remote work is not common in that context (less “hybrid” but very flexible scheduling on-site). The smallest company noted that essentially 100% of their work is remote: “The work our company offers is completely home-office jobs.” This was partly out of necessity (no physical office) but also demonstrates that location is no barrier – an advantage for migrant staff living anywhere. Overall, flexible work options (whether in timing, location, or contract percentage) appear to be a norm, which benefits all employees and can be especially valuable for migrant women who might need greater flexibility for language classes, family care, or other integration activities.</a:t>
            </a:r>
          </a:p>
        </p:txBody>
      </p:sp>
      <p:sp>
        <p:nvSpPr>
          <p:cNvPr id="4" name="Slide Number Placeholder 3">
            <a:extLst>
              <a:ext uri="{FF2B5EF4-FFF2-40B4-BE49-F238E27FC236}">
                <a16:creationId xmlns:a16="http://schemas.microsoft.com/office/drawing/2014/main" id="{3BC70E14-FED6-1E46-B720-933389EB83E2}"/>
              </a:ext>
            </a:extLst>
          </p:cNvPr>
          <p:cNvSpPr>
            <a:spLocks noGrp="1"/>
          </p:cNvSpPr>
          <p:nvPr>
            <p:ph type="sldNum" sz="quarter" idx="4"/>
          </p:nvPr>
        </p:nvSpPr>
        <p:spPr/>
        <p:txBody>
          <a:bodyPr/>
          <a:lstStyle/>
          <a:p>
            <a:pPr defTabSz="438325"/>
            <a:fld id="{9C527BFA-2C0E-4CEC-B6A5-913A56FEF4B4}" type="slidenum">
              <a:rPr lang="fr-CA"/>
              <a:pPr defTabSz="438325"/>
              <a:t>21</a:t>
            </a:fld>
            <a:endParaRPr lang="fr-CA" dirty="0"/>
          </a:p>
        </p:txBody>
      </p:sp>
      <p:sp>
        <p:nvSpPr>
          <p:cNvPr id="5" name="Text Placeholder 5">
            <a:extLst>
              <a:ext uri="{FF2B5EF4-FFF2-40B4-BE49-F238E27FC236}">
                <a16:creationId xmlns:a16="http://schemas.microsoft.com/office/drawing/2014/main" id="{47C0EB3E-F1C6-DEA6-A4BD-F24525970810}"/>
              </a:ext>
            </a:extLst>
          </p:cNvPr>
          <p:cNvSpPr txBox="1">
            <a:spLocks/>
          </p:cNvSpPr>
          <p:nvPr/>
        </p:nvSpPr>
        <p:spPr>
          <a:xfrm>
            <a:off x="506670" y="4245005"/>
            <a:ext cx="7179933" cy="731516"/>
          </a:xfrm>
          <a:prstGeom prst="rect">
            <a:avLst/>
          </a:prstGeom>
        </p:spPr>
        <p:txBody>
          <a:bodyPr>
            <a:noAutofit/>
          </a:bodyPr>
          <a:lstStyle>
            <a:lvl1pPr marL="0" indent="0" algn="l" defTabSz="740166" rtl="0" eaLnBrk="1" latinLnBrk="0" hangingPunct="1">
              <a:lnSpc>
                <a:spcPct val="90000"/>
              </a:lnSpc>
              <a:spcBef>
                <a:spcPts val="809"/>
              </a:spcBef>
              <a:buFont typeface="Arial" panose="020B0604020202020204" pitchFamily="34" charset="0"/>
              <a:buNone/>
              <a:defRPr sz="2938" b="1" i="0" kern="120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2pPr>
            <a:lvl3pPr marL="740166"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3pPr>
            <a:lvl4pPr marL="1110249"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4pPr>
            <a:lvl5pPr marL="148033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a:lstStyle>
          <a:p>
            <a:pPr defTabSz="724727">
              <a:spcBef>
                <a:spcPts val="792"/>
              </a:spcBef>
            </a:pPr>
            <a:r>
              <a:rPr lang="en-US" sz="2876" dirty="0">
                <a:solidFill>
                  <a:prstClr val="white"/>
                </a:solidFill>
              </a:rPr>
              <a:t>Flexible Work Arrangements</a:t>
            </a:r>
          </a:p>
        </p:txBody>
      </p:sp>
    </p:spTree>
    <p:extLst>
      <p:ext uri="{BB962C8B-B14F-4D97-AF65-F5344CB8AC3E}">
        <p14:creationId xmlns:p14="http://schemas.microsoft.com/office/powerpoint/2010/main" val="215488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1000" r="-71000"/>
          </a:stretch>
        </a:blipFill>
        <a:effectLst/>
      </p:bgPr>
    </p:bg>
    <p:spTree>
      <p:nvGrpSpPr>
        <p:cNvPr id="1" name="">
          <a:extLst>
            <a:ext uri="{FF2B5EF4-FFF2-40B4-BE49-F238E27FC236}">
              <a16:creationId xmlns:a16="http://schemas.microsoft.com/office/drawing/2014/main" id="{5BD3D0DF-47E4-D61B-3FBC-2E04F126961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D0684B2-C56C-D633-0572-9B2B18CDBD3C}"/>
              </a:ext>
            </a:extLst>
          </p:cNvPr>
          <p:cNvSpPr>
            <a:spLocks noGrp="1"/>
          </p:cNvSpPr>
          <p:nvPr>
            <p:ph type="body" sz="quarter" idx="48"/>
          </p:nvPr>
        </p:nvSpPr>
        <p:spPr>
          <a:xfrm>
            <a:off x="471409" y="3215080"/>
            <a:ext cx="6616856" cy="2911529"/>
          </a:xfrm>
        </p:spPr>
        <p:txBody>
          <a:bodyPr numCol="1"/>
          <a:lstStyle/>
          <a:p>
            <a:r>
              <a:rPr lang="en-US" sz="1295" dirty="0"/>
              <a:t>The interviews yielded valuable suggestions on how to make organizations more attractive to highly skilled migrant women – which in turn highlights current shortcomings to address. One theme was visibility of career growth. The tech company representative noted that continuing to place women (including migrants) in key leadership roles, and expanding the visibility of those career progression stories, would “strengthen our appeal” to potential candidates. Seeing women with similar backgrounds thrive at the top acts as a beacon for new talent. From a more practical angle, the education provider emphasized the need for clear entry pathways and support in integration: “Clear entry pathways, language support, community visibility, and assistance navigating administrative hurdles would help attract more candidates,” they advised. This means demystifying the hiring process for migrant women, offering or facilitating language courses, raising awareness of the organization in migrant communities, and helping with bureaucracy (e.g. work permits, credential transfer). Smaller employers underscored that addressing structural issues in the </a:t>
            </a:r>
            <a:r>
              <a:rPr lang="en-US" sz="1295" dirty="0" err="1"/>
              <a:t>labour</a:t>
            </a:r>
            <a:r>
              <a:rPr lang="en-US" sz="1295" dirty="0"/>
              <a:t> market would make them more attractive. </a:t>
            </a:r>
          </a:p>
          <a:p>
            <a:endParaRPr lang="en-US" sz="1295" dirty="0"/>
          </a:p>
          <a:p>
            <a:r>
              <a:rPr lang="en-US" sz="1295" dirty="0"/>
              <a:t>A critical issue is the salary threshold tied to work visas or residency in Germany: one interviewee explained that migrant women professionals often need a certain salary level to extend their visas or attain long-term residence, and “it is not easy for employers to engage migrant women at that level of salaries.” This funding gap means talented women might choose larger corporations that can pay more. “If we can offer a more attractive salary or working conditions, we can reach more highly skilled migrants,” the NGO founder noted, lamenting that currently they lose migrant female staff to bigger companies as soon as the women improve their German or stabilize their status. </a:t>
            </a:r>
          </a:p>
          <a:p>
            <a:endParaRPr lang="en-US" sz="1295" dirty="0"/>
          </a:p>
          <a:p>
            <a:r>
              <a:rPr lang="en-US" sz="1295" dirty="0"/>
              <a:t>Thus, measures like wage subsidies or grants could empower small businesses to retain migrant women. In conclusion, to draw in highly skilled migrant women, companies should not only commit to diversity in principle but also actively ensure that women can envision a future there (via role models and growth opportunities), feel supported in practical matters (language and admin help), and receive competitive conditions that acknowledge the extra barriers migrant professionals face.</a:t>
            </a:r>
          </a:p>
        </p:txBody>
      </p:sp>
      <p:sp>
        <p:nvSpPr>
          <p:cNvPr id="4" name="Slide Number Placeholder 3">
            <a:extLst>
              <a:ext uri="{FF2B5EF4-FFF2-40B4-BE49-F238E27FC236}">
                <a16:creationId xmlns:a16="http://schemas.microsoft.com/office/drawing/2014/main" id="{9CBFB5E0-221C-8CBD-0F5A-60A814187B1A}"/>
              </a:ext>
            </a:extLst>
          </p:cNvPr>
          <p:cNvSpPr>
            <a:spLocks noGrp="1"/>
          </p:cNvSpPr>
          <p:nvPr>
            <p:ph type="sldNum" sz="quarter" idx="4"/>
          </p:nvPr>
        </p:nvSpPr>
        <p:spPr/>
        <p:txBody>
          <a:bodyPr/>
          <a:lstStyle/>
          <a:p>
            <a:pPr defTabSz="438325"/>
            <a:fld id="{9C527BFA-2C0E-4CEC-B6A5-913A56FEF4B4}" type="slidenum">
              <a:rPr lang="fr-CA"/>
              <a:pPr defTabSz="438325"/>
              <a:t>22</a:t>
            </a:fld>
            <a:endParaRPr lang="fr-CA" dirty="0"/>
          </a:p>
        </p:txBody>
      </p:sp>
      <p:sp>
        <p:nvSpPr>
          <p:cNvPr id="5" name="Text Placeholder 5">
            <a:extLst>
              <a:ext uri="{FF2B5EF4-FFF2-40B4-BE49-F238E27FC236}">
                <a16:creationId xmlns:a16="http://schemas.microsoft.com/office/drawing/2014/main" id="{E3804D8B-E824-5FAC-0BA3-8B9D043D9A2D}"/>
              </a:ext>
            </a:extLst>
          </p:cNvPr>
          <p:cNvSpPr txBox="1">
            <a:spLocks/>
          </p:cNvSpPr>
          <p:nvPr/>
        </p:nvSpPr>
        <p:spPr>
          <a:xfrm>
            <a:off x="471409" y="2483563"/>
            <a:ext cx="7179933" cy="731516"/>
          </a:xfrm>
          <a:prstGeom prst="rect">
            <a:avLst/>
          </a:prstGeom>
        </p:spPr>
        <p:txBody>
          <a:bodyPr>
            <a:noAutofit/>
          </a:bodyPr>
          <a:lstStyle>
            <a:lvl1pPr marL="0" indent="0" algn="l" defTabSz="740166" rtl="0" eaLnBrk="1" latinLnBrk="0" hangingPunct="1">
              <a:lnSpc>
                <a:spcPct val="90000"/>
              </a:lnSpc>
              <a:spcBef>
                <a:spcPts val="809"/>
              </a:spcBef>
              <a:buFont typeface="Arial" panose="020B0604020202020204" pitchFamily="34" charset="0"/>
              <a:buNone/>
              <a:defRPr sz="2938" b="1" i="0" kern="120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008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2pPr>
            <a:lvl3pPr marL="740166"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3pPr>
            <a:lvl4pPr marL="1110249"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4pPr>
            <a:lvl5pPr marL="1480333" indent="0" algn="l" defTabSz="740166" rtl="0" eaLnBrk="1" latinLnBrk="0" hangingPunct="1">
              <a:lnSpc>
                <a:spcPct val="90000"/>
              </a:lnSpc>
              <a:spcBef>
                <a:spcPts val="405"/>
              </a:spcBef>
              <a:buFont typeface="Arial" panose="020B0604020202020204" pitchFamily="34" charset="0"/>
              <a:buNone/>
              <a:defRPr sz="3133" kern="1200">
                <a:solidFill>
                  <a:srgbClr val="011E3B"/>
                </a:solidFill>
                <a:latin typeface="Montserrat" pitchFamily="2" charset="77"/>
                <a:ea typeface="+mn-ea"/>
                <a:cs typeface="+mn-cs"/>
              </a:defRPr>
            </a:lvl5pPr>
            <a:lvl6pPr marL="2035458"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6pPr>
            <a:lvl7pPr marL="2405541"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7pPr>
            <a:lvl8pPr marL="2775624"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8pPr>
            <a:lvl9pPr marL="3145707" indent="-185042" algn="l" defTabSz="740166" rtl="0" eaLnBrk="1" latinLnBrk="0" hangingPunct="1">
              <a:lnSpc>
                <a:spcPct val="90000"/>
              </a:lnSpc>
              <a:spcBef>
                <a:spcPts val="405"/>
              </a:spcBef>
              <a:buFont typeface="Arial" panose="020B0604020202020204" pitchFamily="34" charset="0"/>
              <a:buChar char="•"/>
              <a:defRPr sz="1457" kern="1200">
                <a:solidFill>
                  <a:schemeClr val="tx1"/>
                </a:solidFill>
                <a:latin typeface="+mn-lt"/>
                <a:ea typeface="+mn-ea"/>
                <a:cs typeface="+mn-cs"/>
              </a:defRPr>
            </a:lvl9pPr>
          </a:lstStyle>
          <a:p>
            <a:pPr defTabSz="724727">
              <a:spcBef>
                <a:spcPts val="792"/>
              </a:spcBef>
            </a:pPr>
            <a:r>
              <a:rPr lang="en-US" sz="2876" dirty="0">
                <a:solidFill>
                  <a:prstClr val="white"/>
                </a:solidFill>
              </a:rPr>
              <a:t>Attracting and Retaining Migrant Women</a:t>
            </a:r>
          </a:p>
        </p:txBody>
      </p:sp>
    </p:spTree>
    <p:extLst>
      <p:ext uri="{BB962C8B-B14F-4D97-AF65-F5344CB8AC3E}">
        <p14:creationId xmlns:p14="http://schemas.microsoft.com/office/powerpoint/2010/main" val="1931803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FD0C-C76B-EAB2-A7C5-EAC64C040F5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F19E241-5E60-8189-8F4E-AB32D0E58278}"/>
              </a:ext>
            </a:extLst>
          </p:cNvPr>
          <p:cNvSpPr>
            <a:spLocks noGrp="1"/>
          </p:cNvSpPr>
          <p:nvPr>
            <p:ph type="body" sz="quarter" idx="48"/>
          </p:nvPr>
        </p:nvSpPr>
        <p:spPr/>
        <p:txBody>
          <a:bodyPr/>
          <a:lstStyle/>
          <a:p>
            <a:r>
              <a:rPr lang="en-US" dirty="0"/>
              <a:t>The interview insights make clear that with the right support – from policy reforms to proactive company practices – migrant women professionals can significantly contribute to Germany’s economic growth and simultaneously advance their own careers in their new homeland.</a:t>
            </a:r>
          </a:p>
        </p:txBody>
      </p:sp>
      <p:sp>
        <p:nvSpPr>
          <p:cNvPr id="8" name="Text Placeholder 7">
            <a:extLst>
              <a:ext uri="{FF2B5EF4-FFF2-40B4-BE49-F238E27FC236}">
                <a16:creationId xmlns:a16="http://schemas.microsoft.com/office/drawing/2014/main" id="{9B0BF904-098B-04A9-5754-D1CDC1F6BC61}"/>
              </a:ext>
            </a:extLst>
          </p:cNvPr>
          <p:cNvSpPr>
            <a:spLocks noGrp="1"/>
          </p:cNvSpPr>
          <p:nvPr>
            <p:ph type="body" sz="quarter" idx="62"/>
          </p:nvPr>
        </p:nvSpPr>
        <p:spPr>
          <a:xfrm>
            <a:off x="3844232" y="4313226"/>
            <a:ext cx="2904909" cy="1008955"/>
          </a:xfrm>
        </p:spPr>
        <p:txBody>
          <a:bodyPr/>
          <a:lstStyle/>
          <a:p>
            <a:pPr>
              <a:lnSpc>
                <a:spcPct val="100000"/>
              </a:lnSpc>
            </a:pPr>
            <a:r>
              <a:rPr lang="en-US" sz="2400" dirty="0"/>
              <a:t>Recommendations (Policy and Employer Actions)</a:t>
            </a:r>
          </a:p>
        </p:txBody>
      </p:sp>
      <p:sp>
        <p:nvSpPr>
          <p:cNvPr id="9" name="Text Placeholder 8">
            <a:extLst>
              <a:ext uri="{FF2B5EF4-FFF2-40B4-BE49-F238E27FC236}">
                <a16:creationId xmlns:a16="http://schemas.microsoft.com/office/drawing/2014/main" id="{16734E3B-97B8-0D7F-BFE5-3A3FB7539960}"/>
              </a:ext>
            </a:extLst>
          </p:cNvPr>
          <p:cNvSpPr>
            <a:spLocks noGrp="1"/>
          </p:cNvSpPr>
          <p:nvPr>
            <p:ph type="body" sz="quarter" idx="63"/>
          </p:nvPr>
        </p:nvSpPr>
        <p:spPr>
          <a:xfrm>
            <a:off x="3635830" y="5580001"/>
            <a:ext cx="3272832" cy="1268557"/>
          </a:xfrm>
        </p:spPr>
        <p:txBody>
          <a:bodyPr/>
          <a:lstStyle/>
          <a:p>
            <a:pPr marL="228600" indent="-228600">
              <a:buFont typeface="+mj-lt"/>
              <a:buAutoNum type="arabicPeriod"/>
            </a:pPr>
            <a:r>
              <a:rPr lang="en-US" sz="1400" dirty="0"/>
              <a:t>Streamline Visa and Credential Processes</a:t>
            </a:r>
          </a:p>
          <a:p>
            <a:pPr marL="228600" indent="-228600">
              <a:buFont typeface="+mj-lt"/>
              <a:buAutoNum type="arabicPeriod"/>
            </a:pPr>
            <a:r>
              <a:rPr lang="en-US" sz="1400" dirty="0"/>
              <a:t>Bridge Funding Gaps for Hiring</a:t>
            </a:r>
          </a:p>
          <a:p>
            <a:pPr marL="228600" indent="-228600">
              <a:buFont typeface="+mj-lt"/>
              <a:buAutoNum type="arabicPeriod"/>
            </a:pPr>
            <a:r>
              <a:rPr lang="en-US" sz="1400" dirty="0"/>
              <a:t>Mentorship and Networking Programs</a:t>
            </a:r>
          </a:p>
          <a:p>
            <a:pPr marL="228600" indent="-228600">
              <a:buFont typeface="+mj-lt"/>
              <a:buAutoNum type="arabicPeriod"/>
            </a:pPr>
            <a:r>
              <a:rPr lang="en-US" sz="1400" dirty="0"/>
              <a:t>Invest in Targeted Training &amp; Upskilling</a:t>
            </a:r>
          </a:p>
          <a:p>
            <a:pPr marL="228600" indent="-228600">
              <a:buFont typeface="+mj-lt"/>
              <a:buAutoNum type="arabicPeriod"/>
            </a:pPr>
            <a:r>
              <a:rPr lang="en-US" sz="1400" dirty="0"/>
              <a:t>Foster Inclusive Workplace Culture</a:t>
            </a:r>
          </a:p>
          <a:p>
            <a:pPr marL="228600" indent="-228600">
              <a:buFont typeface="+mj-lt"/>
              <a:buAutoNum type="arabicPeriod"/>
            </a:pPr>
            <a:r>
              <a:rPr lang="en-US" sz="1400" dirty="0"/>
              <a:t>Enhance Career Pathways &amp; Visibility</a:t>
            </a:r>
          </a:p>
          <a:p>
            <a:pPr marL="228600" indent="-228600">
              <a:buFont typeface="+mj-lt"/>
              <a:buAutoNum type="arabicPeriod"/>
            </a:pPr>
            <a:r>
              <a:rPr lang="en-US" sz="1400" dirty="0"/>
              <a:t>Leverage Work Placements and Apprenticeships</a:t>
            </a:r>
          </a:p>
        </p:txBody>
      </p:sp>
      <p:sp>
        <p:nvSpPr>
          <p:cNvPr id="7" name="Text Placeholder 6">
            <a:extLst>
              <a:ext uri="{FF2B5EF4-FFF2-40B4-BE49-F238E27FC236}">
                <a16:creationId xmlns:a16="http://schemas.microsoft.com/office/drawing/2014/main" id="{3D60329F-20E0-8182-B919-B21BA1055DC7}"/>
              </a:ext>
            </a:extLst>
          </p:cNvPr>
          <p:cNvSpPr>
            <a:spLocks noGrp="1"/>
          </p:cNvSpPr>
          <p:nvPr>
            <p:ph type="body" sz="quarter" idx="61"/>
          </p:nvPr>
        </p:nvSpPr>
        <p:spPr>
          <a:xfrm>
            <a:off x="-9335" y="437144"/>
            <a:ext cx="3853569" cy="1071633"/>
          </a:xfrm>
        </p:spPr>
        <p:txBody>
          <a:bodyPr/>
          <a:lstStyle/>
          <a:p>
            <a:r>
              <a:rPr lang="en-US" dirty="0"/>
              <a:t>CONCLUSION AND SUMMARY</a:t>
            </a:r>
          </a:p>
        </p:txBody>
      </p:sp>
      <p:sp>
        <p:nvSpPr>
          <p:cNvPr id="10" name="Text Placeholder 9">
            <a:extLst>
              <a:ext uri="{FF2B5EF4-FFF2-40B4-BE49-F238E27FC236}">
                <a16:creationId xmlns:a16="http://schemas.microsoft.com/office/drawing/2014/main" id="{5710BBB6-3A1E-5EE1-435E-0EFED54292E6}"/>
              </a:ext>
            </a:extLst>
          </p:cNvPr>
          <p:cNvSpPr>
            <a:spLocks noGrp="1"/>
          </p:cNvSpPr>
          <p:nvPr>
            <p:ph type="body" sz="quarter" idx="64"/>
          </p:nvPr>
        </p:nvSpPr>
        <p:spPr/>
        <p:txBody>
          <a:bodyPr/>
          <a:lstStyle/>
          <a:p>
            <a:r>
              <a:rPr lang="en-US" dirty="0"/>
              <a:t>The German </a:t>
            </a:r>
            <a:r>
              <a:rPr lang="en-US" dirty="0" err="1"/>
              <a:t>labour</a:t>
            </a:r>
            <a:r>
              <a:rPr lang="en-US" dirty="0"/>
              <a:t> market interviews illustrate a dynamic landscape where technology-driven skill needs and demographic opportunities intersect. Employers across consulting, tech, education, and non-profit sectors all report acute skills shortages – particularly in digital expertise and certain soft skills – that could be partially filled by the talent pool of highly skilled migrant women. Companies are generally eager to hire migrant women and benefit from the diversity and international perspectives they bring. However, various barriers impede the full integration of these women into skilled employment, including cumbersome visa processes, difficulty transferring credentials, insufficient local networks, and the inability of smaller firms to offer competitive salaries. On the positive side, most organizations are creating more inclusive workplaces through flexible work arrangements and mentorship, and they recognize the need to continuously upskill their workforce to meet future challenges (from AI to sustainability). To capitalize on the potential of highly skilled migrant women – and to alleviate skill gaps in an evolving economy – concerted efforts by both employers and policymakers are required. </a:t>
            </a:r>
          </a:p>
        </p:txBody>
      </p:sp>
      <p:sp>
        <p:nvSpPr>
          <p:cNvPr id="29" name="Slide Number Placeholder 3">
            <a:extLst>
              <a:ext uri="{FF2B5EF4-FFF2-40B4-BE49-F238E27FC236}">
                <a16:creationId xmlns:a16="http://schemas.microsoft.com/office/drawing/2014/main" id="{F51C844A-851C-56AC-B74A-FE41F107EBAD}"/>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23</a:t>
            </a:fld>
            <a:endParaRPr lang="fr-CA" dirty="0">
              <a:solidFill>
                <a:srgbClr val="633547"/>
              </a:solidFill>
            </a:endParaRPr>
          </a:p>
        </p:txBody>
      </p:sp>
      <p:pic>
        <p:nvPicPr>
          <p:cNvPr id="5" name="Picture Placeholder 4">
            <a:extLst>
              <a:ext uri="{FF2B5EF4-FFF2-40B4-BE49-F238E27FC236}">
                <a16:creationId xmlns:a16="http://schemas.microsoft.com/office/drawing/2014/main" id="{5AF5F25C-767A-FBE5-742D-2EFD59279DA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9965" b="19965"/>
          <a:stretch>
            <a:fillRect/>
          </a:stretch>
        </p:blipFill>
        <p:spPr/>
      </p:pic>
    </p:spTree>
    <p:extLst>
      <p:ext uri="{BB962C8B-B14F-4D97-AF65-F5344CB8AC3E}">
        <p14:creationId xmlns:p14="http://schemas.microsoft.com/office/powerpoint/2010/main" val="94028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C3C0CFB-CCB6-62C6-F320-EA665532A1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29" r="17129"/>
          <a:stretch>
            <a:fillRect/>
          </a:stretch>
        </p:blipFill>
        <p:spPr>
          <a:xfrm flipH="1">
            <a:off x="-1" y="1874224"/>
            <a:ext cx="7559675" cy="7666642"/>
          </a:xfrm>
        </p:spPr>
      </p:pic>
      <p:sp>
        <p:nvSpPr>
          <p:cNvPr id="19" name="Freeform 18">
            <a:extLst>
              <a:ext uri="{FF2B5EF4-FFF2-40B4-BE49-F238E27FC236}">
                <a16:creationId xmlns:a16="http://schemas.microsoft.com/office/drawing/2014/main" id="{1A937C2D-CCD2-D12B-F780-CCE57DD3A27B}"/>
              </a:ext>
            </a:extLst>
          </p:cNvPr>
          <p:cNvSpPr/>
          <p:nvPr/>
        </p:nvSpPr>
        <p:spPr>
          <a:xfrm>
            <a:off x="-1" y="4635794"/>
            <a:ext cx="7559675" cy="4921943"/>
          </a:xfrm>
          <a:custGeom>
            <a:avLst/>
            <a:gdLst>
              <a:gd name="connsiteX0" fmla="*/ 0 w 6005748"/>
              <a:gd name="connsiteY0" fmla="*/ 0 h 9170292"/>
              <a:gd name="connsiteX1" fmla="*/ 6005748 w 6005748"/>
              <a:gd name="connsiteY1" fmla="*/ 0 h 9170292"/>
              <a:gd name="connsiteX2" fmla="*/ 6005748 w 6005748"/>
              <a:gd name="connsiteY2" fmla="*/ 9170292 h 9170292"/>
              <a:gd name="connsiteX3" fmla="*/ 0 w 6005748"/>
              <a:gd name="connsiteY3" fmla="*/ 9170292 h 9170292"/>
            </a:gdLst>
            <a:ahLst/>
            <a:cxnLst>
              <a:cxn ang="0">
                <a:pos x="connsiteX0" y="connsiteY0"/>
              </a:cxn>
              <a:cxn ang="0">
                <a:pos x="connsiteX1" y="connsiteY1"/>
              </a:cxn>
              <a:cxn ang="0">
                <a:pos x="connsiteX2" y="connsiteY2"/>
              </a:cxn>
              <a:cxn ang="0">
                <a:pos x="connsiteX3" y="connsiteY3"/>
              </a:cxn>
            </a:cxnLst>
            <a:rect l="l" t="t" r="r" b="b"/>
            <a:pathLst>
              <a:path w="6005748" h="9170292">
                <a:moveTo>
                  <a:pt x="0" y="0"/>
                </a:moveTo>
                <a:lnTo>
                  <a:pt x="6005748" y="0"/>
                </a:lnTo>
                <a:lnTo>
                  <a:pt x="6005748" y="9170292"/>
                </a:lnTo>
                <a:lnTo>
                  <a:pt x="0" y="9170292"/>
                </a:lnTo>
                <a:close/>
              </a:path>
            </a:pathLst>
          </a:custGeom>
          <a:gradFill>
            <a:gsLst>
              <a:gs pos="81000">
                <a:srgbClr val="633547"/>
              </a:gs>
              <a:gs pos="33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497241" y="8269140"/>
            <a:ext cx="3282596" cy="781609"/>
          </a:xfrm>
        </p:spPr>
        <p:txBody>
          <a:bodyPr/>
          <a:lstStyle/>
          <a:p>
            <a:pPr algn="l"/>
            <a:r>
              <a:rPr lang="en-US" sz="2000" b="1" dirty="0"/>
              <a:t>Follow Our Journey</a:t>
            </a:r>
          </a:p>
        </p:txBody>
      </p:sp>
      <p:sp>
        <p:nvSpPr>
          <p:cNvPr id="52" name="Text Placeholder 2">
            <a:extLst>
              <a:ext uri="{FF2B5EF4-FFF2-40B4-BE49-F238E27FC236}">
                <a16:creationId xmlns:a16="http://schemas.microsoft.com/office/drawing/2014/main" id="{A60BDF63-C96A-CA89-7127-3882BC413159}"/>
              </a:ext>
            </a:extLst>
          </p:cNvPr>
          <p:cNvSpPr txBox="1">
            <a:spLocks/>
          </p:cNvSpPr>
          <p:nvPr/>
        </p:nvSpPr>
        <p:spPr>
          <a:xfrm rot="16200000">
            <a:off x="4718050" y="7831147"/>
            <a:ext cx="3842030" cy="536162"/>
          </a:xfrm>
          <a:prstGeom prst="rect">
            <a:avLst/>
          </a:prstGeom>
          <a:solidFill>
            <a:srgbClr val="C9636E"/>
          </a:solidFill>
        </p:spPr>
        <p:txBody>
          <a:bodyPr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sz="2400" dirty="0" err="1">
                <a:solidFill>
                  <a:schemeClr val="bg1"/>
                </a:solidFill>
              </a:rPr>
              <a:t>www.</a:t>
            </a:r>
            <a:r>
              <a:rPr lang="en-US" sz="2400" b="1" dirty="0" err="1">
                <a:solidFill>
                  <a:schemeClr val="bg1"/>
                </a:solidFill>
              </a:rPr>
              <a:t>promoteproject.</a:t>
            </a:r>
            <a:r>
              <a:rPr lang="en-US" sz="2400" dirty="0" err="1">
                <a:solidFill>
                  <a:schemeClr val="bg1"/>
                </a:solidFill>
              </a:rPr>
              <a:t>eu</a:t>
            </a:r>
            <a:endParaRPr lang="en-US" sz="2400" dirty="0">
              <a:solidFill>
                <a:schemeClr val="bg1"/>
              </a:solidFill>
            </a:endParaRPr>
          </a:p>
        </p:txBody>
      </p:sp>
      <p:grpSp>
        <p:nvGrpSpPr>
          <p:cNvPr id="15" name="Group 14">
            <a:extLst>
              <a:ext uri="{FF2B5EF4-FFF2-40B4-BE49-F238E27FC236}">
                <a16:creationId xmlns:a16="http://schemas.microsoft.com/office/drawing/2014/main" id="{B4173165-74D8-1B5B-6F4D-08F74BBD272B}"/>
              </a:ext>
            </a:extLst>
          </p:cNvPr>
          <p:cNvGrpSpPr/>
          <p:nvPr/>
        </p:nvGrpSpPr>
        <p:grpSpPr>
          <a:xfrm>
            <a:off x="571793" y="8689925"/>
            <a:ext cx="398945" cy="398945"/>
            <a:chOff x="511833" y="8294185"/>
            <a:chExt cx="398945" cy="398945"/>
          </a:xfrm>
        </p:grpSpPr>
        <p:sp>
          <p:nvSpPr>
            <p:cNvPr id="2" name="TextBox 1">
              <a:extLst>
                <a:ext uri="{FF2B5EF4-FFF2-40B4-BE49-F238E27FC236}">
                  <a16:creationId xmlns:a16="http://schemas.microsoft.com/office/drawing/2014/main" id="{789D8119-9357-3099-7D29-30A99B93A82E}"/>
                </a:ext>
              </a:extLst>
            </p:cNvPr>
            <p:cNvSpPr txBox="1"/>
            <p:nvPr/>
          </p:nvSpPr>
          <p:spPr>
            <a:xfrm>
              <a:off x="528461" y="8312781"/>
              <a:ext cx="382317" cy="369332"/>
            </a:xfrm>
            <a:prstGeom prst="rect">
              <a:avLst/>
            </a:prstGeom>
            <a:noFill/>
          </p:spPr>
          <p:txBody>
            <a:bodyPr wrap="square" rtlCol="0">
              <a:spAutoFit/>
            </a:bodyPr>
            <a:lstStyle/>
            <a:p>
              <a:r>
                <a:rPr lang="en-US" dirty="0">
                  <a:solidFill>
                    <a:srgbClr val="0B3A5B"/>
                  </a:solidFill>
                  <a:hlinkClick r:id="rId3">
                    <a:extLst>
                      <a:ext uri="{A12FA001-AC4F-418D-AE19-62706E023703}">
                        <ahyp:hlinkClr xmlns:ahyp="http://schemas.microsoft.com/office/drawing/2018/hyperlinkcolor" val="tx"/>
                      </a:ext>
                    </a:extLst>
                  </a:hlinkClick>
                </a:rPr>
                <a:t>li</a:t>
              </a:r>
              <a:endParaRPr lang="en-US" dirty="0">
                <a:solidFill>
                  <a:srgbClr val="0B3A5B"/>
                </a:solidFill>
              </a:endParaRPr>
            </a:p>
          </p:txBody>
        </p:sp>
        <p:grpSp>
          <p:nvGrpSpPr>
            <p:cNvPr id="40" name="Group 39">
              <a:extLst>
                <a:ext uri="{FF2B5EF4-FFF2-40B4-BE49-F238E27FC236}">
                  <a16:creationId xmlns:a16="http://schemas.microsoft.com/office/drawing/2014/main" id="{262D6E10-2338-B852-0732-98C8CDA3329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FAD37693-D123-3B08-1136-78DCD3DD9447}"/>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21787DC-0218-3440-A477-7B8BAE309067}"/>
                  </a:ext>
                </a:extLst>
              </p:cNvPr>
              <p:cNvGrpSpPr/>
              <p:nvPr/>
            </p:nvGrpSpPr>
            <p:grpSpPr>
              <a:xfrm>
                <a:off x="3303016" y="4946695"/>
                <a:ext cx="685138" cy="655839"/>
                <a:chOff x="3303016" y="4946695"/>
                <a:chExt cx="685138" cy="655839"/>
              </a:xfrm>
            </p:grpSpPr>
            <p:sp>
              <p:nvSpPr>
                <p:cNvPr id="43" name="Freeform 42">
                  <a:extLst>
                    <a:ext uri="{FF2B5EF4-FFF2-40B4-BE49-F238E27FC236}">
                      <a16:creationId xmlns:a16="http://schemas.microsoft.com/office/drawing/2014/main" id="{D1C9CE2E-04D6-A541-BD4D-0A0119E1CF76}"/>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B3A0AA9-8A2B-9891-7F7A-BBD5C99E41E6}"/>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9800D2E-540F-1636-10A7-39693C2CF98D}"/>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grpSp>
        <p:nvGrpSpPr>
          <p:cNvPr id="14" name="Group 13">
            <a:extLst>
              <a:ext uri="{FF2B5EF4-FFF2-40B4-BE49-F238E27FC236}">
                <a16:creationId xmlns:a16="http://schemas.microsoft.com/office/drawing/2014/main" id="{2F77EE4F-EDA6-D49F-7338-FDD10744A439}"/>
              </a:ext>
            </a:extLst>
          </p:cNvPr>
          <p:cNvGrpSpPr/>
          <p:nvPr/>
        </p:nvGrpSpPr>
        <p:grpSpPr>
          <a:xfrm>
            <a:off x="1063322" y="8689923"/>
            <a:ext cx="398945" cy="398945"/>
            <a:chOff x="1003362" y="8294183"/>
            <a:chExt cx="398945" cy="398945"/>
          </a:xfrm>
        </p:grpSpPr>
        <p:sp>
          <p:nvSpPr>
            <p:cNvPr id="3" name="TextBox 2">
              <a:extLst>
                <a:ext uri="{FF2B5EF4-FFF2-40B4-BE49-F238E27FC236}">
                  <a16:creationId xmlns:a16="http://schemas.microsoft.com/office/drawing/2014/main" id="{935165A4-B797-2977-2204-24E34A24F9FE}"/>
                </a:ext>
              </a:extLst>
            </p:cNvPr>
            <p:cNvSpPr txBox="1"/>
            <p:nvPr/>
          </p:nvSpPr>
          <p:spPr>
            <a:xfrm>
              <a:off x="1030599" y="8313350"/>
              <a:ext cx="358844" cy="369332"/>
            </a:xfrm>
            <a:prstGeom prst="rect">
              <a:avLst/>
            </a:prstGeom>
            <a:noFill/>
          </p:spPr>
          <p:txBody>
            <a:bodyPr wrap="square" rtlCol="0">
              <a:spAutoFit/>
            </a:bodyPr>
            <a:lstStyle/>
            <a:p>
              <a:r>
                <a:rPr lang="en-US" dirty="0">
                  <a:solidFill>
                    <a:srgbClr val="0B3A5B"/>
                  </a:solidFill>
                  <a:hlinkClick r:id="rId4">
                    <a:extLst>
                      <a:ext uri="{A12FA001-AC4F-418D-AE19-62706E023703}">
                        <ahyp:hlinkClr xmlns:ahyp="http://schemas.microsoft.com/office/drawing/2018/hyperlinkcolor" val="tx"/>
                      </a:ext>
                    </a:extLst>
                  </a:hlinkClick>
                </a:rPr>
                <a:t>in</a:t>
              </a:r>
              <a:endParaRPr lang="en-US" dirty="0">
                <a:solidFill>
                  <a:srgbClr val="0B3A5B"/>
                </a:solidFill>
              </a:endParaRPr>
            </a:p>
          </p:txBody>
        </p:sp>
        <p:grpSp>
          <p:nvGrpSpPr>
            <p:cNvPr id="7" name="Graphic 3">
              <a:extLst>
                <a:ext uri="{FF2B5EF4-FFF2-40B4-BE49-F238E27FC236}">
                  <a16:creationId xmlns:a16="http://schemas.microsoft.com/office/drawing/2014/main" id="{B0DA437D-1BC0-8638-CCD2-B61A261E7C38}"/>
                </a:ext>
              </a:extLst>
            </p:cNvPr>
            <p:cNvGrpSpPr/>
            <p:nvPr/>
          </p:nvGrpSpPr>
          <p:grpSpPr>
            <a:xfrm>
              <a:off x="1003362" y="8294183"/>
              <a:ext cx="398945" cy="398945"/>
              <a:chOff x="1950027" y="2499888"/>
              <a:chExt cx="850463" cy="850463"/>
            </a:xfrm>
          </p:grpSpPr>
          <p:sp>
            <p:nvSpPr>
              <p:cNvPr id="8" name="Freeform 7">
                <a:extLst>
                  <a:ext uri="{FF2B5EF4-FFF2-40B4-BE49-F238E27FC236}">
                    <a16:creationId xmlns:a16="http://schemas.microsoft.com/office/drawing/2014/main" id="{2F882C94-1035-2A93-5DD9-C9A7847FB71E}"/>
                  </a:ext>
                </a:extLst>
              </p:cNvPr>
              <p:cNvSpPr/>
              <p:nvPr/>
            </p:nvSpPr>
            <p:spPr>
              <a:xfrm>
                <a:off x="1950027" y="2499888"/>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EE1D07-742B-F188-82FC-FEF2B3D00591}"/>
                  </a:ext>
                </a:extLst>
              </p:cNvPr>
              <p:cNvGrpSpPr/>
              <p:nvPr/>
            </p:nvGrpSpPr>
            <p:grpSpPr>
              <a:xfrm>
                <a:off x="2107521" y="2657384"/>
                <a:ext cx="535476" cy="535477"/>
                <a:chOff x="2107521" y="2657384"/>
                <a:chExt cx="535476" cy="535477"/>
              </a:xfrm>
              <a:solidFill>
                <a:srgbClr val="FFFFFF"/>
              </a:solidFill>
            </p:grpSpPr>
            <p:sp>
              <p:nvSpPr>
                <p:cNvPr id="10" name="Freeform 9">
                  <a:extLst>
                    <a:ext uri="{FF2B5EF4-FFF2-40B4-BE49-F238E27FC236}">
                      <a16:creationId xmlns:a16="http://schemas.microsoft.com/office/drawing/2014/main" id="{134D5E3C-B958-8517-E694-0471CAB5B101}"/>
                    </a:ext>
                  </a:extLst>
                </p:cNvPr>
                <p:cNvSpPr/>
                <p:nvPr/>
              </p:nvSpPr>
              <p:spPr>
                <a:xfrm>
                  <a:off x="2107521" y="2657384"/>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269CFA11-7438-59A3-17A8-0B4DB6882A2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3E234F6-5DC7-1F36-01A5-42669C67B25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531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694BE4D-391A-FC57-1A64-DBEB23BBD3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5" b="2895"/>
          <a:stretch>
            <a:fillRect/>
          </a:stretch>
        </p:blipFill>
        <p:spPr/>
      </p:pic>
      <p:sp>
        <p:nvSpPr>
          <p:cNvPr id="19" name="Text Placeholder 18">
            <a:extLst>
              <a:ext uri="{FF2B5EF4-FFF2-40B4-BE49-F238E27FC236}">
                <a16:creationId xmlns:a16="http://schemas.microsoft.com/office/drawing/2014/main" id="{5B316060-5D54-BFC5-391C-A3898FB1E3AF}"/>
              </a:ext>
            </a:extLst>
          </p:cNvPr>
          <p:cNvSpPr>
            <a:spLocks noGrp="1"/>
          </p:cNvSpPr>
          <p:nvPr>
            <p:ph type="body" sz="quarter" idx="47"/>
          </p:nvPr>
        </p:nvSpPr>
        <p:spPr>
          <a:xfrm>
            <a:off x="833867" y="6661072"/>
            <a:ext cx="4500133" cy="1972855"/>
          </a:xfrm>
        </p:spPr>
        <p:txBody>
          <a:bodyPr/>
          <a:lstStyle/>
          <a:p>
            <a:r>
              <a:rPr lang="en-US" sz="1600" i="1" dirty="0"/>
              <a:t>Outside Media &amp; Knowledge interviewed four employers in Germany across consulting (sustainability), software (Web3), music education, and an company in Urban Research and Education (URE). The aim was to explore skill gaps, hiring practices, and the integration of highly skilled migrant women.</a:t>
            </a:r>
          </a:p>
          <a:p>
            <a:r>
              <a:rPr lang="en-US" sz="1600" i="1" dirty="0"/>
              <a:t>Key findings show digital and soft skill shortages, limited green skills demand, and high reliance on migrant women in both small and international teams. Main challenges include visa procedures, salary barriers, and limited support structures. Flexibility, mentoring, and openness to placements support better inclusion. </a:t>
            </a:r>
          </a:p>
        </p:txBody>
      </p:sp>
      <p:sp>
        <p:nvSpPr>
          <p:cNvPr id="22" name="Rectangle 21">
            <a:extLst>
              <a:ext uri="{FF2B5EF4-FFF2-40B4-BE49-F238E27FC236}">
                <a16:creationId xmlns:a16="http://schemas.microsoft.com/office/drawing/2014/main" id="{2A1AC136-FCD7-C913-2D50-5462BA627107}"/>
              </a:ext>
            </a:extLst>
          </p:cNvPr>
          <p:cNvSpPr/>
          <p:nvPr/>
        </p:nvSpPr>
        <p:spPr>
          <a:xfrm>
            <a:off x="833867" y="2905103"/>
            <a:ext cx="5647143" cy="55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a16="http://schemas.microsoft.com/office/drawing/2014/main" id="{F2D48560-5435-9BD0-35A4-1289EF3FD481}"/>
              </a:ext>
            </a:extLst>
          </p:cNvPr>
          <p:cNvSpPr txBox="1"/>
          <p:nvPr/>
        </p:nvSpPr>
        <p:spPr>
          <a:xfrm>
            <a:off x="950158" y="2905104"/>
            <a:ext cx="540718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Summary of field research</a:t>
            </a:r>
          </a:p>
        </p:txBody>
      </p:sp>
      <p:sp>
        <p:nvSpPr>
          <p:cNvPr id="7" name="Slide Number Placeholder 3">
            <a:extLst>
              <a:ext uri="{FF2B5EF4-FFF2-40B4-BE49-F238E27FC236}">
                <a16:creationId xmlns:a16="http://schemas.microsoft.com/office/drawing/2014/main" id="{A9657391-5118-E9D8-D1B4-B8DA71A9153A}"/>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3</a:t>
            </a:fld>
            <a:endParaRPr lang="fr-CA" dirty="0">
              <a:solidFill>
                <a:srgbClr val="633547"/>
              </a:solidFill>
            </a:endParaRPr>
          </a:p>
        </p:txBody>
      </p:sp>
    </p:spTree>
    <p:extLst>
      <p:ext uri="{BB962C8B-B14F-4D97-AF65-F5344CB8AC3E}">
        <p14:creationId xmlns:p14="http://schemas.microsoft.com/office/powerpoint/2010/main" val="114129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3ED3FD-2BDD-5550-5ADC-A1A0BE4F2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6" r="7946"/>
          <a:stretch>
            <a:fillRect/>
          </a:stretch>
        </p:blipFill>
        <p:spPr>
          <a:xfrm flipH="1">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4</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943750" y="5269001"/>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3060040" y="5321298"/>
            <a:ext cx="3207673"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22414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256674"/>
            <a:ext cx="6249714" cy="974284"/>
          </a:xfrm>
        </p:spPr>
        <p:txBody>
          <a:bodyPr/>
          <a:lstStyle/>
          <a:p>
            <a:r>
              <a:rPr lang="en-US" dirty="0"/>
              <a:t>Overview of the </a:t>
            </a:r>
            <a:r>
              <a:rPr lang="en-US" dirty="0" err="1"/>
              <a:t>Labour</a:t>
            </a:r>
            <a:r>
              <a:rPr lang="en-US" dirty="0"/>
              <a:t> Market Analysis and Methodology</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p:txBody>
          <a:bodyPr numCol="1"/>
          <a:lstStyle/>
          <a:p>
            <a:r>
              <a:rPr lang="en-US" sz="2000" dirty="0"/>
              <a:t>This report presents an analysis of </a:t>
            </a:r>
            <a:r>
              <a:rPr lang="en-US" sz="2000" dirty="0" err="1"/>
              <a:t>labour</a:t>
            </a:r>
            <a:r>
              <a:rPr lang="en-US" sz="2000" dirty="0"/>
              <a:t> market needs and workplace inclusion in Germany, with a focus on integrating highly skilled migrant women. It draws on insights from four in-depth interviews conducted by Outside Media &amp; Knowledge UG (the German project partner) with organizations in different sectors: a consulting company (sustainability and operations), a software/tech firm, an education provider (music academy), and a small R&amp;D/consulting Urban Research and Education </a:t>
            </a:r>
            <a:r>
              <a:rPr lang="en-US" sz="2000" dirty="0" err="1"/>
              <a:t>organisation</a:t>
            </a:r>
            <a:r>
              <a:rPr lang="en-US" sz="2000" dirty="0"/>
              <a:t>. Each interview followed a structured template covering skill gaps, training practices, employment of migrant women, future industry trends, and workplace culture. By consulting managers across these industries, the research identifies common skills shortages and explores employers’ attitudes and practices regarding the recruitment and development of migrant women professionals. The findings shed light on opportunities and challenges in Germany’s </a:t>
            </a:r>
            <a:r>
              <a:rPr lang="en-US" sz="2000" dirty="0" err="1"/>
              <a:t>labour</a:t>
            </a:r>
            <a:r>
              <a:rPr lang="en-US" sz="2000" dirty="0"/>
              <a:t> market, in the context of digital transformation and the green transition, and inform recommendations for policy and employer actions to better leverage the talents of highly skilled migrant women.</a:t>
            </a:r>
            <a:endParaRPr lang="en-US" sz="2000" i="1" dirty="0"/>
          </a:p>
        </p:txBody>
      </p:sp>
      <p:sp>
        <p:nvSpPr>
          <p:cNvPr id="2" name="Slide Number Placeholder 3">
            <a:extLst>
              <a:ext uri="{FF2B5EF4-FFF2-40B4-BE49-F238E27FC236}">
                <a16:creationId xmlns:a16="http://schemas.microsoft.com/office/drawing/2014/main" id="{A127795B-25CD-6A10-609A-BB74888C85C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5</a:t>
            </a:fld>
            <a:endParaRPr lang="fr-CA" dirty="0">
              <a:solidFill>
                <a:srgbClr val="633547"/>
              </a:solidFill>
            </a:endParaRPr>
          </a:p>
        </p:txBody>
      </p:sp>
    </p:spTree>
    <p:extLst>
      <p:ext uri="{BB962C8B-B14F-4D97-AF65-F5344CB8AC3E}">
        <p14:creationId xmlns:p14="http://schemas.microsoft.com/office/powerpoint/2010/main" val="258036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2FAA-9C0D-23FE-EAD8-6B78B8F1229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13040B-DA97-D50F-B08D-FEB3E304874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C18E142B-5EA7-8229-1012-6B0C4B2D1DF5}"/>
              </a:ext>
            </a:extLst>
          </p:cNvPr>
          <p:cNvSpPr>
            <a:spLocks noGrp="1"/>
          </p:cNvSpPr>
          <p:nvPr>
            <p:ph type="body" sz="quarter" idx="14"/>
          </p:nvPr>
        </p:nvSpPr>
        <p:spPr/>
        <p:txBody>
          <a:bodyPr/>
          <a:lstStyle/>
          <a:p>
            <a:r>
              <a:rPr lang="en-US" dirty="0"/>
              <a:t>02</a:t>
            </a:r>
          </a:p>
        </p:txBody>
      </p:sp>
      <p:sp>
        <p:nvSpPr>
          <p:cNvPr id="3" name="Rectangle 2">
            <a:extLst>
              <a:ext uri="{FF2B5EF4-FFF2-40B4-BE49-F238E27FC236}">
                <a16:creationId xmlns:a16="http://schemas.microsoft.com/office/drawing/2014/main" id="{B4EED0E9-AF0F-D0C8-BA63-52F9DF64F6A2}"/>
              </a:ext>
            </a:extLst>
          </p:cNvPr>
          <p:cNvSpPr/>
          <p:nvPr/>
        </p:nvSpPr>
        <p:spPr>
          <a:xfrm>
            <a:off x="3499450" y="4344732"/>
            <a:ext cx="3649555" cy="135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28445718-B1A0-F929-33C9-78300F2388FB}"/>
              </a:ext>
            </a:extLst>
          </p:cNvPr>
          <p:cNvSpPr txBox="1"/>
          <p:nvPr/>
        </p:nvSpPr>
        <p:spPr>
          <a:xfrm>
            <a:off x="3669639" y="4502353"/>
            <a:ext cx="3309176" cy="1015663"/>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Skills Gap</a:t>
            </a:r>
          </a:p>
        </p:txBody>
      </p:sp>
      <p:sp>
        <p:nvSpPr>
          <p:cNvPr id="12" name="Slide Number Placeholder 3">
            <a:extLst>
              <a:ext uri="{FF2B5EF4-FFF2-40B4-BE49-F238E27FC236}">
                <a16:creationId xmlns:a16="http://schemas.microsoft.com/office/drawing/2014/main" id="{1FB45E3F-04D1-FEF9-5CEF-3248742AA67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6</a:t>
            </a:fld>
            <a:endParaRPr lang="fr-CA" dirty="0">
              <a:solidFill>
                <a:srgbClr val="633547"/>
              </a:solidFill>
            </a:endParaRPr>
          </a:p>
        </p:txBody>
      </p:sp>
    </p:spTree>
    <p:extLst>
      <p:ext uri="{BB962C8B-B14F-4D97-AF65-F5344CB8AC3E}">
        <p14:creationId xmlns:p14="http://schemas.microsoft.com/office/powerpoint/2010/main" val="1956464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ABFCDB-B7CE-A14C-A3F5-778133DF63B1}"/>
              </a:ext>
            </a:extLst>
          </p:cNvPr>
          <p:cNvSpPr>
            <a:spLocks noGrp="1"/>
          </p:cNvSpPr>
          <p:nvPr>
            <p:ph type="body" sz="quarter" idx="30"/>
          </p:nvPr>
        </p:nvSpPr>
        <p:spPr/>
        <p:txBody>
          <a:bodyPr/>
          <a:lstStyle/>
          <a:p>
            <a:r>
              <a:rPr lang="en-US" dirty="0"/>
              <a:t>SKILLS GAPS</a:t>
            </a:r>
          </a:p>
          <a:p>
            <a:endParaRPr lang="en-US" dirty="0"/>
          </a:p>
        </p:txBody>
      </p:sp>
      <p:sp>
        <p:nvSpPr>
          <p:cNvPr id="7" name="Text Placeholder 6">
            <a:extLst>
              <a:ext uri="{FF2B5EF4-FFF2-40B4-BE49-F238E27FC236}">
                <a16:creationId xmlns:a16="http://schemas.microsoft.com/office/drawing/2014/main" id="{CEFCA870-427E-1177-23FA-65ACC035BD61}"/>
              </a:ext>
            </a:extLst>
          </p:cNvPr>
          <p:cNvSpPr>
            <a:spLocks noGrp="1"/>
          </p:cNvSpPr>
          <p:nvPr>
            <p:ph type="body" sz="quarter" idx="47"/>
          </p:nvPr>
        </p:nvSpPr>
        <p:spPr>
          <a:xfrm>
            <a:off x="584395" y="1261534"/>
            <a:ext cx="6599989" cy="853742"/>
          </a:xfrm>
        </p:spPr>
        <p:txBody>
          <a:bodyPr/>
          <a:lstStyle/>
          <a:p>
            <a:pPr>
              <a:lnSpc>
                <a:spcPct val="100000"/>
              </a:lnSpc>
              <a:spcBef>
                <a:spcPts val="0"/>
              </a:spcBef>
            </a:pPr>
            <a:r>
              <a:rPr lang="en-US" sz="1200" dirty="0"/>
              <a:t>Employers reported a mix of technical and soft skill gaps in the current workforce.</a:t>
            </a:r>
          </a:p>
          <a:p>
            <a:pPr>
              <a:lnSpc>
                <a:spcPct val="100000"/>
              </a:lnSpc>
              <a:spcBef>
                <a:spcPts val="0"/>
              </a:spcBef>
            </a:pPr>
            <a:r>
              <a:rPr lang="en-US" sz="1200" dirty="0"/>
              <a:t>Several noted deficiencies in operations management and leadership skills – one interviewee observed</a:t>
            </a:r>
          </a:p>
          <a:p>
            <a:pPr>
              <a:lnSpc>
                <a:spcPct val="100000"/>
              </a:lnSpc>
              <a:spcBef>
                <a:spcPts val="0"/>
              </a:spcBef>
            </a:pPr>
            <a:r>
              <a:rPr lang="en-US" sz="1200" dirty="0"/>
              <a:t>that as processes get automated, “there is still need for application of mind to keep the business</a:t>
            </a:r>
          </a:p>
          <a:p>
            <a:pPr>
              <a:lnSpc>
                <a:spcPct val="100000"/>
              </a:lnSpc>
              <a:spcBef>
                <a:spcPts val="0"/>
              </a:spcBef>
            </a:pPr>
            <a:r>
              <a:rPr lang="en-US" sz="1200" dirty="0"/>
              <a:t>functioning,” yet this critical operations mindset is “losing focus with the current workforce” . Similarly, a small research company cited a lack of management, coordination, and communication abilities,</a:t>
            </a:r>
          </a:p>
          <a:p>
            <a:pPr>
              <a:lnSpc>
                <a:spcPct val="100000"/>
              </a:lnSpc>
              <a:spcBef>
                <a:spcPts val="0"/>
              </a:spcBef>
            </a:pPr>
            <a:r>
              <a:rPr lang="en-US" sz="1200" dirty="0"/>
              <a:t>considering these “the most important lacking skills” in employees . An education provider added that</a:t>
            </a:r>
          </a:p>
          <a:p>
            <a:pPr>
              <a:lnSpc>
                <a:spcPct val="100000"/>
              </a:lnSpc>
              <a:spcBef>
                <a:spcPts val="0"/>
              </a:spcBef>
            </a:pPr>
            <a:r>
              <a:rPr lang="en-US" sz="1200" dirty="0"/>
              <a:t>many candidates are strong in subject-matter expertise (music performance) but lack practical</a:t>
            </a:r>
          </a:p>
          <a:p>
            <a:pPr>
              <a:lnSpc>
                <a:spcPct val="100000"/>
              </a:lnSpc>
              <a:spcBef>
                <a:spcPts val="0"/>
              </a:spcBef>
            </a:pPr>
            <a:r>
              <a:rPr lang="en-US" sz="1200" dirty="0"/>
              <a:t>pedagogical training for mixed-ability classrooms</a:t>
            </a:r>
            <a:r>
              <a:rPr lang="en-US" sz="1200" baseline="30000" dirty="0"/>
              <a:t>       </a:t>
            </a:r>
          </a:p>
        </p:txBody>
      </p:sp>
      <p:sp>
        <p:nvSpPr>
          <p:cNvPr id="8" name="Text Placeholder 7">
            <a:extLst>
              <a:ext uri="{FF2B5EF4-FFF2-40B4-BE49-F238E27FC236}">
                <a16:creationId xmlns:a16="http://schemas.microsoft.com/office/drawing/2014/main" id="{0886853D-6F4B-07FC-0203-A6EF0C7D15ED}"/>
              </a:ext>
            </a:extLst>
          </p:cNvPr>
          <p:cNvSpPr>
            <a:spLocks noGrp="1"/>
          </p:cNvSpPr>
          <p:nvPr>
            <p:ph type="body" sz="quarter" idx="48"/>
          </p:nvPr>
        </p:nvSpPr>
        <p:spPr/>
        <p:txBody>
          <a:bodyPr numCol="1"/>
          <a:lstStyle/>
          <a:p>
            <a:pPr marL="171450" indent="-171450">
              <a:buFont typeface="Arial" panose="020B0604020202020204" pitchFamily="34" charset="0"/>
              <a:buChar char="•"/>
            </a:pPr>
            <a:r>
              <a:rPr lang="en-US" sz="1200" i="1" dirty="0"/>
              <a:t>Diversity, Equity &amp; Inclusion (DEI) Policies: Among the firms interviewed, approaches to DEI range from formalized policies to informal values. The larger international company has a clear, written DEI policy in place: “as an international company, we’re committed to fostering an inclusive and respectful workplace,” said the HR lead, noting that they continuously review practices to meet both internal standards and any legal requirements. This indicates structured efforts to ensure diversity and equality (e.g. setting diversity metrics, training managers in bias awareness, etc.). In contrast, the smaller organizations do not yet have formal DEI documents. “We do not have any officially documented policy for DEI. But it is in the DNA of our organization,” the consulting company head explained. Here, inclusion is handled implicitly through the company culture rather than explicit rules – a common scenario in startups and SMEs. The education provider similarly “does not yet have a formalized DEI policy, but inclusivity and respect are integral to [our] working culture”. The small-enterprise (URE) admitted that “so far, we do not have such policies, for having [them] we must be much larger.” In summary, smaller German employers often rely on an ethos of equality rather than formal policies, whereas larger employers are more likely to have codified DEI commitments. This difference usually comes down to resources and scale; nonetheless, all expressed a commitment to diversity in principle, regardless of policy status.</a:t>
            </a:r>
          </a:p>
        </p:txBody>
      </p:sp>
      <p:sp>
        <p:nvSpPr>
          <p:cNvPr id="4" name="Slide Number Placeholder 3">
            <a:extLst>
              <a:ext uri="{FF2B5EF4-FFF2-40B4-BE49-F238E27FC236}">
                <a16:creationId xmlns:a16="http://schemas.microsoft.com/office/drawing/2014/main" id="{AACBEEC3-6CB7-58CD-685F-5B1B135908A2}"/>
              </a:ext>
            </a:extLst>
          </p:cNvPr>
          <p:cNvSpPr>
            <a:spLocks noGrp="1"/>
          </p:cNvSpPr>
          <p:nvPr>
            <p:ph type="sldNum" sz="quarter" idx="4"/>
          </p:nvPr>
        </p:nvSpPr>
        <p:spPr/>
        <p:txBody>
          <a:bodyPr/>
          <a:lstStyle/>
          <a:p>
            <a:fld id="{9C527BFA-2C0E-4CEC-B6A5-913A56FEF4B4}" type="slidenum">
              <a:rPr lang="fr-CA" smtClean="0"/>
              <a:pPr/>
              <a:t>7</a:t>
            </a:fld>
            <a:endParaRPr lang="fr-CA" dirty="0"/>
          </a:p>
        </p:txBody>
      </p:sp>
      <p:grpSp>
        <p:nvGrpSpPr>
          <p:cNvPr id="3" name="Group 2">
            <a:extLst>
              <a:ext uri="{FF2B5EF4-FFF2-40B4-BE49-F238E27FC236}">
                <a16:creationId xmlns:a16="http://schemas.microsoft.com/office/drawing/2014/main" id="{FD06277F-5009-2225-06C1-99BA8C33054E}"/>
              </a:ext>
            </a:extLst>
          </p:cNvPr>
          <p:cNvGrpSpPr/>
          <p:nvPr/>
        </p:nvGrpSpPr>
        <p:grpSpPr>
          <a:xfrm>
            <a:off x="0" y="8157186"/>
            <a:ext cx="4921885" cy="2243708"/>
            <a:chOff x="0" y="6833060"/>
            <a:chExt cx="4718306" cy="2988246"/>
          </a:xfrm>
        </p:grpSpPr>
        <p:pic>
          <p:nvPicPr>
            <p:cNvPr id="2" name="Picture 1">
              <a:extLst>
                <a:ext uri="{FF2B5EF4-FFF2-40B4-BE49-F238E27FC236}">
                  <a16:creationId xmlns:a16="http://schemas.microsoft.com/office/drawing/2014/main" id="{D474F5C6-B818-AC60-11B1-758E410B4F3A}"/>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26CD57CB-F5F3-2397-94CE-FE1D4B17DC9D}"/>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Box 8">
            <a:extLst>
              <a:ext uri="{FF2B5EF4-FFF2-40B4-BE49-F238E27FC236}">
                <a16:creationId xmlns:a16="http://schemas.microsoft.com/office/drawing/2014/main" id="{885C0DB7-C5BA-000C-F8C0-FEA1718F7088}"/>
              </a:ext>
            </a:extLst>
          </p:cNvPr>
          <p:cNvSpPr txBox="1"/>
          <p:nvPr/>
        </p:nvSpPr>
        <p:spPr>
          <a:xfrm>
            <a:off x="483619" y="6726493"/>
            <a:ext cx="6592435" cy="1384995"/>
          </a:xfrm>
          <a:prstGeom prst="rect">
            <a:avLst/>
          </a:prstGeom>
          <a:noFill/>
        </p:spPr>
        <p:txBody>
          <a:bodyPr wrap="square">
            <a:spAutoFit/>
          </a:bodyPr>
          <a:lstStyle/>
          <a:p>
            <a:pPr marL="171450" indent="-171450">
              <a:buFont typeface="Arial" panose="020B0604020202020204" pitchFamily="34" charset="0"/>
              <a:buChar char="•"/>
            </a:pPr>
            <a:r>
              <a:rPr lang="en-US" sz="1200" i="1" dirty="0"/>
              <a:t>Green Skills: Competencies related to sustainability and green practices were not universally emphasized. One consulting interviewee stressed the need for expertise in ESG (Environmental, Social, Governance) reporting, noting it is an “ever changing area” requiring professionals with deep knowledge. However, others do not list specific “green” skills in their hiring criteria. The software firm, for example, values sustainability as a company principle but admitted that it’s “not a core skill requirement for our current roles”. The education provider similarly promotes eco-friendly habits informally (like low paper use) but has no formal green skills requirements for staff.</a:t>
            </a:r>
          </a:p>
        </p:txBody>
      </p:sp>
    </p:spTree>
    <p:extLst>
      <p:ext uri="{BB962C8B-B14F-4D97-AF65-F5344CB8AC3E}">
        <p14:creationId xmlns:p14="http://schemas.microsoft.com/office/powerpoint/2010/main" val="292531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EE71AF-15E0-7046-4BCC-93C8FF826711}"/>
              </a:ext>
            </a:extLst>
          </p:cNvPr>
          <p:cNvSpPr>
            <a:spLocks noGrp="1"/>
          </p:cNvSpPr>
          <p:nvPr>
            <p:ph type="body" sz="quarter" idx="48"/>
          </p:nvPr>
        </p:nvSpPr>
        <p:spPr/>
        <p:txBody>
          <a:bodyPr numCol="1"/>
          <a:lstStyle/>
          <a:p>
            <a:r>
              <a:rPr lang="en-US" sz="1800" b="1" i="1" dirty="0"/>
              <a:t>“We often see a gap in specific, niche technical skills, particularly at more senior levels such as Lead or Staff. Finding individuals with both depth of expertise and leadership experience is increasingly challenging” – software company HR manager.</a:t>
            </a:r>
          </a:p>
        </p:txBody>
      </p:sp>
      <p:sp>
        <p:nvSpPr>
          <p:cNvPr id="3" name="Slide Number Placeholder 3">
            <a:extLst>
              <a:ext uri="{FF2B5EF4-FFF2-40B4-BE49-F238E27FC236}">
                <a16:creationId xmlns:a16="http://schemas.microsoft.com/office/drawing/2014/main" id="{4B614749-2271-CD07-51D6-70355910A009}"/>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8</a:t>
            </a:fld>
            <a:endParaRPr lang="fr-CA" dirty="0">
              <a:solidFill>
                <a:srgbClr val="633547"/>
              </a:solidFill>
            </a:endParaRPr>
          </a:p>
        </p:txBody>
      </p:sp>
      <p:sp>
        <p:nvSpPr>
          <p:cNvPr id="10" name="Text Placeholder 7">
            <a:extLst>
              <a:ext uri="{FF2B5EF4-FFF2-40B4-BE49-F238E27FC236}">
                <a16:creationId xmlns:a16="http://schemas.microsoft.com/office/drawing/2014/main" id="{8BA931D4-AE30-2DD6-BDF8-AAD7544126A6}"/>
              </a:ext>
            </a:extLst>
          </p:cNvPr>
          <p:cNvSpPr txBox="1">
            <a:spLocks/>
          </p:cNvSpPr>
          <p:nvPr/>
        </p:nvSpPr>
        <p:spPr>
          <a:xfrm>
            <a:off x="276735" y="219658"/>
            <a:ext cx="7016694" cy="2556199"/>
          </a:xfrm>
          <a:prstGeom prst="rect">
            <a:avLst/>
          </a:prstGeom>
        </p:spPr>
        <p:txBody>
          <a:bodyPr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000" b="1" i="1" dirty="0">
                <a:solidFill>
                  <a:schemeClr val="bg1"/>
                </a:solidFill>
              </a:rPr>
              <a:t>Key Insight</a:t>
            </a:r>
          </a:p>
          <a:p>
            <a:endParaRPr lang="en-US" sz="2000" i="1" dirty="0">
              <a:solidFill>
                <a:schemeClr val="bg1"/>
              </a:solidFill>
            </a:endParaRPr>
          </a:p>
          <a:p>
            <a:pPr marL="342900" indent="-342900">
              <a:buFont typeface="Arial" panose="020B0604020202020204" pitchFamily="34" charset="0"/>
              <a:buChar char="•"/>
            </a:pPr>
            <a:r>
              <a:rPr lang="en-US" sz="2000" i="1" dirty="0">
                <a:solidFill>
                  <a:schemeClr val="bg1"/>
                </a:solidFill>
              </a:rPr>
              <a:t>Across sectors, digital proficiency – from basic computer literacy to cutting-edge tech – emerged as a critical gap in Germany’s talent pool. </a:t>
            </a:r>
          </a:p>
          <a:p>
            <a:pPr marL="342900" indent="-342900">
              <a:buFont typeface="Arial" panose="020B0604020202020204" pitchFamily="34" charset="0"/>
              <a:buChar char="•"/>
            </a:pPr>
            <a:endParaRPr lang="en-US" sz="2000" i="1" dirty="0">
              <a:solidFill>
                <a:schemeClr val="bg1"/>
              </a:solidFill>
            </a:endParaRPr>
          </a:p>
          <a:p>
            <a:pPr marL="342900" indent="-342900">
              <a:buFont typeface="Arial" panose="020B0604020202020204" pitchFamily="34" charset="0"/>
              <a:buChar char="•"/>
            </a:pPr>
            <a:r>
              <a:rPr lang="en-US" sz="2000" i="1" dirty="0">
                <a:solidFill>
                  <a:schemeClr val="bg1"/>
                </a:solidFill>
              </a:rPr>
              <a:t>Soft skills like leadership and applied problem-solving are also in need, particularly as automation rises.</a:t>
            </a:r>
          </a:p>
          <a:p>
            <a:pPr marL="342900" indent="-342900">
              <a:buFont typeface="Arial" panose="020B0604020202020204" pitchFamily="34" charset="0"/>
              <a:buChar char="•"/>
            </a:pPr>
            <a:endParaRPr lang="en-US" sz="2000" i="1" dirty="0">
              <a:solidFill>
                <a:schemeClr val="bg1"/>
              </a:solidFill>
            </a:endParaRPr>
          </a:p>
          <a:p>
            <a:pPr marL="342900" indent="-342900">
              <a:buFont typeface="Arial" panose="020B0604020202020204" pitchFamily="34" charset="0"/>
              <a:buChar char="•"/>
            </a:pPr>
            <a:r>
              <a:rPr lang="en-US" sz="2000" i="1" dirty="0">
                <a:solidFill>
                  <a:schemeClr val="bg1"/>
                </a:solidFill>
              </a:rPr>
              <a:t>Green skills, while recognized as important in principle, have yet to become a hiring priority for most roles</a:t>
            </a:r>
          </a:p>
        </p:txBody>
      </p:sp>
      <p:pic>
        <p:nvPicPr>
          <p:cNvPr id="12" name="Picture 11" descr="A person working on a computer&#10;&#10;AI-generated content may be incorrect.">
            <a:extLst>
              <a:ext uri="{FF2B5EF4-FFF2-40B4-BE49-F238E27FC236}">
                <a16:creationId xmlns:a16="http://schemas.microsoft.com/office/drawing/2014/main" id="{1B79C0D8-1243-CBEA-4DDA-ED60DAF48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657" y="7075312"/>
            <a:ext cx="4556359" cy="3228845"/>
          </a:xfrm>
          <a:prstGeom prst="rect">
            <a:avLst/>
          </a:prstGeom>
        </p:spPr>
      </p:pic>
    </p:spTree>
    <p:extLst>
      <p:ext uri="{BB962C8B-B14F-4D97-AF65-F5344CB8AC3E}">
        <p14:creationId xmlns:p14="http://schemas.microsoft.com/office/powerpoint/2010/main" val="73824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F3A4-3DC0-9C4D-EB2C-A1C4142CACE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1388413-7947-5201-2C50-71CC0E53F74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A0190A1C-9B82-6481-6BDF-DAFCEF15B871}"/>
              </a:ext>
            </a:extLst>
          </p:cNvPr>
          <p:cNvSpPr>
            <a:spLocks noGrp="1"/>
          </p:cNvSpPr>
          <p:nvPr>
            <p:ph type="body" sz="quarter" idx="14"/>
          </p:nvPr>
        </p:nvSpPr>
        <p:spPr/>
        <p:txBody>
          <a:bodyPr/>
          <a:lstStyle/>
          <a:p>
            <a:r>
              <a:rPr lang="en-US" dirty="0"/>
              <a:t>03</a:t>
            </a:r>
          </a:p>
        </p:txBody>
      </p:sp>
      <p:sp>
        <p:nvSpPr>
          <p:cNvPr id="3" name="Rectangle 2">
            <a:extLst>
              <a:ext uri="{FF2B5EF4-FFF2-40B4-BE49-F238E27FC236}">
                <a16:creationId xmlns:a16="http://schemas.microsoft.com/office/drawing/2014/main" id="{641A16FE-9940-6D05-2B4C-93AAF0835FB6}"/>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88CFB377-3DB7-F017-EA4F-DA11D6AFE65F}"/>
              </a:ext>
            </a:extLst>
          </p:cNvPr>
          <p:cNvSpPr txBox="1"/>
          <p:nvPr/>
        </p:nvSpPr>
        <p:spPr>
          <a:xfrm>
            <a:off x="3656713" y="3170859"/>
            <a:ext cx="3574312"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a:t>
            </a:r>
            <a:r>
              <a:rPr lang="en-GB" sz="3000" b="1" spc="324" dirty="0">
                <a:solidFill>
                  <a:srgbClr val="E36C34"/>
                </a:solidFill>
                <a:latin typeface="Calibri" panose="020F0502020204030204" pitchFamily="34" charset="0"/>
                <a:cs typeface="Calibri" panose="020F0502020204030204" pitchFamily="34" charset="0"/>
              </a:rPr>
              <a:t>Employment </a:t>
            </a:r>
          </a:p>
          <a:p>
            <a:r>
              <a:rPr lang="en-GB" sz="3000" b="1" spc="324" dirty="0">
                <a:solidFill>
                  <a:srgbClr val="E36C34"/>
                </a:solidFill>
                <a:latin typeface="Calibri" panose="020F0502020204030204" pitchFamily="34" charset="0"/>
                <a:cs typeface="Calibri" panose="020F0502020204030204" pitchFamily="34" charset="0"/>
              </a:rPr>
              <a:t>of Highly Skilled </a:t>
            </a:r>
          </a:p>
          <a:p>
            <a:r>
              <a:rPr lang="en-GB" sz="3000" b="1" spc="324" dirty="0">
                <a:solidFill>
                  <a:srgbClr val="E36C34"/>
                </a:solidFill>
                <a:latin typeface="Calibri" panose="020F0502020204030204" pitchFamily="34" charset="0"/>
                <a:cs typeface="Calibri" panose="020F0502020204030204" pitchFamily="34" charset="0"/>
              </a:rPr>
              <a:t>Migrant Women</a:t>
            </a:r>
            <a:endParaRPr lang="en-US" sz="3000" b="1" spc="324" dirty="0">
              <a:solidFill>
                <a:srgbClr val="E36C34"/>
              </a:solidFill>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DBDF31AB-7014-FDEF-DA80-279C7A83126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9</a:t>
            </a:fld>
            <a:endParaRPr lang="fr-CA" dirty="0">
              <a:solidFill>
                <a:srgbClr val="633547"/>
              </a:solidFill>
            </a:endParaRPr>
          </a:p>
        </p:txBody>
      </p:sp>
    </p:spTree>
    <p:extLst>
      <p:ext uri="{BB962C8B-B14F-4D97-AF65-F5344CB8AC3E}">
        <p14:creationId xmlns:p14="http://schemas.microsoft.com/office/powerpoint/2010/main" val="15949115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4963</Words>
  <Application>Microsoft Office PowerPoint</Application>
  <PresentationFormat>Custom</PresentationFormat>
  <Paragraphs>147</Paragraphs>
  <Slides>24</Slides>
  <Notes>0</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24</vt:i4>
      </vt:variant>
    </vt:vector>
  </HeadingPairs>
  <TitlesOfParts>
    <vt:vector size="34" baseType="lpstr">
      <vt:lpstr>Arial</vt:lpstr>
      <vt:lpstr>Calibri</vt:lpstr>
      <vt:lpstr>Montserrat</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aine hamill</cp:lastModifiedBy>
  <cp:revision>360</cp:revision>
  <dcterms:created xsi:type="dcterms:W3CDTF">2018-08-04T19:06:08Z</dcterms:created>
  <dcterms:modified xsi:type="dcterms:W3CDTF">2025-08-01T08:59:15Z</dcterms:modified>
</cp:coreProperties>
</file>